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374" r:id="rId3"/>
    <p:sldId id="259" r:id="rId4"/>
    <p:sldId id="375" r:id="rId5"/>
    <p:sldId id="310" r:id="rId6"/>
    <p:sldId id="306" r:id="rId7"/>
    <p:sldId id="376" r:id="rId8"/>
    <p:sldId id="312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D38A-BC09-491B-AD71-1496832D7531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742C1-125E-4E9E-A59B-0F1C619F4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9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为使用并行处理，首先需要对串行问题进行并行化处理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42C1-125E-4E9E-A59B-0F1C619F48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4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总结，主调度进程和其他进程交互，但是其他进程之间没有交互；建立连接代码繁</a:t>
            </a:r>
            <a:r>
              <a:rPr lang="zh-CN" altLang="en-US" sz="1200" smtClean="0"/>
              <a:t>琐。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42C1-125E-4E9E-A59B-0F1C619F48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6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white">
          <a:xfrm>
            <a:off x="0" y="3165873"/>
            <a:ext cx="9144000" cy="197762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grpSp>
        <p:nvGrpSpPr>
          <p:cNvPr id="5" name="组合 18"/>
          <p:cNvGrpSpPr>
            <a:grpSpLocks/>
          </p:cNvGrpSpPr>
          <p:nvPr/>
        </p:nvGrpSpPr>
        <p:grpSpPr bwMode="auto">
          <a:xfrm rot="10800000">
            <a:off x="7413626" y="3871913"/>
            <a:ext cx="1655763" cy="1222772"/>
            <a:chOff x="0" y="2704"/>
            <a:chExt cx="1063" cy="1086"/>
          </a:xfrm>
        </p:grpSpPr>
        <p:sp>
          <p:nvSpPr>
            <p:cNvPr id="6" name="矩形 19"/>
            <p:cNvSpPr>
              <a:spLocks noChangeArrowheads="1"/>
            </p:cNvSpPr>
            <p:nvPr/>
          </p:nvSpPr>
          <p:spPr bwMode="ltGray">
            <a:xfrm>
              <a:off x="-4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7" name="矩形 20"/>
            <p:cNvSpPr>
              <a:spLocks noChangeArrowheads="1"/>
            </p:cNvSpPr>
            <p:nvPr/>
          </p:nvSpPr>
          <p:spPr bwMode="ltGray">
            <a:xfrm>
              <a:off x="291" y="2704"/>
              <a:ext cx="223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8" name="矩形 21"/>
            <p:cNvSpPr>
              <a:spLocks noChangeArrowheads="1"/>
            </p:cNvSpPr>
            <p:nvPr/>
          </p:nvSpPr>
          <p:spPr bwMode="ltGray">
            <a:xfrm>
              <a:off x="563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9" name="矩形 22"/>
            <p:cNvSpPr>
              <a:spLocks noChangeArrowheads="1"/>
            </p:cNvSpPr>
            <p:nvPr/>
          </p:nvSpPr>
          <p:spPr bwMode="ltGray">
            <a:xfrm>
              <a:off x="-4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" name="矩形 23"/>
            <p:cNvSpPr>
              <a:spLocks noChangeArrowheads="1"/>
            </p:cNvSpPr>
            <p:nvPr/>
          </p:nvSpPr>
          <p:spPr bwMode="ltGray">
            <a:xfrm>
              <a:off x="291" y="2990"/>
              <a:ext cx="223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1" name="矩形 24"/>
            <p:cNvSpPr>
              <a:spLocks noChangeArrowheads="1"/>
            </p:cNvSpPr>
            <p:nvPr/>
          </p:nvSpPr>
          <p:spPr bwMode="ltGray">
            <a:xfrm>
              <a:off x="563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2" name="矩形 25"/>
            <p:cNvSpPr>
              <a:spLocks noChangeArrowheads="1"/>
            </p:cNvSpPr>
            <p:nvPr/>
          </p:nvSpPr>
          <p:spPr bwMode="ltGray">
            <a:xfrm>
              <a:off x="83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3" name="矩形 26"/>
            <p:cNvSpPr>
              <a:spLocks noChangeArrowheads="1"/>
            </p:cNvSpPr>
            <p:nvPr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4" name="矩形 27"/>
            <p:cNvSpPr>
              <a:spLocks noChangeArrowheads="1"/>
            </p:cNvSpPr>
            <p:nvPr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5" name="矩形 28"/>
            <p:cNvSpPr>
              <a:spLocks noChangeArrowheads="1"/>
            </p:cNvSpPr>
            <p:nvPr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</p:grp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20638" y="3211116"/>
            <a:ext cx="1655762" cy="1222772"/>
            <a:chOff x="0" y="2704"/>
            <a:chExt cx="1063" cy="1086"/>
          </a:xfrm>
        </p:grpSpPr>
        <p:sp>
          <p:nvSpPr>
            <p:cNvPr id="17" name="矩形 30"/>
            <p:cNvSpPr>
              <a:spLocks noChangeArrowheads="1"/>
            </p:cNvSpPr>
            <p:nvPr/>
          </p:nvSpPr>
          <p:spPr bwMode="lt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8" name="矩形 31"/>
            <p:cNvSpPr>
              <a:spLocks noChangeArrowheads="1"/>
            </p:cNvSpPr>
            <p:nvPr/>
          </p:nvSpPr>
          <p:spPr bwMode="lt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9" name="矩形 32"/>
            <p:cNvSpPr>
              <a:spLocks noChangeArrowheads="1"/>
            </p:cNvSpPr>
            <p:nvPr/>
          </p:nvSpPr>
          <p:spPr bwMode="lt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0" name="矩形 33"/>
            <p:cNvSpPr>
              <a:spLocks noChangeArrowheads="1"/>
            </p:cNvSpPr>
            <p:nvPr/>
          </p:nvSpPr>
          <p:spPr bwMode="lt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1" name="矩形 34"/>
            <p:cNvSpPr>
              <a:spLocks noChangeArrowheads="1"/>
            </p:cNvSpPr>
            <p:nvPr/>
          </p:nvSpPr>
          <p:spPr bwMode="lt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2" name="矩形 35"/>
            <p:cNvSpPr>
              <a:spLocks noChangeArrowheads="1"/>
            </p:cNvSpPr>
            <p:nvPr/>
          </p:nvSpPr>
          <p:spPr bwMode="lt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3" name="矩形 36"/>
            <p:cNvSpPr>
              <a:spLocks noChangeArrowheads="1"/>
            </p:cNvSpPr>
            <p:nvPr/>
          </p:nvSpPr>
          <p:spPr bwMode="lt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4" name="矩形 37"/>
            <p:cNvSpPr>
              <a:spLocks noChangeArrowheads="1"/>
            </p:cNvSpPr>
            <p:nvPr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5" name="矩形 38"/>
            <p:cNvSpPr>
              <a:spLocks noChangeArrowheads="1"/>
            </p:cNvSpPr>
            <p:nvPr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6" name="矩形 39"/>
            <p:cNvSpPr>
              <a:spLocks noChangeArrowheads="1"/>
            </p:cNvSpPr>
            <p:nvPr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</p:grpSp>
      <p:sp>
        <p:nvSpPr>
          <p:cNvPr id="3075" name="矩形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81088" y="4082654"/>
            <a:ext cx="7086600" cy="2857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4" name="矩形 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3429000"/>
            <a:ext cx="7239000" cy="473869"/>
          </a:xfrm>
        </p:spPr>
        <p:txBody>
          <a:bodyPr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729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1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9316"/>
            <a:ext cx="2057400" cy="45041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9316"/>
            <a:ext cx="6019800" cy="4504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8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07244"/>
            <a:ext cx="4038600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07244"/>
            <a:ext cx="4038600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8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3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9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5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4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8"/>
          <p:cNvSpPr>
            <a:spLocks noChangeArrowheads="1"/>
          </p:cNvSpPr>
          <p:nvPr/>
        </p:nvSpPr>
        <p:spPr bwMode="gray">
          <a:xfrm>
            <a:off x="0" y="4922044"/>
            <a:ext cx="9144000" cy="2286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grpSp>
        <p:nvGrpSpPr>
          <p:cNvPr id="1028" name="组合 16"/>
          <p:cNvGrpSpPr>
            <a:grpSpLocks/>
          </p:cNvGrpSpPr>
          <p:nvPr/>
        </p:nvGrpSpPr>
        <p:grpSpPr bwMode="auto">
          <a:xfrm>
            <a:off x="44450" y="33338"/>
            <a:ext cx="863600" cy="635794"/>
            <a:chOff x="0" y="2704"/>
            <a:chExt cx="1063" cy="1086"/>
          </a:xfrm>
        </p:grpSpPr>
        <p:sp>
          <p:nvSpPr>
            <p:cNvPr id="1045" name="矩形 17"/>
            <p:cNvSpPr>
              <a:spLocks noChangeArrowheads="1"/>
            </p:cNvSpPr>
            <p:nvPr/>
          </p:nvSpPr>
          <p:spPr bwMode="gray">
            <a:xfrm>
              <a:off x="0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6" name="矩形 18"/>
            <p:cNvSpPr>
              <a:spLocks noChangeArrowheads="1"/>
            </p:cNvSpPr>
            <p:nvPr/>
          </p:nvSpPr>
          <p:spPr bwMode="gray">
            <a:xfrm>
              <a:off x="295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7" name="矩形 19"/>
            <p:cNvSpPr>
              <a:spLocks noChangeArrowheads="1"/>
            </p:cNvSpPr>
            <p:nvPr/>
          </p:nvSpPr>
          <p:spPr bwMode="gray">
            <a:xfrm>
              <a:off x="567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8" name="矩形 20"/>
            <p:cNvSpPr>
              <a:spLocks noChangeArrowheads="1"/>
            </p:cNvSpPr>
            <p:nvPr/>
          </p:nvSpPr>
          <p:spPr bwMode="gray">
            <a:xfrm>
              <a:off x="0" y="2991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9" name="矩形 21"/>
            <p:cNvSpPr>
              <a:spLocks noChangeArrowheads="1"/>
            </p:cNvSpPr>
            <p:nvPr/>
          </p:nvSpPr>
          <p:spPr bwMode="gray">
            <a:xfrm>
              <a:off x="295" y="2991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0" name="矩形 22"/>
            <p:cNvSpPr>
              <a:spLocks noChangeArrowheads="1"/>
            </p:cNvSpPr>
            <p:nvPr/>
          </p:nvSpPr>
          <p:spPr bwMode="gray">
            <a:xfrm>
              <a:off x="567" y="2991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1" name="矩形 23"/>
            <p:cNvSpPr>
              <a:spLocks noChangeArrowheads="1"/>
            </p:cNvSpPr>
            <p:nvPr/>
          </p:nvSpPr>
          <p:spPr bwMode="gray">
            <a:xfrm>
              <a:off x="838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2" name="矩形 24"/>
            <p:cNvSpPr>
              <a:spLocks noChangeArrowheads="1"/>
            </p:cNvSpPr>
            <p:nvPr/>
          </p:nvSpPr>
          <p:spPr bwMode="gray">
            <a:xfrm>
              <a:off x="295" y="3273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3" name="矩形 25"/>
            <p:cNvSpPr>
              <a:spLocks noChangeArrowheads="1"/>
            </p:cNvSpPr>
            <p:nvPr/>
          </p:nvSpPr>
          <p:spPr bwMode="gray">
            <a:xfrm>
              <a:off x="0" y="3273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4" name="矩形 26"/>
            <p:cNvSpPr>
              <a:spLocks noChangeArrowheads="1"/>
            </p:cNvSpPr>
            <p:nvPr/>
          </p:nvSpPr>
          <p:spPr bwMode="gray">
            <a:xfrm>
              <a:off x="0" y="3562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</p:grpSp>
      <p:grpSp>
        <p:nvGrpSpPr>
          <p:cNvPr id="1029" name="组合 27"/>
          <p:cNvGrpSpPr>
            <a:grpSpLocks/>
          </p:cNvGrpSpPr>
          <p:nvPr/>
        </p:nvGrpSpPr>
        <p:grpSpPr bwMode="auto">
          <a:xfrm rot="10800000">
            <a:off x="8228013" y="16669"/>
            <a:ext cx="863600" cy="635794"/>
            <a:chOff x="0" y="2704"/>
            <a:chExt cx="1063" cy="1086"/>
          </a:xfrm>
        </p:grpSpPr>
        <p:sp>
          <p:nvSpPr>
            <p:cNvPr id="1035" name="矩形 28"/>
            <p:cNvSpPr>
              <a:spLocks noChangeArrowheads="1"/>
            </p:cNvSpPr>
            <p:nvPr/>
          </p:nvSpPr>
          <p:spPr bwMode="gray">
            <a:xfrm>
              <a:off x="8" y="2712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6" name="矩形 29"/>
            <p:cNvSpPr>
              <a:spLocks noChangeArrowheads="1"/>
            </p:cNvSpPr>
            <p:nvPr/>
          </p:nvSpPr>
          <p:spPr bwMode="gray">
            <a:xfrm>
              <a:off x="303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7" name="矩形 30"/>
            <p:cNvSpPr>
              <a:spLocks noChangeArrowheads="1"/>
            </p:cNvSpPr>
            <p:nvPr/>
          </p:nvSpPr>
          <p:spPr bwMode="gray">
            <a:xfrm>
              <a:off x="574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8" name="矩形 31"/>
            <p:cNvSpPr>
              <a:spLocks noChangeArrowheads="1"/>
            </p:cNvSpPr>
            <p:nvPr/>
          </p:nvSpPr>
          <p:spPr bwMode="gray">
            <a:xfrm>
              <a:off x="8" y="3007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9" name="矩形 32"/>
            <p:cNvSpPr>
              <a:spLocks noChangeArrowheads="1"/>
            </p:cNvSpPr>
            <p:nvPr/>
          </p:nvSpPr>
          <p:spPr bwMode="gray">
            <a:xfrm>
              <a:off x="303" y="2999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0" name="矩形 33"/>
            <p:cNvSpPr>
              <a:spLocks noChangeArrowheads="1"/>
            </p:cNvSpPr>
            <p:nvPr/>
          </p:nvSpPr>
          <p:spPr bwMode="gray">
            <a:xfrm>
              <a:off x="574" y="2999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1" name="矩形 34"/>
            <p:cNvSpPr>
              <a:spLocks noChangeArrowheads="1"/>
            </p:cNvSpPr>
            <p:nvPr/>
          </p:nvSpPr>
          <p:spPr bwMode="gray">
            <a:xfrm>
              <a:off x="846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2" name="矩形 35"/>
            <p:cNvSpPr>
              <a:spLocks noChangeArrowheads="1"/>
            </p:cNvSpPr>
            <p:nvPr/>
          </p:nvSpPr>
          <p:spPr bwMode="gray">
            <a:xfrm>
              <a:off x="303" y="3290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3" name="矩形 36"/>
            <p:cNvSpPr>
              <a:spLocks noChangeArrowheads="1"/>
            </p:cNvSpPr>
            <p:nvPr/>
          </p:nvSpPr>
          <p:spPr bwMode="gray">
            <a:xfrm>
              <a:off x="8" y="3290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4" name="矩形 37"/>
            <p:cNvSpPr>
              <a:spLocks noChangeArrowheads="1"/>
            </p:cNvSpPr>
            <p:nvPr/>
          </p:nvSpPr>
          <p:spPr bwMode="gray">
            <a:xfrm>
              <a:off x="8" y="3570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</p:grpSp>
      <p:sp>
        <p:nvSpPr>
          <p:cNvPr id="1030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07244"/>
            <a:ext cx="8229600" cy="393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8488" y="4925616"/>
            <a:ext cx="1738312" cy="2178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3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6250" y="4924425"/>
            <a:ext cx="609600" cy="201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3" name="矩形 2"/>
          <p:cNvSpPr>
            <a:spLocks noGrp="1" noChangeArrowheads="1"/>
          </p:cNvSpPr>
          <p:nvPr>
            <p:ph type="title"/>
          </p:nvPr>
        </p:nvSpPr>
        <p:spPr bwMode="black">
          <a:xfrm>
            <a:off x="838200" y="239316"/>
            <a:ext cx="739140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4" name="图片 30" descr="透明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33925"/>
            <a:ext cx="29321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谷宗普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并行计算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8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分布式并行计算方法</a:t>
            </a:r>
            <a:r>
              <a:rPr lang="zh-CN" altLang="zh-CN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2.1</a:t>
            </a:r>
            <a:r>
              <a:rPr lang="zh-CN" altLang="zh-CN" dirty="0"/>
              <a:t>并行计算的几种方法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2.2</a:t>
            </a:r>
            <a:r>
              <a:rPr lang="zh-CN" altLang="zh-CN" dirty="0"/>
              <a:t>并行设计思路原则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2.3</a:t>
            </a:r>
            <a:r>
              <a:rPr lang="zh-CN" altLang="en-US" dirty="0"/>
              <a:t>并行计算的计算机实施</a:t>
            </a:r>
          </a:p>
        </p:txBody>
      </p:sp>
    </p:spTree>
    <p:extLst>
      <p:ext uri="{BB962C8B-B14F-4D97-AF65-F5344CB8AC3E}">
        <p14:creationId xmlns:p14="http://schemas.microsoft.com/office/powerpoint/2010/main" val="42566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461"/>
            <a:ext cx="8229600" cy="62007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2.1</a:t>
            </a:r>
            <a:r>
              <a:rPr lang="zh-CN" altLang="zh-CN" dirty="0"/>
              <a:t>并行计算的几种</a:t>
            </a:r>
            <a:r>
              <a:rPr lang="zh-CN" altLang="zh-CN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8" y="789553"/>
            <a:ext cx="7408333" cy="380507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并行算</a:t>
            </a:r>
            <a:r>
              <a:rPr lang="zh-CN" altLang="en-US" sz="2400" dirty="0" smtClean="0"/>
              <a:t>法：将</a:t>
            </a:r>
            <a:r>
              <a:rPr lang="zh-CN" altLang="en-US" sz="2400" dirty="0"/>
              <a:t>工作各</a:t>
            </a:r>
            <a:r>
              <a:rPr lang="zh-CN" altLang="en-US" sz="2400" dirty="0" smtClean="0"/>
              <a:t>部分按某种方式划分后分配</a:t>
            </a:r>
            <a:r>
              <a:rPr lang="zh-CN" altLang="en-US" sz="2400" dirty="0"/>
              <a:t>到不同处理进程（线程）中。</a:t>
            </a:r>
            <a:endParaRPr lang="en-US" altLang="zh-CN" sz="2400" dirty="0"/>
          </a:p>
          <a:p>
            <a:r>
              <a:rPr lang="zh-CN" altLang="en-US" sz="2400" dirty="0" smtClean="0"/>
              <a:t>算法设计原则方法：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/>
              <a:t>同步并行法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区域分解法、功能分解法、分治法</a:t>
            </a:r>
            <a:endParaRPr lang="en-US" altLang="zh-CN" sz="20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/>
              <a:t>异步并行法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流水线</a:t>
            </a:r>
            <a:r>
              <a:rPr lang="zh-CN" altLang="en-US" sz="2000" dirty="0"/>
              <a:t>技</a:t>
            </a:r>
            <a:r>
              <a:rPr lang="zh-CN" altLang="en-US" sz="2000" dirty="0" smtClean="0"/>
              <a:t>术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160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576" y="195486"/>
            <a:ext cx="7391400" cy="422672"/>
          </a:xfrm>
        </p:spPr>
        <p:txBody>
          <a:bodyPr/>
          <a:lstStyle/>
          <a:p>
            <a:r>
              <a:rPr lang="en-US" altLang="zh-CN" dirty="0"/>
              <a:t>2.1</a:t>
            </a:r>
            <a:r>
              <a:rPr lang="zh-CN" altLang="zh-CN" dirty="0"/>
              <a:t>并行计算的几种方法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735547"/>
            <a:ext cx="5305425" cy="1250156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2044248"/>
            <a:ext cx="5591175" cy="11215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3165816"/>
            <a:ext cx="6638925" cy="1607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23728" y="1707654"/>
            <a:ext cx="504056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zh-CN" dirty="0"/>
              <a:t>并行设计思路</a:t>
            </a:r>
            <a:r>
              <a:rPr lang="zh-CN" altLang="zh-CN" dirty="0" smtClean="0"/>
              <a:t>原则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897565"/>
            <a:ext cx="7408333" cy="3697058"/>
          </a:xfrm>
        </p:spPr>
        <p:txBody>
          <a:bodyPr/>
          <a:lstStyle/>
          <a:p>
            <a:r>
              <a:rPr lang="zh-CN" altLang="en-US" dirty="0" smtClean="0"/>
              <a:t>并行算法的应用场景</a:t>
            </a:r>
            <a:endParaRPr lang="en-US" altLang="zh-CN" dirty="0" smtClean="0"/>
          </a:p>
          <a:p>
            <a:endParaRPr lang="en-US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区域分解法：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个同一种任务发配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个计</a:t>
            </a:r>
            <a:r>
              <a:rPr lang="zh-CN" altLang="en-US" sz="2000" dirty="0"/>
              <a:t>算</a:t>
            </a:r>
            <a:r>
              <a:rPr lang="zh-CN" altLang="en-US" sz="2000" dirty="0" smtClean="0"/>
              <a:t>机单元，适用于大量相同计算功能的问题。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功能分解法：一个大任</a:t>
            </a:r>
            <a:r>
              <a:rPr lang="zh-CN" altLang="en-US" sz="2000" dirty="0"/>
              <a:t>务</a:t>
            </a:r>
            <a:r>
              <a:rPr lang="zh-CN" altLang="en-US" sz="2000" dirty="0" smtClean="0"/>
              <a:t>分不同的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个任务发配</a:t>
            </a:r>
            <a:r>
              <a:rPr lang="zh-CN" altLang="en-US" sz="2000" dirty="0"/>
              <a:t>到计算机单元，</a:t>
            </a:r>
            <a:r>
              <a:rPr lang="zh-CN" altLang="en-US" sz="2000" dirty="0" smtClean="0"/>
              <a:t>适用于大量不同计算功能的问题。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流水线技术：有先后顺序的</a:t>
            </a:r>
            <a:r>
              <a:rPr lang="zh-CN" altLang="en-US" sz="2000" dirty="0"/>
              <a:t>任务</a:t>
            </a:r>
            <a:r>
              <a:rPr lang="zh-CN" altLang="en-US" sz="2000" dirty="0" smtClean="0"/>
              <a:t>分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步发配</a:t>
            </a:r>
            <a:r>
              <a:rPr lang="zh-CN" altLang="en-US" sz="2000" dirty="0"/>
              <a:t>到计算机单元，</a:t>
            </a:r>
            <a:r>
              <a:rPr lang="zh-CN" altLang="en-US" sz="2000" dirty="0" smtClean="0"/>
              <a:t>适用于有先后计算顺序的问题。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分</a:t>
            </a:r>
            <a:r>
              <a:rPr lang="zh-CN" altLang="en-US" sz="2000" dirty="0"/>
              <a:t>治</a:t>
            </a:r>
            <a:r>
              <a:rPr lang="zh-CN" altLang="en-US" sz="2000" dirty="0" smtClean="0"/>
              <a:t>法：同一个任务每次分半，共分</a:t>
            </a:r>
            <a:r>
              <a:rPr lang="en-US" altLang="zh-CN" sz="2000" dirty="0" smtClean="0"/>
              <a:t>log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次，分配给 </a:t>
            </a:r>
            <a:r>
              <a:rPr lang="en-US" altLang="zh-CN" sz="2000" dirty="0" smtClean="0"/>
              <a:t>N</a:t>
            </a:r>
            <a:r>
              <a:rPr lang="zh-CN" altLang="en-US" sz="2000" dirty="0"/>
              <a:t>个计算机单元，</a:t>
            </a:r>
            <a:r>
              <a:rPr lang="zh-CN" altLang="en-US" sz="2000" dirty="0" smtClean="0"/>
              <a:t>适用于迭代递归任务。</a:t>
            </a:r>
            <a:endParaRPr lang="en-US" altLang="zh-CN" sz="20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6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并行计算的计算机实施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1005576"/>
            <a:ext cx="7408333" cy="3589046"/>
          </a:xfrm>
        </p:spPr>
        <p:txBody>
          <a:bodyPr/>
          <a:lstStyle/>
          <a:p>
            <a:r>
              <a:rPr lang="zh-CN" altLang="en-US" sz="2400" dirty="0" smtClean="0"/>
              <a:t>如何把原本的逻辑问题用并行计算来解决呢？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势必要根据前面的方法将问题分解成并行任务，并结合资源，发送任务数据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指派资源和结果的获取汇总。它们，任务及数据和资源之间通过网络访问获得交互。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1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并行计算的计算机实施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并行实施图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71600" y="1275606"/>
            <a:ext cx="1562472" cy="3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资源服务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650008" y="1275606"/>
            <a:ext cx="1498057" cy="38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</a:t>
            </a:r>
            <a:r>
              <a:rPr lang="zh-CN" altLang="en-US" sz="2400" dirty="0" smtClean="0"/>
              <a:t>个资源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062464" y="1275606"/>
            <a:ext cx="1605880" cy="38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任务发配</a:t>
            </a:r>
            <a:endParaRPr lang="zh-CN" altLang="en-US" sz="2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752836" y="1613753"/>
            <a:ext cx="0" cy="291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40907" y="1659657"/>
            <a:ext cx="0" cy="291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763688" y="2355726"/>
            <a:ext cx="2477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763688" y="2841780"/>
            <a:ext cx="510171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flipH="1">
            <a:off x="1763688" y="1879104"/>
            <a:ext cx="435496" cy="162018"/>
          </a:xfrm>
          <a:prstGeom prst="bentConnector3">
            <a:avLst>
              <a:gd name="adj1" fmla="val -524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9672" y="170765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开启资源注册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获取接口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2109649"/>
            <a:ext cx="2620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注册资源信息到服务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2841780"/>
            <a:ext cx="1843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设计并行方法，划分任务数据</a:t>
            </a:r>
            <a:endParaRPr lang="zh-CN" altLang="en-US" sz="2000" dirty="0"/>
          </a:p>
        </p:txBody>
      </p:sp>
      <p:cxnSp>
        <p:nvCxnSpPr>
          <p:cNvPr id="15" name="肘形连接符 14"/>
          <p:cNvCxnSpPr/>
          <p:nvPr/>
        </p:nvCxnSpPr>
        <p:spPr>
          <a:xfrm flipH="1">
            <a:off x="6872808" y="2949792"/>
            <a:ext cx="435496" cy="162018"/>
          </a:xfrm>
          <a:prstGeom prst="bentConnector3">
            <a:avLst>
              <a:gd name="adj1" fmla="val -524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865404" y="1659657"/>
            <a:ext cx="0" cy="291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1763688" y="2671487"/>
            <a:ext cx="51017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2300" y="2433685"/>
            <a:ext cx="2103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获取资源列表</a:t>
            </a:r>
            <a:endParaRPr lang="zh-CN" altLang="en-US" sz="2000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240908" y="3381840"/>
            <a:ext cx="2631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4198" y="3120084"/>
            <a:ext cx="220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分配数据到任务</a:t>
            </a:r>
            <a:endParaRPr lang="zh-CN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1960" y="356781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数据计算</a:t>
            </a:r>
            <a:endParaRPr lang="zh-CN" altLang="en-US" sz="2000" dirty="0"/>
          </a:p>
        </p:txBody>
      </p:sp>
      <p:cxnSp>
        <p:nvCxnSpPr>
          <p:cNvPr id="22" name="肘形连接符 21"/>
          <p:cNvCxnSpPr/>
          <p:nvPr/>
        </p:nvCxnSpPr>
        <p:spPr>
          <a:xfrm flipH="1">
            <a:off x="4211960" y="3660145"/>
            <a:ext cx="435496" cy="162018"/>
          </a:xfrm>
          <a:prstGeom prst="bentConnector3">
            <a:avLst>
              <a:gd name="adj1" fmla="val -524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40908" y="4083918"/>
            <a:ext cx="263534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91702" y="3837841"/>
            <a:ext cx="169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返回数据</a:t>
            </a:r>
            <a:endParaRPr lang="zh-CN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32470" y="4269889"/>
            <a:ext cx="1339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汇总结果</a:t>
            </a:r>
            <a:endParaRPr lang="zh-CN" altLang="en-US" sz="2000" dirty="0"/>
          </a:p>
        </p:txBody>
      </p:sp>
      <p:cxnSp>
        <p:nvCxnSpPr>
          <p:cNvPr id="26" name="肘形连接符 25"/>
          <p:cNvCxnSpPr/>
          <p:nvPr/>
        </p:nvCxnSpPr>
        <p:spPr>
          <a:xfrm flipH="1">
            <a:off x="6876256" y="4353948"/>
            <a:ext cx="435496" cy="162018"/>
          </a:xfrm>
          <a:prstGeom prst="bentConnector3">
            <a:avLst>
              <a:gd name="adj1" fmla="val -524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2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并行计算的计算机实施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771550"/>
            <a:ext cx="7408333" cy="4032448"/>
          </a:xfrm>
        </p:spPr>
        <p:txBody>
          <a:bodyPr/>
          <a:lstStyle/>
          <a:p>
            <a:r>
              <a:rPr lang="en-US" altLang="zh-CN" sz="2400" dirty="0"/>
              <a:t>C++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程序实现，</a:t>
            </a:r>
            <a:r>
              <a:rPr lang="zh-CN" altLang="en-US" sz="2400" dirty="0"/>
              <a:t>简单的</a:t>
            </a:r>
            <a:r>
              <a:rPr lang="en-US" altLang="zh-CN" sz="2400" dirty="0"/>
              <a:t>1-100</a:t>
            </a:r>
            <a:r>
              <a:rPr lang="zh-CN" altLang="en-US" sz="2400" dirty="0"/>
              <a:t>求和并行计算例子提供实现并行计算的资源获取、发配任务和执行</a:t>
            </a:r>
            <a:r>
              <a:rPr lang="zh-CN" altLang="en-US" sz="2400" dirty="0" smtClean="0"/>
              <a:t>任务，返回汇总结果输出。</a:t>
            </a:r>
            <a:endParaRPr lang="en-US" altLang="zh-CN" sz="2400" dirty="0"/>
          </a:p>
          <a:p>
            <a:r>
              <a:rPr lang="zh-CN" altLang="en-US" sz="2400" dirty="0"/>
              <a:t>演示</a:t>
            </a:r>
            <a:r>
              <a:rPr lang="zh-CN" altLang="en-US" sz="2400" dirty="0" smtClean="0"/>
              <a:t>例子：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VS</a:t>
            </a:r>
            <a:r>
              <a:rPr lang="zh-CN" altLang="en-US" sz="2000" dirty="0" smtClean="0"/>
              <a:t>环境，</a:t>
            </a:r>
            <a:endParaRPr lang="en-US" altLang="zh-CN" sz="20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/>
              <a:t>启动四个计算进程，</a:t>
            </a:r>
            <a:endParaRPr lang="en-US" altLang="zh-CN" sz="20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 smtClean="0"/>
              <a:t>启动并行任务调度进程分配</a:t>
            </a:r>
            <a:r>
              <a:rPr lang="en-US" altLang="zh-CN" sz="2000" dirty="0" smtClean="0"/>
              <a:t>100/4=25</a:t>
            </a:r>
            <a:r>
              <a:rPr lang="zh-CN" altLang="en-US" sz="2000" dirty="0" smtClean="0"/>
              <a:t>个数据到计算进程去计算。</a:t>
            </a:r>
            <a:endParaRPr lang="en-US" altLang="zh-CN" sz="20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44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07l">
  <a:themeElements>
    <a:clrScheme name="cdb2004c007l 3">
      <a:dk1>
        <a:srgbClr val="000066"/>
      </a:dk1>
      <a:lt1>
        <a:srgbClr val="FFFFFF"/>
      </a:lt1>
      <a:dk2>
        <a:srgbClr val="50A834"/>
      </a:dk2>
      <a:lt2>
        <a:srgbClr val="B2B2B2"/>
      </a:lt2>
      <a:accent1>
        <a:srgbClr val="2045AE"/>
      </a:accent1>
      <a:accent2>
        <a:srgbClr val="FF9933"/>
      </a:accent2>
      <a:accent3>
        <a:srgbClr val="FFFFFF"/>
      </a:accent3>
      <a:accent4>
        <a:srgbClr val="000056"/>
      </a:accent4>
      <a:accent5>
        <a:srgbClr val="ABB0D3"/>
      </a:accent5>
      <a:accent6>
        <a:srgbClr val="E78A2D"/>
      </a:accent6>
      <a:hlink>
        <a:srgbClr val="3DC5C5"/>
      </a:hlink>
      <a:folHlink>
        <a:srgbClr val="6B41BF"/>
      </a:folHlink>
    </a:clrScheme>
    <a:fontScheme name="cdb2004c007l">
      <a:majorFont>
        <a:latin typeface="Arial"/>
        <a:ea typeface=""/>
        <a:cs typeface=""/>
      </a:majorFont>
      <a:minorFont>
        <a:latin typeface="Courier Ne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c007l 1">
        <a:dk1>
          <a:srgbClr val="4C1A37"/>
        </a:dk1>
        <a:lt1>
          <a:srgbClr val="FFFFFF"/>
        </a:lt1>
        <a:dk2>
          <a:srgbClr val="FFFFE7"/>
        </a:dk2>
        <a:lt2>
          <a:srgbClr val="B2B2B2"/>
        </a:lt2>
        <a:accent1>
          <a:srgbClr val="C06C98"/>
        </a:accent1>
        <a:accent2>
          <a:srgbClr val="FF9966"/>
        </a:accent2>
        <a:accent3>
          <a:srgbClr val="FFFFFF"/>
        </a:accent3>
        <a:accent4>
          <a:srgbClr val="40142D"/>
        </a:accent4>
        <a:accent5>
          <a:srgbClr val="DCBACA"/>
        </a:accent5>
        <a:accent6>
          <a:srgbClr val="E78A5C"/>
        </a:accent6>
        <a:hlink>
          <a:srgbClr val="BD6D45"/>
        </a:hlink>
        <a:folHlink>
          <a:srgbClr val="3AAB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7l 2">
        <a:dk1>
          <a:srgbClr val="003366"/>
        </a:dk1>
        <a:lt1>
          <a:srgbClr val="FFFFFF"/>
        </a:lt1>
        <a:dk2>
          <a:srgbClr val="FFFFFF"/>
        </a:dk2>
        <a:lt2>
          <a:srgbClr val="B2B2B2"/>
        </a:lt2>
        <a:accent1>
          <a:srgbClr val="2879B0"/>
        </a:accent1>
        <a:accent2>
          <a:srgbClr val="0099CC"/>
        </a:accent2>
        <a:accent3>
          <a:srgbClr val="FFFFFF"/>
        </a:accent3>
        <a:accent4>
          <a:srgbClr val="002A56"/>
        </a:accent4>
        <a:accent5>
          <a:srgbClr val="ACBED4"/>
        </a:accent5>
        <a:accent6>
          <a:srgbClr val="008AB9"/>
        </a:accent6>
        <a:hlink>
          <a:srgbClr val="A9683B"/>
        </a:hlink>
        <a:folHlink>
          <a:srgbClr val="166A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7l 3">
        <a:dk1>
          <a:srgbClr val="000066"/>
        </a:dk1>
        <a:lt1>
          <a:srgbClr val="FFFFFF"/>
        </a:lt1>
        <a:dk2>
          <a:srgbClr val="50A834"/>
        </a:dk2>
        <a:lt2>
          <a:srgbClr val="B2B2B2"/>
        </a:lt2>
        <a:accent1>
          <a:srgbClr val="2045AE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ABB0D3"/>
        </a:accent5>
        <a:accent6>
          <a:srgbClr val="E78A2D"/>
        </a:accent6>
        <a:hlink>
          <a:srgbClr val="3DC5C5"/>
        </a:hlink>
        <a:folHlink>
          <a:srgbClr val="6B4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22213</TotalTime>
  <Words>688</Words>
  <Application>Microsoft Office PowerPoint</Application>
  <PresentationFormat>全屏显示(16:9)</PresentationFormat>
  <Paragraphs>46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cdb2004c007l</vt:lpstr>
      <vt:lpstr>并行计算入门</vt:lpstr>
      <vt:lpstr>2分布式并行计算方法概述</vt:lpstr>
      <vt:lpstr>2.1并行计算的几种方法</vt:lpstr>
      <vt:lpstr>2.1并行计算的几种方法</vt:lpstr>
      <vt:lpstr>2.2并行设计思路原则</vt:lpstr>
      <vt:lpstr>2.3并行计算的计算机实施</vt:lpstr>
      <vt:lpstr>2.3并行计算的计算机实施</vt:lpstr>
      <vt:lpstr>2.3并行计算的计算机实施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Administrator</dc:creator>
  <cp:lastModifiedBy>Windows 用户</cp:lastModifiedBy>
  <cp:revision>1423</cp:revision>
  <dcterms:created xsi:type="dcterms:W3CDTF">2016-09-04T06:58:32Z</dcterms:created>
  <dcterms:modified xsi:type="dcterms:W3CDTF">2017-02-08T14:10:08Z</dcterms:modified>
</cp:coreProperties>
</file>