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377" r:id="rId3"/>
    <p:sldId id="273" r:id="rId4"/>
    <p:sldId id="379" r:id="rId5"/>
    <p:sldId id="380" r:id="rId6"/>
    <p:sldId id="381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3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BD38A-BC09-491B-AD71-1496832D7531}" type="datetimeFigureOut">
              <a:rPr lang="zh-CN" altLang="en-US" smtClean="0"/>
              <a:t>2017/2/7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742C1-125E-4E9E-A59B-0F1C619F4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198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7"/>
          <p:cNvSpPr>
            <a:spLocks noChangeArrowheads="1"/>
          </p:cNvSpPr>
          <p:nvPr/>
        </p:nvSpPr>
        <p:spPr bwMode="white">
          <a:xfrm>
            <a:off x="0" y="3165873"/>
            <a:ext cx="9144000" cy="197762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</a:endParaRPr>
          </a:p>
        </p:txBody>
      </p:sp>
      <p:grpSp>
        <p:nvGrpSpPr>
          <p:cNvPr id="5" name="组合 18"/>
          <p:cNvGrpSpPr>
            <a:grpSpLocks/>
          </p:cNvGrpSpPr>
          <p:nvPr/>
        </p:nvGrpSpPr>
        <p:grpSpPr bwMode="auto">
          <a:xfrm rot="10800000">
            <a:off x="7413626" y="3871913"/>
            <a:ext cx="1655763" cy="1222772"/>
            <a:chOff x="0" y="2704"/>
            <a:chExt cx="1063" cy="1086"/>
          </a:xfrm>
        </p:grpSpPr>
        <p:sp>
          <p:nvSpPr>
            <p:cNvPr id="6" name="矩形 19"/>
            <p:cNvSpPr>
              <a:spLocks noChangeArrowheads="1"/>
            </p:cNvSpPr>
            <p:nvPr/>
          </p:nvSpPr>
          <p:spPr bwMode="ltGray">
            <a:xfrm>
              <a:off x="-4" y="2704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7" name="矩形 20"/>
            <p:cNvSpPr>
              <a:spLocks noChangeArrowheads="1"/>
            </p:cNvSpPr>
            <p:nvPr/>
          </p:nvSpPr>
          <p:spPr bwMode="ltGray">
            <a:xfrm>
              <a:off x="291" y="2704"/>
              <a:ext cx="223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8" name="矩形 21"/>
            <p:cNvSpPr>
              <a:spLocks noChangeArrowheads="1"/>
            </p:cNvSpPr>
            <p:nvPr/>
          </p:nvSpPr>
          <p:spPr bwMode="ltGray">
            <a:xfrm>
              <a:off x="563" y="2704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9" name="矩形 22"/>
            <p:cNvSpPr>
              <a:spLocks noChangeArrowheads="1"/>
            </p:cNvSpPr>
            <p:nvPr/>
          </p:nvSpPr>
          <p:spPr bwMode="ltGray">
            <a:xfrm>
              <a:off x="-4" y="2990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" name="矩形 23"/>
            <p:cNvSpPr>
              <a:spLocks noChangeArrowheads="1"/>
            </p:cNvSpPr>
            <p:nvPr/>
          </p:nvSpPr>
          <p:spPr bwMode="ltGray">
            <a:xfrm>
              <a:off x="291" y="2990"/>
              <a:ext cx="223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1" name="矩形 24"/>
            <p:cNvSpPr>
              <a:spLocks noChangeArrowheads="1"/>
            </p:cNvSpPr>
            <p:nvPr/>
          </p:nvSpPr>
          <p:spPr bwMode="ltGray">
            <a:xfrm>
              <a:off x="563" y="2990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2" name="矩形 25"/>
            <p:cNvSpPr>
              <a:spLocks noChangeArrowheads="1"/>
            </p:cNvSpPr>
            <p:nvPr/>
          </p:nvSpPr>
          <p:spPr bwMode="ltGray">
            <a:xfrm>
              <a:off x="835" y="2704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3" name="矩形 26"/>
            <p:cNvSpPr>
              <a:spLocks noChangeArrowheads="1"/>
            </p:cNvSpPr>
            <p:nvPr/>
          </p:nvSpPr>
          <p:spPr bwMode="ltGray">
            <a:xfrm>
              <a:off x="295" y="3273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4" name="矩形 27"/>
            <p:cNvSpPr>
              <a:spLocks noChangeArrowheads="1"/>
            </p:cNvSpPr>
            <p:nvPr/>
          </p:nvSpPr>
          <p:spPr bwMode="ltGray">
            <a:xfrm>
              <a:off x="0" y="3273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5" name="矩形 28"/>
            <p:cNvSpPr>
              <a:spLocks noChangeArrowheads="1"/>
            </p:cNvSpPr>
            <p:nvPr/>
          </p:nvSpPr>
          <p:spPr bwMode="ltGray">
            <a:xfrm>
              <a:off x="0" y="3563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</p:grpSp>
      <p:grpSp>
        <p:nvGrpSpPr>
          <p:cNvPr id="16" name="组合 29"/>
          <p:cNvGrpSpPr>
            <a:grpSpLocks/>
          </p:cNvGrpSpPr>
          <p:nvPr/>
        </p:nvGrpSpPr>
        <p:grpSpPr bwMode="auto">
          <a:xfrm>
            <a:off x="20638" y="3211116"/>
            <a:ext cx="1655762" cy="1222772"/>
            <a:chOff x="0" y="2704"/>
            <a:chExt cx="1063" cy="1086"/>
          </a:xfrm>
        </p:grpSpPr>
        <p:sp>
          <p:nvSpPr>
            <p:cNvPr id="17" name="矩形 30"/>
            <p:cNvSpPr>
              <a:spLocks noChangeArrowheads="1"/>
            </p:cNvSpPr>
            <p:nvPr/>
          </p:nvSpPr>
          <p:spPr bwMode="ltGray">
            <a:xfrm>
              <a:off x="0" y="2704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8" name="矩形 31"/>
            <p:cNvSpPr>
              <a:spLocks noChangeArrowheads="1"/>
            </p:cNvSpPr>
            <p:nvPr/>
          </p:nvSpPr>
          <p:spPr bwMode="ltGray">
            <a:xfrm>
              <a:off x="295" y="2704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9" name="矩形 32"/>
            <p:cNvSpPr>
              <a:spLocks noChangeArrowheads="1"/>
            </p:cNvSpPr>
            <p:nvPr/>
          </p:nvSpPr>
          <p:spPr bwMode="ltGray">
            <a:xfrm>
              <a:off x="567" y="2704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20" name="矩形 33"/>
            <p:cNvSpPr>
              <a:spLocks noChangeArrowheads="1"/>
            </p:cNvSpPr>
            <p:nvPr/>
          </p:nvSpPr>
          <p:spPr bwMode="ltGray">
            <a:xfrm>
              <a:off x="0" y="2990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21" name="矩形 34"/>
            <p:cNvSpPr>
              <a:spLocks noChangeArrowheads="1"/>
            </p:cNvSpPr>
            <p:nvPr/>
          </p:nvSpPr>
          <p:spPr bwMode="ltGray">
            <a:xfrm>
              <a:off x="295" y="2990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22" name="矩形 35"/>
            <p:cNvSpPr>
              <a:spLocks noChangeArrowheads="1"/>
            </p:cNvSpPr>
            <p:nvPr/>
          </p:nvSpPr>
          <p:spPr bwMode="ltGray">
            <a:xfrm>
              <a:off x="567" y="2990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23" name="矩形 36"/>
            <p:cNvSpPr>
              <a:spLocks noChangeArrowheads="1"/>
            </p:cNvSpPr>
            <p:nvPr/>
          </p:nvSpPr>
          <p:spPr bwMode="ltGray">
            <a:xfrm>
              <a:off x="839" y="2704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24" name="矩形 37"/>
            <p:cNvSpPr>
              <a:spLocks noChangeArrowheads="1"/>
            </p:cNvSpPr>
            <p:nvPr/>
          </p:nvSpPr>
          <p:spPr bwMode="ltGray">
            <a:xfrm>
              <a:off x="295" y="3273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25" name="矩形 38"/>
            <p:cNvSpPr>
              <a:spLocks noChangeArrowheads="1"/>
            </p:cNvSpPr>
            <p:nvPr/>
          </p:nvSpPr>
          <p:spPr bwMode="ltGray">
            <a:xfrm>
              <a:off x="0" y="3273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26" name="矩形 39"/>
            <p:cNvSpPr>
              <a:spLocks noChangeArrowheads="1"/>
            </p:cNvSpPr>
            <p:nvPr/>
          </p:nvSpPr>
          <p:spPr bwMode="ltGray">
            <a:xfrm>
              <a:off x="0" y="3563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</p:grpSp>
      <p:sp>
        <p:nvSpPr>
          <p:cNvPr id="3075" name="矩形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081088" y="4082654"/>
            <a:ext cx="7086600" cy="2857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074" name="矩形 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3429000"/>
            <a:ext cx="7239000" cy="473869"/>
          </a:xfrm>
        </p:spPr>
        <p:txBody>
          <a:bodyPr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1729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矩形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矩形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816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39316"/>
            <a:ext cx="2057400" cy="450413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39316"/>
            <a:ext cx="6019800" cy="450413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矩形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矩形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9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矩形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矩形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96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矩形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矩形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38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07244"/>
            <a:ext cx="4038600" cy="39362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07244"/>
            <a:ext cx="4038600" cy="39362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矩形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矩形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78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矩形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矩形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13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矩形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矩形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49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矩形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251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矩形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矩形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14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矩形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矩形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27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38"/>
          <p:cNvSpPr>
            <a:spLocks noChangeArrowheads="1"/>
          </p:cNvSpPr>
          <p:nvPr/>
        </p:nvSpPr>
        <p:spPr bwMode="gray">
          <a:xfrm>
            <a:off x="0" y="4922044"/>
            <a:ext cx="9144000" cy="2286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楷体_GB2312"/>
            </a:endParaRPr>
          </a:p>
        </p:txBody>
      </p:sp>
      <p:sp>
        <p:nvSpPr>
          <p:cNvPr id="1027" name="矩形 15"/>
          <p:cNvSpPr>
            <a:spLocks noChangeArrowheads="1"/>
          </p:cNvSpPr>
          <p:nvPr/>
        </p:nvSpPr>
        <p:spPr bwMode="white">
          <a:xfrm>
            <a:off x="0" y="0"/>
            <a:ext cx="91440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</a:endParaRPr>
          </a:p>
        </p:txBody>
      </p:sp>
      <p:grpSp>
        <p:nvGrpSpPr>
          <p:cNvPr id="1028" name="组合 16"/>
          <p:cNvGrpSpPr>
            <a:grpSpLocks/>
          </p:cNvGrpSpPr>
          <p:nvPr/>
        </p:nvGrpSpPr>
        <p:grpSpPr bwMode="auto">
          <a:xfrm>
            <a:off x="44450" y="33338"/>
            <a:ext cx="863600" cy="635794"/>
            <a:chOff x="0" y="2704"/>
            <a:chExt cx="1063" cy="1086"/>
          </a:xfrm>
        </p:grpSpPr>
        <p:sp>
          <p:nvSpPr>
            <p:cNvPr id="1045" name="矩形 17"/>
            <p:cNvSpPr>
              <a:spLocks noChangeArrowheads="1"/>
            </p:cNvSpPr>
            <p:nvPr/>
          </p:nvSpPr>
          <p:spPr bwMode="gray">
            <a:xfrm>
              <a:off x="0" y="2704"/>
              <a:ext cx="225" cy="2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46" name="矩形 18"/>
            <p:cNvSpPr>
              <a:spLocks noChangeArrowheads="1"/>
            </p:cNvSpPr>
            <p:nvPr/>
          </p:nvSpPr>
          <p:spPr bwMode="gray">
            <a:xfrm>
              <a:off x="295" y="2704"/>
              <a:ext cx="225" cy="2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47" name="矩形 19"/>
            <p:cNvSpPr>
              <a:spLocks noChangeArrowheads="1"/>
            </p:cNvSpPr>
            <p:nvPr/>
          </p:nvSpPr>
          <p:spPr bwMode="gray">
            <a:xfrm>
              <a:off x="567" y="2704"/>
              <a:ext cx="225" cy="2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48" name="矩形 20"/>
            <p:cNvSpPr>
              <a:spLocks noChangeArrowheads="1"/>
            </p:cNvSpPr>
            <p:nvPr/>
          </p:nvSpPr>
          <p:spPr bwMode="gray">
            <a:xfrm>
              <a:off x="0" y="2991"/>
              <a:ext cx="225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49" name="矩形 21"/>
            <p:cNvSpPr>
              <a:spLocks noChangeArrowheads="1"/>
            </p:cNvSpPr>
            <p:nvPr/>
          </p:nvSpPr>
          <p:spPr bwMode="gray">
            <a:xfrm>
              <a:off x="295" y="2991"/>
              <a:ext cx="225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50" name="矩形 22"/>
            <p:cNvSpPr>
              <a:spLocks noChangeArrowheads="1"/>
            </p:cNvSpPr>
            <p:nvPr/>
          </p:nvSpPr>
          <p:spPr bwMode="gray">
            <a:xfrm>
              <a:off x="567" y="2991"/>
              <a:ext cx="225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51" name="矩形 23"/>
            <p:cNvSpPr>
              <a:spLocks noChangeArrowheads="1"/>
            </p:cNvSpPr>
            <p:nvPr/>
          </p:nvSpPr>
          <p:spPr bwMode="gray">
            <a:xfrm>
              <a:off x="838" y="2704"/>
              <a:ext cx="225" cy="2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52" name="矩形 24"/>
            <p:cNvSpPr>
              <a:spLocks noChangeArrowheads="1"/>
            </p:cNvSpPr>
            <p:nvPr/>
          </p:nvSpPr>
          <p:spPr bwMode="gray">
            <a:xfrm>
              <a:off x="295" y="3273"/>
              <a:ext cx="225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53" name="矩形 25"/>
            <p:cNvSpPr>
              <a:spLocks noChangeArrowheads="1"/>
            </p:cNvSpPr>
            <p:nvPr/>
          </p:nvSpPr>
          <p:spPr bwMode="gray">
            <a:xfrm>
              <a:off x="0" y="3273"/>
              <a:ext cx="225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54" name="矩形 26"/>
            <p:cNvSpPr>
              <a:spLocks noChangeArrowheads="1"/>
            </p:cNvSpPr>
            <p:nvPr/>
          </p:nvSpPr>
          <p:spPr bwMode="gray">
            <a:xfrm>
              <a:off x="0" y="3562"/>
              <a:ext cx="225" cy="2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</p:grpSp>
      <p:grpSp>
        <p:nvGrpSpPr>
          <p:cNvPr id="1029" name="组合 27"/>
          <p:cNvGrpSpPr>
            <a:grpSpLocks/>
          </p:cNvGrpSpPr>
          <p:nvPr/>
        </p:nvGrpSpPr>
        <p:grpSpPr bwMode="auto">
          <a:xfrm rot="10800000">
            <a:off x="8228013" y="16669"/>
            <a:ext cx="863600" cy="635794"/>
            <a:chOff x="0" y="2704"/>
            <a:chExt cx="1063" cy="1086"/>
          </a:xfrm>
        </p:grpSpPr>
        <p:sp>
          <p:nvSpPr>
            <p:cNvPr id="1035" name="矩形 28"/>
            <p:cNvSpPr>
              <a:spLocks noChangeArrowheads="1"/>
            </p:cNvSpPr>
            <p:nvPr/>
          </p:nvSpPr>
          <p:spPr bwMode="gray">
            <a:xfrm>
              <a:off x="8" y="2712"/>
              <a:ext cx="225" cy="2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36" name="矩形 29"/>
            <p:cNvSpPr>
              <a:spLocks noChangeArrowheads="1"/>
            </p:cNvSpPr>
            <p:nvPr/>
          </p:nvSpPr>
          <p:spPr bwMode="gray">
            <a:xfrm>
              <a:off x="303" y="2704"/>
              <a:ext cx="225" cy="2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37" name="矩形 30"/>
            <p:cNvSpPr>
              <a:spLocks noChangeArrowheads="1"/>
            </p:cNvSpPr>
            <p:nvPr/>
          </p:nvSpPr>
          <p:spPr bwMode="gray">
            <a:xfrm>
              <a:off x="574" y="2704"/>
              <a:ext cx="225" cy="2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38" name="矩形 31"/>
            <p:cNvSpPr>
              <a:spLocks noChangeArrowheads="1"/>
            </p:cNvSpPr>
            <p:nvPr/>
          </p:nvSpPr>
          <p:spPr bwMode="gray">
            <a:xfrm>
              <a:off x="8" y="3007"/>
              <a:ext cx="225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39" name="矩形 32"/>
            <p:cNvSpPr>
              <a:spLocks noChangeArrowheads="1"/>
            </p:cNvSpPr>
            <p:nvPr/>
          </p:nvSpPr>
          <p:spPr bwMode="gray">
            <a:xfrm>
              <a:off x="303" y="2999"/>
              <a:ext cx="225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40" name="矩形 33"/>
            <p:cNvSpPr>
              <a:spLocks noChangeArrowheads="1"/>
            </p:cNvSpPr>
            <p:nvPr/>
          </p:nvSpPr>
          <p:spPr bwMode="gray">
            <a:xfrm>
              <a:off x="574" y="2999"/>
              <a:ext cx="225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41" name="矩形 34"/>
            <p:cNvSpPr>
              <a:spLocks noChangeArrowheads="1"/>
            </p:cNvSpPr>
            <p:nvPr/>
          </p:nvSpPr>
          <p:spPr bwMode="gray">
            <a:xfrm>
              <a:off x="846" y="2704"/>
              <a:ext cx="225" cy="2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42" name="矩形 35"/>
            <p:cNvSpPr>
              <a:spLocks noChangeArrowheads="1"/>
            </p:cNvSpPr>
            <p:nvPr/>
          </p:nvSpPr>
          <p:spPr bwMode="gray">
            <a:xfrm>
              <a:off x="303" y="3290"/>
              <a:ext cx="225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43" name="矩形 36"/>
            <p:cNvSpPr>
              <a:spLocks noChangeArrowheads="1"/>
            </p:cNvSpPr>
            <p:nvPr/>
          </p:nvSpPr>
          <p:spPr bwMode="gray">
            <a:xfrm>
              <a:off x="8" y="3290"/>
              <a:ext cx="225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44" name="矩形 37"/>
            <p:cNvSpPr>
              <a:spLocks noChangeArrowheads="1"/>
            </p:cNvSpPr>
            <p:nvPr/>
          </p:nvSpPr>
          <p:spPr bwMode="gray">
            <a:xfrm>
              <a:off x="8" y="3570"/>
              <a:ext cx="225" cy="2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</p:grpSp>
      <p:sp>
        <p:nvSpPr>
          <p:cNvPr id="1030" name="矩形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07244"/>
            <a:ext cx="8229600" cy="3936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" name="矩形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48488" y="4925616"/>
            <a:ext cx="1738312" cy="2178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3" name="矩形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76250" y="4924425"/>
            <a:ext cx="609600" cy="20121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33" name="矩形 2"/>
          <p:cNvSpPr>
            <a:spLocks noGrp="1" noChangeArrowheads="1"/>
          </p:cNvSpPr>
          <p:nvPr>
            <p:ph type="title"/>
          </p:nvPr>
        </p:nvSpPr>
        <p:spPr bwMode="black">
          <a:xfrm>
            <a:off x="838200" y="239316"/>
            <a:ext cx="7391400" cy="42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034" name="图片 30" descr="透明LOGO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733925"/>
            <a:ext cx="2932113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楷体_GB231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楷体_GB231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ea typeface="+mn-ea"/>
          <a:cs typeface="楷体_GB231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楷体_GB231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并行计算入门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3 </a:t>
            </a:r>
            <a:r>
              <a:rPr lang="zh-CN" altLang="en-US" smtClean="0"/>
              <a:t>现</a:t>
            </a:r>
            <a:r>
              <a:rPr lang="zh-CN" altLang="en-US" dirty="0"/>
              <a:t>有并行计算服务介</a:t>
            </a:r>
            <a:r>
              <a:rPr lang="zh-CN" altLang="en-US" dirty="0" smtClean="0"/>
              <a:t>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380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现有并行计算服务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5566"/>
            <a:ext cx="8229600" cy="382788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3.1MPI</a:t>
            </a:r>
            <a:r>
              <a:rPr lang="zh-CN" altLang="en-US" dirty="0"/>
              <a:t>服务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3.2OpenMPI</a:t>
            </a:r>
          </a:p>
          <a:p>
            <a:pPr marL="0" indent="0">
              <a:buNone/>
            </a:pPr>
            <a:r>
              <a:rPr lang="en-US" altLang="zh-CN" dirty="0" smtClean="0"/>
              <a:t>3.3</a:t>
            </a:r>
            <a:r>
              <a:rPr lang="zh-CN" altLang="en-US" dirty="0"/>
              <a:t>四合一框架概述及设计结构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575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zh-CN" dirty="0"/>
              <a:t>3.1MPI</a:t>
            </a:r>
            <a:r>
              <a:rPr lang="zh-CN" altLang="en-US" dirty="0"/>
              <a:t>服务</a:t>
            </a:r>
            <a:endParaRPr lang="en-US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8" y="897565"/>
            <a:ext cx="7408333" cy="369705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消息</a:t>
            </a:r>
            <a:r>
              <a:rPr lang="zh-CN" altLang="en-US" sz="2400" dirty="0"/>
              <a:t>传递接口</a:t>
            </a:r>
            <a:r>
              <a:rPr lang="en-US" altLang="zh-CN" sz="2400" dirty="0" smtClean="0"/>
              <a:t>(MPI Message </a:t>
            </a:r>
            <a:r>
              <a:rPr lang="en-US" altLang="zh-CN" sz="2400" dirty="0"/>
              <a:t>Passing </a:t>
            </a:r>
            <a:r>
              <a:rPr lang="en-US" altLang="zh-CN" sz="2400" dirty="0" smtClean="0"/>
              <a:t>Interface)</a:t>
            </a:r>
            <a:r>
              <a:rPr lang="zh-CN" altLang="en-US" sz="2400" dirty="0" smtClean="0"/>
              <a:t>，是</a:t>
            </a:r>
            <a:r>
              <a:rPr lang="zh-CN" altLang="en-US" sz="2400" dirty="0"/>
              <a:t>一种基于消息传递的并行编程技术。消息传递接口是一种编程接口标准，而不是一种具体的编程语言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MPI</a:t>
            </a:r>
            <a:r>
              <a:rPr lang="zh-CN" altLang="en-US" sz="2400" dirty="0" smtClean="0"/>
              <a:t>是</a:t>
            </a:r>
            <a:r>
              <a:rPr lang="zh-CN" altLang="en-US" sz="2400" dirty="0"/>
              <a:t>一种被广泛采用的消息传递</a:t>
            </a:r>
            <a:r>
              <a:rPr lang="zh-CN" altLang="en-US" sz="2400" dirty="0" smtClean="0"/>
              <a:t>标准。</a:t>
            </a:r>
            <a:endParaRPr lang="en-US" altLang="zh-CN" sz="2400" dirty="0" smtClean="0"/>
          </a:p>
          <a:p>
            <a:r>
              <a:rPr lang="en-US" altLang="zh-CN" sz="2400" dirty="0"/>
              <a:t>MPI</a:t>
            </a:r>
            <a:r>
              <a:rPr lang="zh-CN" altLang="en-US" sz="2400" dirty="0" smtClean="0"/>
              <a:t>，标准的实现</a:t>
            </a:r>
            <a:r>
              <a:rPr lang="en-US" altLang="zh-CN" sz="2400" dirty="0"/>
              <a:t>——</a:t>
            </a:r>
            <a:r>
              <a:rPr lang="en-US" altLang="zh-CN" sz="2400" dirty="0" err="1" smtClean="0"/>
              <a:t>smpd</a:t>
            </a:r>
            <a:r>
              <a:rPr lang="zh-CN" altLang="en-US" sz="2400" dirty="0" smtClean="0"/>
              <a:t>服务作为每个计算节点的一个守护进程，提供</a:t>
            </a:r>
            <a:r>
              <a:rPr lang="zh-CN" altLang="en-US" sz="2400" dirty="0"/>
              <a:t>基本进程间</a:t>
            </a:r>
            <a:r>
              <a:rPr lang="zh-CN" altLang="en-US" sz="2400" dirty="0" smtClean="0"/>
              <a:t>数据通信的支持。</a:t>
            </a:r>
            <a:endParaRPr lang="en-US" altLang="zh-CN" sz="2400" dirty="0" smtClean="0"/>
          </a:p>
          <a:p>
            <a:r>
              <a:rPr lang="en-US" altLang="zh-CN" sz="2400" dirty="0" smtClean="0"/>
              <a:t>MPI API</a:t>
            </a:r>
            <a:r>
              <a:rPr lang="zh-CN" altLang="en-US" sz="2400" dirty="0" smtClean="0"/>
              <a:t>是基于</a:t>
            </a:r>
            <a:r>
              <a:rPr lang="en-US" altLang="zh-CN" sz="2400" dirty="0" smtClean="0"/>
              <a:t>MPI</a:t>
            </a:r>
            <a:r>
              <a:rPr lang="zh-CN" altLang="en-US" sz="2400" dirty="0" smtClean="0"/>
              <a:t>标准的并行编程的</a:t>
            </a:r>
            <a:r>
              <a:rPr lang="en-US" altLang="zh-CN" sz="2400" dirty="0" smtClean="0"/>
              <a:t>API</a:t>
            </a:r>
            <a:r>
              <a:rPr lang="zh-CN" altLang="en-US" sz="2400" dirty="0" smtClean="0"/>
              <a:t>。运行在</a:t>
            </a:r>
            <a:r>
              <a:rPr lang="en-US" altLang="zh-CN" sz="2400" dirty="0" err="1" smtClean="0"/>
              <a:t>smpd</a:t>
            </a:r>
            <a:r>
              <a:rPr lang="zh-CN" altLang="en-US" sz="2400" dirty="0" smtClean="0"/>
              <a:t>服务上。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4197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3.2OpenMPI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 smtClean="0"/>
              <a:t>OpenMPI</a:t>
            </a:r>
            <a:r>
              <a:rPr lang="zh-CN" altLang="en-US" sz="2400" dirty="0" smtClean="0"/>
              <a:t>是</a:t>
            </a:r>
            <a:r>
              <a:rPr lang="zh-CN" altLang="en-US" sz="2400" dirty="0"/>
              <a:t>一种高性能消息传递库</a:t>
            </a:r>
            <a:r>
              <a:rPr lang="zh-CN" altLang="en-US" sz="2400" dirty="0" smtClean="0"/>
              <a:t>，一</a:t>
            </a:r>
            <a:r>
              <a:rPr lang="zh-CN" altLang="en-US" sz="2400" dirty="0"/>
              <a:t>个开源实现，由一些科研机构和企业一起开发和维护。因此</a:t>
            </a:r>
            <a:r>
              <a:rPr lang="zh-CN" altLang="en-US" sz="2400" dirty="0" smtClean="0"/>
              <a:t>，易于</a:t>
            </a:r>
            <a:r>
              <a:rPr lang="zh-CN" altLang="en-US" sz="2400" dirty="0"/>
              <a:t>使用，并运行本身在各种各样的操作系统，网络互连，以及一</a:t>
            </a:r>
            <a:r>
              <a:rPr lang="zh-CN" altLang="en-US" sz="2400" dirty="0" smtClean="0"/>
              <a:t>批</a:t>
            </a:r>
            <a:r>
              <a:rPr lang="zh-CN" altLang="en-US" sz="2400" dirty="0"/>
              <a:t>调用系统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进程之间是共享存储，</a:t>
            </a:r>
            <a:r>
              <a:rPr lang="zh-CN" altLang="en-US" sz="2400" dirty="0"/>
              <a:t>没有</a:t>
            </a:r>
            <a:r>
              <a:rPr lang="zh-CN" altLang="en-US" sz="2400" dirty="0" smtClean="0"/>
              <a:t>守护进程做服务，分配任务启动时进程之间才进行管理和通信。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1577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</a:t>
            </a:r>
            <a:r>
              <a:rPr lang="zh-CN" altLang="en-US" dirty="0"/>
              <a:t>四合一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四合一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Fourinone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并行协同计算的开源框架</a:t>
            </a:r>
            <a:endParaRPr lang="en-US" altLang="zh-CN" sz="2400" dirty="0"/>
          </a:p>
          <a:p>
            <a:r>
              <a:rPr lang="zh-CN" altLang="en-US" sz="2400" dirty="0"/>
              <a:t>特点：划分了协作并行的逻辑功能角色，封装了获取资源及发送接收通信</a:t>
            </a:r>
            <a:r>
              <a:rPr lang="zh-CN" altLang="en-US" sz="2400" dirty="0" smtClean="0"/>
              <a:t>。涉及对象的远程访问。</a:t>
            </a:r>
            <a:endParaRPr lang="zh-CN" altLang="en-US" sz="2400" dirty="0"/>
          </a:p>
          <a:p>
            <a:endParaRPr lang="zh-CN" altLang="en-US" dirty="0"/>
          </a:p>
        </p:txBody>
      </p:sp>
      <p:pic>
        <p:nvPicPr>
          <p:cNvPr id="4" name="Picture 2" descr="C:\Users\Administrator\Desktop\QQ图片201610081650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85696"/>
            <a:ext cx="7784428" cy="264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684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MPI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OpenMPI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Fourinon</a:t>
            </a:r>
            <a:endParaRPr lang="en-US" altLang="zh-CN" sz="2400" dirty="0" smtClean="0"/>
          </a:p>
          <a:p>
            <a:r>
              <a:rPr lang="en-US" altLang="zh-CN" sz="2400" dirty="0" smtClean="0"/>
              <a:t>IT</a:t>
            </a:r>
            <a:r>
              <a:rPr lang="zh-CN" altLang="en-US" sz="2400" dirty="0" smtClean="0"/>
              <a:t>技术</a:t>
            </a:r>
            <a:r>
              <a:rPr lang="zh-CN" altLang="en-US" sz="2400" dirty="0"/>
              <a:t>日新月异，产品</a:t>
            </a:r>
            <a:r>
              <a:rPr lang="zh-CN" altLang="en-US" sz="2400" dirty="0" smtClean="0"/>
              <a:t>层出不穷。</a:t>
            </a:r>
            <a:r>
              <a:rPr lang="en-US" altLang="zh-CN" sz="2400" dirty="0" smtClean="0"/>
              <a:t>MPI</a:t>
            </a:r>
            <a:r>
              <a:rPr lang="zh-CN" altLang="en-US" sz="2400" dirty="0" smtClean="0"/>
              <a:t>对实现分布式并行计算只是实现了消息传递的标准接口。</a:t>
            </a:r>
            <a:endParaRPr lang="en-US" altLang="zh-CN" sz="2400" dirty="0" smtClean="0"/>
          </a:p>
          <a:p>
            <a:r>
              <a:rPr lang="zh-CN" altLang="en-US" sz="2400" dirty="0" smtClean="0"/>
              <a:t>我们掌握并行计算的原理与实质最主要的还是问题的划分，可用资源的管理及数据的传递。</a:t>
            </a:r>
            <a:endParaRPr lang="en-US" altLang="zh-CN" sz="2400" dirty="0" smtClean="0"/>
          </a:p>
          <a:p>
            <a:r>
              <a:rPr lang="zh-CN" altLang="en-US" sz="2400" dirty="0" smtClean="0"/>
              <a:t>而这几个问题由</a:t>
            </a:r>
            <a:r>
              <a:rPr lang="en-US" altLang="zh-CN" sz="2400" dirty="0" smtClean="0"/>
              <a:t>MPI</a:t>
            </a:r>
            <a:r>
              <a:rPr lang="zh-CN" altLang="en-US" sz="2400" dirty="0" smtClean="0"/>
              <a:t>可以实现，较</a:t>
            </a:r>
            <a:r>
              <a:rPr lang="en-US" altLang="zh-CN" sz="2400" dirty="0" err="1" smtClean="0"/>
              <a:t>OpenMPI</a:t>
            </a:r>
            <a:r>
              <a:rPr lang="zh-CN" altLang="en-US" sz="2400" dirty="0" smtClean="0"/>
              <a:t>具有广泛的标准</a:t>
            </a:r>
            <a:r>
              <a:rPr lang="zh-CN" altLang="en-US" sz="2400" dirty="0"/>
              <a:t>性</a:t>
            </a:r>
            <a:r>
              <a:rPr lang="zh-CN" altLang="en-US" sz="2400" dirty="0" smtClean="0"/>
              <a:t>，较</a:t>
            </a:r>
            <a:r>
              <a:rPr lang="en-US" altLang="zh-CN" sz="2400" dirty="0" err="1" smtClean="0"/>
              <a:t>Fourinone</a:t>
            </a:r>
            <a:r>
              <a:rPr lang="zh-CN" altLang="en-US" sz="2400" dirty="0" smtClean="0"/>
              <a:t>框架又具有灵活性轻便性。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35629273"/>
      </p:ext>
    </p:extLst>
  </p:cSld>
  <p:clrMapOvr>
    <a:masterClrMapping/>
  </p:clrMapOvr>
</p:sld>
</file>

<file path=ppt/theme/theme1.xml><?xml version="1.0" encoding="utf-8"?>
<a:theme xmlns:a="http://schemas.openxmlformats.org/drawingml/2006/main" name="cdb2004c007l">
  <a:themeElements>
    <a:clrScheme name="cdb2004c007l 3">
      <a:dk1>
        <a:srgbClr val="000066"/>
      </a:dk1>
      <a:lt1>
        <a:srgbClr val="FFFFFF"/>
      </a:lt1>
      <a:dk2>
        <a:srgbClr val="50A834"/>
      </a:dk2>
      <a:lt2>
        <a:srgbClr val="B2B2B2"/>
      </a:lt2>
      <a:accent1>
        <a:srgbClr val="2045AE"/>
      </a:accent1>
      <a:accent2>
        <a:srgbClr val="FF9933"/>
      </a:accent2>
      <a:accent3>
        <a:srgbClr val="FFFFFF"/>
      </a:accent3>
      <a:accent4>
        <a:srgbClr val="000056"/>
      </a:accent4>
      <a:accent5>
        <a:srgbClr val="ABB0D3"/>
      </a:accent5>
      <a:accent6>
        <a:srgbClr val="E78A2D"/>
      </a:accent6>
      <a:hlink>
        <a:srgbClr val="3DC5C5"/>
      </a:hlink>
      <a:folHlink>
        <a:srgbClr val="6B41BF"/>
      </a:folHlink>
    </a:clrScheme>
    <a:fontScheme name="cdb2004c007l">
      <a:majorFont>
        <a:latin typeface="Arial"/>
        <a:ea typeface=""/>
        <a:cs typeface=""/>
      </a:majorFont>
      <a:minorFont>
        <a:latin typeface="Courier New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db2004c007l 1">
        <a:dk1>
          <a:srgbClr val="4C1A37"/>
        </a:dk1>
        <a:lt1>
          <a:srgbClr val="FFFFFF"/>
        </a:lt1>
        <a:dk2>
          <a:srgbClr val="FFFFE7"/>
        </a:dk2>
        <a:lt2>
          <a:srgbClr val="B2B2B2"/>
        </a:lt2>
        <a:accent1>
          <a:srgbClr val="C06C98"/>
        </a:accent1>
        <a:accent2>
          <a:srgbClr val="FF9966"/>
        </a:accent2>
        <a:accent3>
          <a:srgbClr val="FFFFFF"/>
        </a:accent3>
        <a:accent4>
          <a:srgbClr val="40142D"/>
        </a:accent4>
        <a:accent5>
          <a:srgbClr val="DCBACA"/>
        </a:accent5>
        <a:accent6>
          <a:srgbClr val="E78A5C"/>
        </a:accent6>
        <a:hlink>
          <a:srgbClr val="BD6D45"/>
        </a:hlink>
        <a:folHlink>
          <a:srgbClr val="3AABC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c007l 2">
        <a:dk1>
          <a:srgbClr val="003366"/>
        </a:dk1>
        <a:lt1>
          <a:srgbClr val="FFFFFF"/>
        </a:lt1>
        <a:dk2>
          <a:srgbClr val="FFFFFF"/>
        </a:dk2>
        <a:lt2>
          <a:srgbClr val="B2B2B2"/>
        </a:lt2>
        <a:accent1>
          <a:srgbClr val="2879B0"/>
        </a:accent1>
        <a:accent2>
          <a:srgbClr val="0099CC"/>
        </a:accent2>
        <a:accent3>
          <a:srgbClr val="FFFFFF"/>
        </a:accent3>
        <a:accent4>
          <a:srgbClr val="002A56"/>
        </a:accent4>
        <a:accent5>
          <a:srgbClr val="ACBED4"/>
        </a:accent5>
        <a:accent6>
          <a:srgbClr val="008AB9"/>
        </a:accent6>
        <a:hlink>
          <a:srgbClr val="A9683B"/>
        </a:hlink>
        <a:folHlink>
          <a:srgbClr val="166A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c007l 3">
        <a:dk1>
          <a:srgbClr val="000066"/>
        </a:dk1>
        <a:lt1>
          <a:srgbClr val="FFFFFF"/>
        </a:lt1>
        <a:dk2>
          <a:srgbClr val="50A834"/>
        </a:dk2>
        <a:lt2>
          <a:srgbClr val="B2B2B2"/>
        </a:lt2>
        <a:accent1>
          <a:srgbClr val="2045AE"/>
        </a:accent1>
        <a:accent2>
          <a:srgbClr val="FF9933"/>
        </a:accent2>
        <a:accent3>
          <a:srgbClr val="FFFFFF"/>
        </a:accent3>
        <a:accent4>
          <a:srgbClr val="000056"/>
        </a:accent4>
        <a:accent5>
          <a:srgbClr val="ABB0D3"/>
        </a:accent5>
        <a:accent6>
          <a:srgbClr val="E78A2D"/>
        </a:accent6>
        <a:hlink>
          <a:srgbClr val="3DC5C5"/>
        </a:hlink>
        <a:folHlink>
          <a:srgbClr val="6B41B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22205</TotalTime>
  <Words>498</Words>
  <Application>Microsoft Office PowerPoint</Application>
  <PresentationFormat>全屏显示(16:9)</PresentationFormat>
  <Paragraphs>20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cdb2004c007l</vt:lpstr>
      <vt:lpstr>3 现有并行计算服务介绍</vt:lpstr>
      <vt:lpstr>3现有并行计算服务介绍</vt:lpstr>
      <vt:lpstr>3.1MPI服务</vt:lpstr>
      <vt:lpstr>3.2OpenMPI</vt:lpstr>
      <vt:lpstr>3.3四合一框架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并行计算</dc:title>
  <dc:creator>Administrator</dc:creator>
  <cp:lastModifiedBy>Windows 用户</cp:lastModifiedBy>
  <cp:revision>1418</cp:revision>
  <dcterms:created xsi:type="dcterms:W3CDTF">2016-09-04T06:58:32Z</dcterms:created>
  <dcterms:modified xsi:type="dcterms:W3CDTF">2017-02-07T10:28:05Z</dcterms:modified>
</cp:coreProperties>
</file>