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382" r:id="rId3"/>
    <p:sldId id="316" r:id="rId4"/>
    <p:sldId id="313" r:id="rId5"/>
    <p:sldId id="314" r:id="rId6"/>
    <p:sldId id="315" r:id="rId7"/>
    <p:sldId id="393" r:id="rId8"/>
    <p:sldId id="317" r:id="rId9"/>
    <p:sldId id="318" r:id="rId10"/>
    <p:sldId id="319" r:id="rId11"/>
    <p:sldId id="320" r:id="rId12"/>
    <p:sldId id="321" r:id="rId13"/>
    <p:sldId id="322" r:id="rId14"/>
    <p:sldId id="384" r:id="rId15"/>
    <p:sldId id="323" r:id="rId16"/>
    <p:sldId id="324" r:id="rId17"/>
    <p:sldId id="325" r:id="rId18"/>
    <p:sldId id="358" r:id="rId19"/>
    <p:sldId id="326" r:id="rId20"/>
    <p:sldId id="363" r:id="rId21"/>
    <p:sldId id="365" r:id="rId22"/>
    <p:sldId id="327" r:id="rId23"/>
    <p:sldId id="389" r:id="rId24"/>
    <p:sldId id="385" r:id="rId25"/>
    <p:sldId id="366" r:id="rId26"/>
    <p:sldId id="328" r:id="rId27"/>
    <p:sldId id="329" r:id="rId28"/>
    <p:sldId id="330" r:id="rId29"/>
    <p:sldId id="331" r:id="rId30"/>
    <p:sldId id="332" r:id="rId31"/>
    <p:sldId id="333" r:id="rId32"/>
    <p:sldId id="386" r:id="rId33"/>
    <p:sldId id="334" r:id="rId34"/>
    <p:sldId id="335" r:id="rId35"/>
    <p:sldId id="336" r:id="rId36"/>
    <p:sldId id="337" r:id="rId37"/>
    <p:sldId id="338" r:id="rId38"/>
    <p:sldId id="339" r:id="rId39"/>
    <p:sldId id="340" r:id="rId40"/>
    <p:sldId id="359" r:id="rId41"/>
    <p:sldId id="383" r:id="rId42"/>
    <p:sldId id="307"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7BD38A-BC09-491B-AD71-1496832D7531}" type="datetimeFigureOut">
              <a:rPr lang="zh-CN" altLang="en-US" smtClean="0"/>
              <a:t>2017/2/8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742C1-125E-4E9E-A59B-0F1C619F489A}" type="slidenum">
              <a:rPr lang="zh-CN" altLang="en-US" smtClean="0"/>
              <a:t>‹#›</a:t>
            </a:fld>
            <a:endParaRPr lang="zh-CN" altLang="en-US"/>
          </a:p>
        </p:txBody>
      </p:sp>
    </p:spTree>
    <p:extLst>
      <p:ext uri="{BB962C8B-B14F-4D97-AF65-F5344CB8AC3E}">
        <p14:creationId xmlns:p14="http://schemas.microsoft.com/office/powerpoint/2010/main" val="266319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17"/>
          <p:cNvSpPr>
            <a:spLocks noChangeArrowheads="1"/>
          </p:cNvSpPr>
          <p:nvPr/>
        </p:nvSpPr>
        <p:spPr bwMode="white">
          <a:xfrm>
            <a:off x="0" y="3165873"/>
            <a:ext cx="9144000" cy="1977628"/>
          </a:xfrm>
          <a:prstGeom prst="rect">
            <a:avLst/>
          </a:prstGeom>
          <a:solidFill>
            <a:schemeClr val="tx1"/>
          </a:solidFill>
          <a:ln w="9525">
            <a:solidFill>
              <a:schemeClr val="tx1"/>
            </a:solidFill>
            <a:miter lim="800000"/>
            <a:headEnd/>
            <a:tailEnd/>
          </a:ln>
        </p:spPr>
        <p:txBody>
          <a:bodyPr wrap="none" anchor="ctr"/>
          <a:lstStyle/>
          <a:p>
            <a:endParaRPr lang="zh-CN" altLang="en-US">
              <a:ea typeface="楷体_GB2312"/>
            </a:endParaRPr>
          </a:p>
        </p:txBody>
      </p:sp>
      <p:grpSp>
        <p:nvGrpSpPr>
          <p:cNvPr id="5" name="组合 18"/>
          <p:cNvGrpSpPr>
            <a:grpSpLocks/>
          </p:cNvGrpSpPr>
          <p:nvPr/>
        </p:nvGrpSpPr>
        <p:grpSpPr bwMode="auto">
          <a:xfrm rot="10800000">
            <a:off x="7413626" y="3871913"/>
            <a:ext cx="1655763" cy="1222772"/>
            <a:chOff x="0" y="2704"/>
            <a:chExt cx="1063" cy="1086"/>
          </a:xfrm>
        </p:grpSpPr>
        <p:sp>
          <p:nvSpPr>
            <p:cNvPr id="6" name="矩形 19"/>
            <p:cNvSpPr>
              <a:spLocks noChangeArrowheads="1"/>
            </p:cNvSpPr>
            <p:nvPr/>
          </p:nvSpPr>
          <p:spPr bwMode="ltGray">
            <a:xfrm>
              <a:off x="-4"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7" name="矩形 20"/>
            <p:cNvSpPr>
              <a:spLocks noChangeArrowheads="1"/>
            </p:cNvSpPr>
            <p:nvPr/>
          </p:nvSpPr>
          <p:spPr bwMode="ltGray">
            <a:xfrm>
              <a:off x="291" y="2704"/>
              <a:ext cx="223"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8" name="矩形 21"/>
            <p:cNvSpPr>
              <a:spLocks noChangeArrowheads="1"/>
            </p:cNvSpPr>
            <p:nvPr/>
          </p:nvSpPr>
          <p:spPr bwMode="ltGray">
            <a:xfrm>
              <a:off x="563"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9" name="矩形 22"/>
            <p:cNvSpPr>
              <a:spLocks noChangeArrowheads="1"/>
            </p:cNvSpPr>
            <p:nvPr/>
          </p:nvSpPr>
          <p:spPr bwMode="ltGray">
            <a:xfrm>
              <a:off x="-4"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0" name="矩形 23"/>
            <p:cNvSpPr>
              <a:spLocks noChangeArrowheads="1"/>
            </p:cNvSpPr>
            <p:nvPr/>
          </p:nvSpPr>
          <p:spPr bwMode="ltGray">
            <a:xfrm>
              <a:off x="291" y="2990"/>
              <a:ext cx="223"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1" name="矩形 24"/>
            <p:cNvSpPr>
              <a:spLocks noChangeArrowheads="1"/>
            </p:cNvSpPr>
            <p:nvPr/>
          </p:nvSpPr>
          <p:spPr bwMode="ltGray">
            <a:xfrm>
              <a:off x="563"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2" name="矩形 25"/>
            <p:cNvSpPr>
              <a:spLocks noChangeArrowheads="1"/>
            </p:cNvSpPr>
            <p:nvPr/>
          </p:nvSpPr>
          <p:spPr bwMode="ltGray">
            <a:xfrm>
              <a:off x="83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3" name="矩形 26"/>
            <p:cNvSpPr>
              <a:spLocks noChangeArrowheads="1"/>
            </p:cNvSpPr>
            <p:nvPr/>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4" name="矩形 27"/>
            <p:cNvSpPr>
              <a:spLocks noChangeArrowheads="1"/>
            </p:cNvSpPr>
            <p:nvPr/>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5" name="矩形 28"/>
            <p:cNvSpPr>
              <a:spLocks noChangeArrowheads="1"/>
            </p:cNvSpPr>
            <p:nvPr/>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grpSp>
      <p:grpSp>
        <p:nvGrpSpPr>
          <p:cNvPr id="16" name="组合 29"/>
          <p:cNvGrpSpPr>
            <a:grpSpLocks/>
          </p:cNvGrpSpPr>
          <p:nvPr/>
        </p:nvGrpSpPr>
        <p:grpSpPr bwMode="auto">
          <a:xfrm>
            <a:off x="20638" y="3211116"/>
            <a:ext cx="1655762" cy="1222772"/>
            <a:chOff x="0" y="2704"/>
            <a:chExt cx="1063" cy="1086"/>
          </a:xfrm>
        </p:grpSpPr>
        <p:sp>
          <p:nvSpPr>
            <p:cNvPr id="17" name="矩形 30"/>
            <p:cNvSpPr>
              <a:spLocks noChangeArrowheads="1"/>
            </p:cNvSpPr>
            <p:nvPr/>
          </p:nvSpPr>
          <p:spPr bwMode="ltGray">
            <a:xfrm>
              <a:off x="0"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8" name="矩形 31"/>
            <p:cNvSpPr>
              <a:spLocks noChangeArrowheads="1"/>
            </p:cNvSpPr>
            <p:nvPr/>
          </p:nvSpPr>
          <p:spPr bwMode="ltGray">
            <a:xfrm>
              <a:off x="29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9" name="矩形 32"/>
            <p:cNvSpPr>
              <a:spLocks noChangeArrowheads="1"/>
            </p:cNvSpPr>
            <p:nvPr/>
          </p:nvSpPr>
          <p:spPr bwMode="ltGray">
            <a:xfrm>
              <a:off x="567"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0" name="矩形 33"/>
            <p:cNvSpPr>
              <a:spLocks noChangeArrowheads="1"/>
            </p:cNvSpPr>
            <p:nvPr/>
          </p:nvSpPr>
          <p:spPr bwMode="ltGray">
            <a:xfrm>
              <a:off x="0"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1" name="矩形 34"/>
            <p:cNvSpPr>
              <a:spLocks noChangeArrowheads="1"/>
            </p:cNvSpPr>
            <p:nvPr/>
          </p:nvSpPr>
          <p:spPr bwMode="ltGray">
            <a:xfrm>
              <a:off x="295"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2" name="矩形 35"/>
            <p:cNvSpPr>
              <a:spLocks noChangeArrowheads="1"/>
            </p:cNvSpPr>
            <p:nvPr/>
          </p:nvSpPr>
          <p:spPr bwMode="ltGray">
            <a:xfrm>
              <a:off x="567"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3" name="矩形 36"/>
            <p:cNvSpPr>
              <a:spLocks noChangeArrowheads="1"/>
            </p:cNvSpPr>
            <p:nvPr/>
          </p:nvSpPr>
          <p:spPr bwMode="ltGray">
            <a:xfrm>
              <a:off x="839"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4" name="矩形 37"/>
            <p:cNvSpPr>
              <a:spLocks noChangeArrowheads="1"/>
            </p:cNvSpPr>
            <p:nvPr/>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5" name="矩形 38"/>
            <p:cNvSpPr>
              <a:spLocks noChangeArrowheads="1"/>
            </p:cNvSpPr>
            <p:nvPr/>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6" name="矩形 39"/>
            <p:cNvSpPr>
              <a:spLocks noChangeArrowheads="1"/>
            </p:cNvSpPr>
            <p:nvPr/>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grpSp>
      <p:sp>
        <p:nvSpPr>
          <p:cNvPr id="3075" name="矩形 3"/>
          <p:cNvSpPr>
            <a:spLocks noGrp="1" noChangeArrowheads="1"/>
          </p:cNvSpPr>
          <p:nvPr>
            <p:ph type="subTitle" idx="1"/>
          </p:nvPr>
        </p:nvSpPr>
        <p:spPr bwMode="black">
          <a:xfrm>
            <a:off x="1081088" y="4082654"/>
            <a:ext cx="7086600" cy="285750"/>
          </a:xfrm>
        </p:spPr>
        <p:txBody>
          <a:bodyPr/>
          <a:lstStyle>
            <a:lvl1pPr marL="0" indent="0" algn="ctr">
              <a:buFont typeface="Wingdings" pitchFamily="2" charset="2"/>
              <a:buNone/>
              <a:defRPr sz="2400">
                <a:solidFill>
                  <a:schemeClr val="bg1"/>
                </a:solidFill>
              </a:defRPr>
            </a:lvl1pPr>
          </a:lstStyle>
          <a:p>
            <a:pPr lvl="0"/>
            <a:r>
              <a:rPr lang="zh-CN" altLang="en-US" noProof="0" smtClean="0"/>
              <a:t>单击此处编辑母版副标题样式</a:t>
            </a:r>
          </a:p>
        </p:txBody>
      </p:sp>
      <p:sp>
        <p:nvSpPr>
          <p:cNvPr id="3074" name="矩形 2"/>
          <p:cNvSpPr>
            <a:spLocks noGrp="1" noChangeArrowheads="1"/>
          </p:cNvSpPr>
          <p:nvPr>
            <p:ph type="ctrTitle"/>
          </p:nvPr>
        </p:nvSpPr>
        <p:spPr bwMode="auto">
          <a:xfrm>
            <a:off x="990600" y="3429000"/>
            <a:ext cx="7239000" cy="473869"/>
          </a:xfrm>
        </p:spPr>
        <p:txBody>
          <a:bodyPr/>
          <a:lstStyle>
            <a:lvl1pPr>
              <a:defRPr sz="4800">
                <a:solidFill>
                  <a:schemeClr val="bg2"/>
                </a:solidFill>
              </a:defRPr>
            </a:lvl1pPr>
          </a:lstStyle>
          <a:p>
            <a:pPr lvl="0"/>
            <a:r>
              <a:rPr lang="zh-CN" altLang="en-US" noProof="0" smtClean="0"/>
              <a:t>单击此处编辑母版标题样式</a:t>
            </a:r>
          </a:p>
        </p:txBody>
      </p:sp>
    </p:spTree>
    <p:extLst>
      <p:ext uri="{BB962C8B-B14F-4D97-AF65-F5344CB8AC3E}">
        <p14:creationId xmlns:p14="http://schemas.microsoft.com/office/powerpoint/2010/main" val="91729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7681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9316"/>
            <a:ext cx="2057400" cy="450413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9316"/>
            <a:ext cx="6019800" cy="4504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29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49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038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678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5"/>
          <p:cNvSpPr>
            <a:spLocks noGrp="1" noChangeArrowheads="1"/>
          </p:cNvSpPr>
          <p:nvPr>
            <p:ph type="ftr" sz="quarter" idx="10"/>
          </p:nvPr>
        </p:nvSpPr>
        <p:spPr>
          <a:ln/>
        </p:spPr>
        <p:txBody>
          <a:bodyPr/>
          <a:lstStyle>
            <a:lvl1pPr>
              <a:defRPr/>
            </a:lvl1pPr>
          </a:lstStyle>
          <a:p>
            <a:endParaRPr lang="zh-CN" altLang="en-US"/>
          </a:p>
        </p:txBody>
      </p:sp>
      <p:sp>
        <p:nvSpPr>
          <p:cNvPr id="8"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013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5"/>
          <p:cNvSpPr>
            <a:spLocks noGrp="1" noChangeArrowheads="1"/>
          </p:cNvSpPr>
          <p:nvPr>
            <p:ph type="ftr" sz="quarter" idx="10"/>
          </p:nvPr>
        </p:nvSpPr>
        <p:spPr>
          <a:ln/>
        </p:spPr>
        <p:txBody>
          <a:bodyPr/>
          <a:lstStyle>
            <a:lvl1pPr>
              <a:defRPr/>
            </a:lvl1pPr>
          </a:lstStyle>
          <a:p>
            <a:endParaRPr lang="zh-CN" altLang="en-US"/>
          </a:p>
        </p:txBody>
      </p:sp>
      <p:sp>
        <p:nvSpPr>
          <p:cNvPr id="4"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74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5"/>
          <p:cNvSpPr>
            <a:spLocks noGrp="1" noChangeArrowheads="1"/>
          </p:cNvSpPr>
          <p:nvPr>
            <p:ph type="ftr" sz="quarter" idx="10"/>
          </p:nvPr>
        </p:nvSpPr>
        <p:spPr>
          <a:ln/>
        </p:spPr>
        <p:txBody>
          <a:bodyPr/>
          <a:lstStyle>
            <a:lvl1pPr>
              <a:defRPr/>
            </a:lvl1pPr>
          </a:lstStyle>
          <a:p>
            <a:endParaRPr lang="zh-CN" altLang="en-US"/>
          </a:p>
        </p:txBody>
      </p:sp>
      <p:sp>
        <p:nvSpPr>
          <p:cNvPr id="3"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225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14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9727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38"/>
          <p:cNvSpPr>
            <a:spLocks noChangeArrowheads="1"/>
          </p:cNvSpPr>
          <p:nvPr/>
        </p:nvSpPr>
        <p:spPr bwMode="gray">
          <a:xfrm>
            <a:off x="0" y="4922044"/>
            <a:ext cx="9144000" cy="2286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27" name="矩形 15"/>
          <p:cNvSpPr>
            <a:spLocks noChangeArrowheads="1"/>
          </p:cNvSpPr>
          <p:nvPr/>
        </p:nvSpPr>
        <p:spPr bwMode="white">
          <a:xfrm>
            <a:off x="0" y="0"/>
            <a:ext cx="9144000" cy="685800"/>
          </a:xfrm>
          <a:prstGeom prst="rect">
            <a:avLst/>
          </a:prstGeom>
          <a:solidFill>
            <a:schemeClr val="tx1"/>
          </a:solidFill>
          <a:ln w="9525">
            <a:solidFill>
              <a:schemeClr val="tx1"/>
            </a:solidFill>
            <a:miter lim="800000"/>
            <a:headEnd/>
            <a:tailEnd/>
          </a:ln>
        </p:spPr>
        <p:txBody>
          <a:bodyPr wrap="none" anchor="ctr"/>
          <a:lstStyle/>
          <a:p>
            <a:endParaRPr lang="zh-CN" altLang="en-US">
              <a:ea typeface="楷体_GB2312"/>
            </a:endParaRPr>
          </a:p>
        </p:txBody>
      </p:sp>
      <p:grpSp>
        <p:nvGrpSpPr>
          <p:cNvPr id="1028" name="组合 16"/>
          <p:cNvGrpSpPr>
            <a:grpSpLocks/>
          </p:cNvGrpSpPr>
          <p:nvPr/>
        </p:nvGrpSpPr>
        <p:grpSpPr bwMode="auto">
          <a:xfrm>
            <a:off x="44450" y="33338"/>
            <a:ext cx="863600" cy="635794"/>
            <a:chOff x="0" y="2704"/>
            <a:chExt cx="1063" cy="1086"/>
          </a:xfrm>
        </p:grpSpPr>
        <p:sp>
          <p:nvSpPr>
            <p:cNvPr id="1045" name="矩形 17"/>
            <p:cNvSpPr>
              <a:spLocks noChangeArrowheads="1"/>
            </p:cNvSpPr>
            <p:nvPr/>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6" name="矩形 18"/>
            <p:cNvSpPr>
              <a:spLocks noChangeArrowheads="1"/>
            </p:cNvSpPr>
            <p:nvPr/>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7" name="矩形 19"/>
            <p:cNvSpPr>
              <a:spLocks noChangeArrowheads="1"/>
            </p:cNvSpPr>
            <p:nvPr/>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8" name="矩形 20"/>
            <p:cNvSpPr>
              <a:spLocks noChangeArrowheads="1"/>
            </p:cNvSpPr>
            <p:nvPr/>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9" name="矩形 21"/>
            <p:cNvSpPr>
              <a:spLocks noChangeArrowheads="1"/>
            </p:cNvSpPr>
            <p:nvPr/>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0" name="矩形 22"/>
            <p:cNvSpPr>
              <a:spLocks noChangeArrowheads="1"/>
            </p:cNvSpPr>
            <p:nvPr/>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1" name="矩形 23"/>
            <p:cNvSpPr>
              <a:spLocks noChangeArrowheads="1"/>
            </p:cNvSpPr>
            <p:nvPr/>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2" name="矩形 24"/>
            <p:cNvSpPr>
              <a:spLocks noChangeArrowheads="1"/>
            </p:cNvSpPr>
            <p:nvPr/>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3" name="矩形 25"/>
            <p:cNvSpPr>
              <a:spLocks noChangeArrowheads="1"/>
            </p:cNvSpPr>
            <p:nvPr/>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4" name="矩形 26"/>
            <p:cNvSpPr>
              <a:spLocks noChangeArrowheads="1"/>
            </p:cNvSpPr>
            <p:nvPr/>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grpSp>
      <p:grpSp>
        <p:nvGrpSpPr>
          <p:cNvPr id="1029" name="组合 27"/>
          <p:cNvGrpSpPr>
            <a:grpSpLocks/>
          </p:cNvGrpSpPr>
          <p:nvPr/>
        </p:nvGrpSpPr>
        <p:grpSpPr bwMode="auto">
          <a:xfrm rot="10800000">
            <a:off x="8228013" y="16669"/>
            <a:ext cx="863600" cy="635794"/>
            <a:chOff x="0" y="2704"/>
            <a:chExt cx="1063" cy="1086"/>
          </a:xfrm>
        </p:grpSpPr>
        <p:sp>
          <p:nvSpPr>
            <p:cNvPr id="1035" name="矩形 28"/>
            <p:cNvSpPr>
              <a:spLocks noChangeArrowheads="1"/>
            </p:cNvSpPr>
            <p:nvPr/>
          </p:nvSpPr>
          <p:spPr bwMode="gray">
            <a:xfrm>
              <a:off x="8" y="271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6" name="矩形 29"/>
            <p:cNvSpPr>
              <a:spLocks noChangeArrowheads="1"/>
            </p:cNvSpPr>
            <p:nvPr/>
          </p:nvSpPr>
          <p:spPr bwMode="gray">
            <a:xfrm>
              <a:off x="303"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7" name="矩形 30"/>
            <p:cNvSpPr>
              <a:spLocks noChangeArrowheads="1"/>
            </p:cNvSpPr>
            <p:nvPr/>
          </p:nvSpPr>
          <p:spPr bwMode="gray">
            <a:xfrm>
              <a:off x="574"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8" name="矩形 31"/>
            <p:cNvSpPr>
              <a:spLocks noChangeArrowheads="1"/>
            </p:cNvSpPr>
            <p:nvPr/>
          </p:nvSpPr>
          <p:spPr bwMode="gray">
            <a:xfrm>
              <a:off x="8" y="3007"/>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9" name="矩形 32"/>
            <p:cNvSpPr>
              <a:spLocks noChangeArrowheads="1"/>
            </p:cNvSpPr>
            <p:nvPr/>
          </p:nvSpPr>
          <p:spPr bwMode="gray">
            <a:xfrm>
              <a:off x="303" y="2999"/>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0" name="矩形 33"/>
            <p:cNvSpPr>
              <a:spLocks noChangeArrowheads="1"/>
            </p:cNvSpPr>
            <p:nvPr/>
          </p:nvSpPr>
          <p:spPr bwMode="gray">
            <a:xfrm>
              <a:off x="574" y="2999"/>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1" name="矩形 34"/>
            <p:cNvSpPr>
              <a:spLocks noChangeArrowheads="1"/>
            </p:cNvSpPr>
            <p:nvPr/>
          </p:nvSpPr>
          <p:spPr bwMode="gray">
            <a:xfrm>
              <a:off x="846"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2" name="矩形 35"/>
            <p:cNvSpPr>
              <a:spLocks noChangeArrowheads="1"/>
            </p:cNvSpPr>
            <p:nvPr/>
          </p:nvSpPr>
          <p:spPr bwMode="gray">
            <a:xfrm>
              <a:off x="303" y="329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3" name="矩形 36"/>
            <p:cNvSpPr>
              <a:spLocks noChangeArrowheads="1"/>
            </p:cNvSpPr>
            <p:nvPr/>
          </p:nvSpPr>
          <p:spPr bwMode="gray">
            <a:xfrm>
              <a:off x="8" y="329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4" name="矩形 37"/>
            <p:cNvSpPr>
              <a:spLocks noChangeArrowheads="1"/>
            </p:cNvSpPr>
            <p:nvPr/>
          </p:nvSpPr>
          <p:spPr bwMode="gray">
            <a:xfrm>
              <a:off x="8" y="3570"/>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grpSp>
      <p:sp>
        <p:nvSpPr>
          <p:cNvPr id="1030" name="矩形 3"/>
          <p:cNvSpPr>
            <a:spLocks noGrp="1" noChangeArrowheads="1"/>
          </p:cNvSpPr>
          <p:nvPr>
            <p:ph type="body" idx="1"/>
          </p:nvPr>
        </p:nvSpPr>
        <p:spPr bwMode="auto">
          <a:xfrm>
            <a:off x="457200" y="807244"/>
            <a:ext cx="8229600" cy="393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矩形 5"/>
          <p:cNvSpPr>
            <a:spLocks noGrp="1" noChangeArrowheads="1"/>
          </p:cNvSpPr>
          <p:nvPr>
            <p:ph type="ftr" sz="quarter" idx="3"/>
          </p:nvPr>
        </p:nvSpPr>
        <p:spPr bwMode="auto">
          <a:xfrm>
            <a:off x="6948488" y="4925616"/>
            <a:ext cx="1738312" cy="217884"/>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Arial" charset="0"/>
                <a:ea typeface="宋体" pitchFamily="2" charset="-122"/>
                <a:cs typeface="+mn-cs"/>
              </a:defRPr>
            </a:lvl1pPr>
          </a:lstStyle>
          <a:p>
            <a:endParaRPr lang="zh-CN" altLang="en-US"/>
          </a:p>
        </p:txBody>
      </p:sp>
      <p:sp>
        <p:nvSpPr>
          <p:cNvPr id="3" name="矩形 6"/>
          <p:cNvSpPr>
            <a:spLocks noGrp="1" noChangeArrowheads="1"/>
          </p:cNvSpPr>
          <p:nvPr>
            <p:ph type="sldNum" sz="quarter" idx="4"/>
          </p:nvPr>
        </p:nvSpPr>
        <p:spPr bwMode="auto">
          <a:xfrm>
            <a:off x="476250" y="4924425"/>
            <a:ext cx="609600" cy="2012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itchFamily="34" charset="0"/>
                <a:ea typeface="宋体" pitchFamily="2" charset="-122"/>
                <a:cs typeface="+mn-cs"/>
              </a:defRPr>
            </a:lvl1pPr>
          </a:lstStyle>
          <a:p>
            <a:fld id="{0C913308-F349-4B6D-A68A-DD1791B4A57B}" type="slidenum">
              <a:rPr lang="zh-CN" altLang="en-US" smtClean="0"/>
              <a:t>‹#›</a:t>
            </a:fld>
            <a:endParaRPr lang="zh-CN" altLang="en-US"/>
          </a:p>
        </p:txBody>
      </p:sp>
      <p:sp>
        <p:nvSpPr>
          <p:cNvPr id="1033" name="矩形 2"/>
          <p:cNvSpPr>
            <a:spLocks noGrp="1" noChangeArrowheads="1"/>
          </p:cNvSpPr>
          <p:nvPr>
            <p:ph type="title"/>
          </p:nvPr>
        </p:nvSpPr>
        <p:spPr bwMode="black">
          <a:xfrm>
            <a:off x="838200" y="239316"/>
            <a:ext cx="7391400"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4" name="图片 30" descr="透明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 y="4733925"/>
            <a:ext cx="29321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1600">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r"/>
            <a:r>
              <a:rPr lang="zh-CN" altLang="en-US" dirty="0"/>
              <a:t>并行计算入门</a:t>
            </a:r>
          </a:p>
        </p:txBody>
      </p:sp>
      <p:sp>
        <p:nvSpPr>
          <p:cNvPr id="2" name="标题 1"/>
          <p:cNvSpPr>
            <a:spLocks noGrp="1"/>
          </p:cNvSpPr>
          <p:nvPr>
            <p:ph type="ctrTitle"/>
          </p:nvPr>
        </p:nvSpPr>
        <p:spPr/>
        <p:txBody>
          <a:bodyPr/>
          <a:lstStyle/>
          <a:p>
            <a:r>
              <a:rPr lang="en-US" altLang="zh-CN" sz="3600" dirty="0"/>
              <a:t>4</a:t>
            </a:r>
            <a:r>
              <a:rPr lang="zh-CN" altLang="en-US" sz="3600" dirty="0"/>
              <a:t>并行计算</a:t>
            </a:r>
            <a:r>
              <a:rPr lang="en-US" altLang="zh-CN" sz="3600" dirty="0"/>
              <a:t>MPI</a:t>
            </a:r>
            <a:r>
              <a:rPr lang="zh-CN" altLang="en-US" sz="3600" dirty="0"/>
              <a:t>服务</a:t>
            </a:r>
            <a:r>
              <a:rPr lang="zh-CN" altLang="zh-CN" sz="3600" dirty="0"/>
              <a:t>的</a:t>
            </a:r>
            <a:r>
              <a:rPr lang="zh-CN" altLang="zh-CN" sz="3600" dirty="0" smtClean="0"/>
              <a:t>理论和</a:t>
            </a:r>
            <a:r>
              <a:rPr lang="zh-CN" altLang="zh-CN" sz="3600" dirty="0"/>
              <a:t>应</a:t>
            </a:r>
            <a:r>
              <a:rPr lang="zh-CN" altLang="zh-CN" sz="3600" dirty="0" smtClean="0"/>
              <a:t>用</a:t>
            </a:r>
            <a:endParaRPr lang="zh-CN" altLang="en-US" sz="3600" dirty="0"/>
          </a:p>
        </p:txBody>
      </p:sp>
    </p:spTree>
    <p:extLst>
      <p:ext uri="{BB962C8B-B14F-4D97-AF65-F5344CB8AC3E}">
        <p14:creationId xmlns:p14="http://schemas.microsoft.com/office/powerpoint/2010/main" val="321380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699542"/>
            <a:ext cx="7408333" cy="4055247"/>
          </a:xfrm>
        </p:spPr>
        <p:txBody>
          <a:bodyPr>
            <a:normAutofit/>
          </a:bodyPr>
          <a:lstStyle/>
          <a:p>
            <a:r>
              <a:rPr lang="en-US" altLang="zh-CN" sz="2400" b="1" dirty="0" smtClean="0"/>
              <a:t>4.3.2MPI</a:t>
            </a:r>
            <a:r>
              <a:rPr lang="zh-CN" altLang="en-US" sz="2400" b="1" dirty="0" smtClean="0"/>
              <a:t>消息标签</a:t>
            </a:r>
            <a:endParaRPr lang="en-US" altLang="zh-CN" sz="2400" b="1" dirty="0" smtClean="0"/>
          </a:p>
          <a:p>
            <a:r>
              <a:rPr lang="zh-CN" altLang="en-US" sz="2000" dirty="0" smtClean="0"/>
              <a:t>为什么</a:t>
            </a:r>
            <a:r>
              <a:rPr lang="zh-CN" altLang="en-US" sz="2000" dirty="0"/>
              <a:t>需要消息标签？</a:t>
            </a:r>
          </a:p>
          <a:p>
            <a:r>
              <a:rPr lang="zh-CN" altLang="en-US" sz="2000" dirty="0"/>
              <a:t>当发送者连续发送两个相同类型消息给同一个接收者，如果没有消息标签，接收者将无法区分这两个消息 </a:t>
            </a:r>
          </a:p>
          <a:p>
            <a:endParaRPr lang="zh-CN" altLang="en-US" dirty="0" smtClean="0"/>
          </a:p>
          <a:p>
            <a:endParaRPr lang="en-US" altLang="zh-CN" sz="2000" dirty="0" smtClean="0"/>
          </a:p>
          <a:p>
            <a:r>
              <a:rPr lang="zh-CN" altLang="en-US" sz="2000" dirty="0" smtClean="0"/>
              <a:t>这</a:t>
            </a:r>
            <a:r>
              <a:rPr lang="zh-CN" altLang="en-US" sz="2000" dirty="0"/>
              <a:t>段代码打算传送</a:t>
            </a:r>
            <a:r>
              <a:rPr lang="en-US" altLang="zh-CN" sz="2000" dirty="0"/>
              <a:t>A</a:t>
            </a:r>
            <a:r>
              <a:rPr lang="zh-CN" altLang="en-US" sz="2000" dirty="0"/>
              <a:t>的前</a:t>
            </a:r>
            <a:r>
              <a:rPr lang="en-US" altLang="zh-CN" sz="2000" dirty="0"/>
              <a:t>32</a:t>
            </a:r>
            <a:r>
              <a:rPr lang="zh-CN" altLang="en-US" sz="2000" dirty="0"/>
              <a:t>个字节进入</a:t>
            </a:r>
            <a:r>
              <a:rPr lang="en-US" altLang="zh-CN" sz="2000" dirty="0"/>
              <a:t>X</a:t>
            </a:r>
            <a:r>
              <a:rPr lang="zh-CN" altLang="en-US" sz="2000" dirty="0"/>
              <a:t>，传送</a:t>
            </a:r>
            <a:r>
              <a:rPr lang="en-US" altLang="zh-CN" sz="2000" dirty="0"/>
              <a:t>B</a:t>
            </a:r>
            <a:r>
              <a:rPr lang="zh-CN" altLang="en-US" sz="2000" dirty="0"/>
              <a:t>的前</a:t>
            </a:r>
            <a:r>
              <a:rPr lang="en-US" altLang="zh-CN" sz="2000" dirty="0"/>
              <a:t>16</a:t>
            </a:r>
            <a:r>
              <a:rPr lang="zh-CN" altLang="en-US" sz="2000" dirty="0"/>
              <a:t>个字节进入</a:t>
            </a:r>
            <a:r>
              <a:rPr lang="en-US" altLang="zh-CN" sz="2000" dirty="0"/>
              <a:t>Y</a:t>
            </a:r>
            <a:r>
              <a:rPr lang="zh-CN" altLang="en-US" sz="2000" dirty="0"/>
              <a:t>。但是，尽管消息</a:t>
            </a:r>
            <a:r>
              <a:rPr lang="en-US" altLang="zh-CN" sz="2000" dirty="0"/>
              <a:t>B</a:t>
            </a:r>
            <a:r>
              <a:rPr lang="zh-CN" altLang="en-US" sz="2000" dirty="0"/>
              <a:t>后发送，但可能先到达进程</a:t>
            </a:r>
            <a:r>
              <a:rPr lang="en-US" altLang="zh-CN" sz="2000" dirty="0"/>
              <a:t>Q</a:t>
            </a:r>
            <a:r>
              <a:rPr lang="zh-CN" altLang="en-US" sz="2000" dirty="0"/>
              <a:t>，就会被第一个接收函数接收在</a:t>
            </a:r>
            <a:r>
              <a:rPr lang="en-US" altLang="zh-CN" sz="2000" dirty="0"/>
              <a:t>X</a:t>
            </a:r>
            <a:r>
              <a:rPr lang="zh-CN" altLang="en-US" sz="2000" dirty="0"/>
              <a:t>中。使用标签可以避免这个错误</a:t>
            </a:r>
          </a:p>
          <a:p>
            <a:endParaRPr lang="zh-CN" altLang="en-US"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508" y="4011910"/>
            <a:ext cx="5168981" cy="10081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211710"/>
            <a:ext cx="3870640" cy="1008112"/>
          </a:xfrm>
          <a:prstGeom prst="rect">
            <a:avLst/>
          </a:prstGeom>
        </p:spPr>
      </p:pic>
    </p:spTree>
    <p:extLst>
      <p:ext uri="{BB962C8B-B14F-4D97-AF65-F5344CB8AC3E}">
        <p14:creationId xmlns:p14="http://schemas.microsoft.com/office/powerpoint/2010/main" val="2761546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699542"/>
            <a:ext cx="7408333" cy="3895081"/>
          </a:xfrm>
        </p:spPr>
        <p:txBody>
          <a:bodyPr>
            <a:noAutofit/>
          </a:bodyPr>
          <a:lstStyle/>
          <a:p>
            <a:r>
              <a:rPr lang="en-US" altLang="zh-CN" b="1" dirty="0" smtClean="0"/>
              <a:t>4.3.3MPI</a:t>
            </a:r>
            <a:r>
              <a:rPr lang="zh-CN" altLang="en-US" b="1" dirty="0" smtClean="0"/>
              <a:t>消息通信域</a:t>
            </a:r>
            <a:endParaRPr lang="en-US" altLang="zh-CN" b="1" dirty="0" smtClean="0"/>
          </a:p>
          <a:p>
            <a:r>
              <a:rPr lang="zh-CN" altLang="en-US" sz="2000" b="1" dirty="0" smtClean="0"/>
              <a:t>通信域</a:t>
            </a:r>
            <a:r>
              <a:rPr lang="en-US" altLang="zh-CN" sz="2000" dirty="0"/>
              <a:t>(Communicator)</a:t>
            </a:r>
            <a:r>
              <a:rPr lang="zh-CN" altLang="en-US" sz="2000" dirty="0" smtClean="0"/>
              <a:t>包括</a:t>
            </a:r>
            <a:r>
              <a:rPr lang="zh-CN" altLang="en-US" sz="2000" b="1" dirty="0"/>
              <a:t>进程</a:t>
            </a:r>
            <a:r>
              <a:rPr lang="zh-CN" altLang="en-US" sz="2000" b="1" dirty="0" smtClean="0"/>
              <a:t>组</a:t>
            </a:r>
            <a:r>
              <a:rPr lang="zh-CN" altLang="en-US" sz="2000" dirty="0" smtClean="0"/>
              <a:t>和</a:t>
            </a:r>
            <a:r>
              <a:rPr lang="zh-CN" altLang="en-US" sz="2000" b="1" dirty="0"/>
              <a:t>通信</a:t>
            </a:r>
            <a:r>
              <a:rPr lang="zh-CN" altLang="en-US" sz="2000" b="1" dirty="0" smtClean="0"/>
              <a:t>上下文</a:t>
            </a:r>
            <a:r>
              <a:rPr lang="zh-CN" altLang="en-US" sz="2000" dirty="0" smtClean="0"/>
              <a:t>等</a:t>
            </a:r>
            <a:r>
              <a:rPr lang="zh-CN" altLang="en-US" sz="2000" dirty="0"/>
              <a:t>内容，用于描述通信进程间的通信关系</a:t>
            </a:r>
            <a:r>
              <a:rPr lang="zh-CN" altLang="en-US" sz="2000" dirty="0" smtClean="0"/>
              <a:t>。</a:t>
            </a:r>
            <a:endParaRPr lang="zh-CN" altLang="en-US" sz="2000" dirty="0"/>
          </a:p>
          <a:p>
            <a:r>
              <a:rPr lang="zh-CN" altLang="en-US" sz="2000" dirty="0"/>
              <a:t>通信域分为组内通信域和组间通信</a:t>
            </a:r>
            <a:r>
              <a:rPr lang="zh-CN" altLang="en-US" sz="2000" dirty="0" smtClean="0"/>
              <a:t>域。进</a:t>
            </a:r>
            <a:r>
              <a:rPr lang="zh-CN" altLang="en-US" sz="2000" dirty="0"/>
              <a:t>程组是进程的有限、有序集。 </a:t>
            </a:r>
          </a:p>
          <a:p>
            <a:pPr marL="342900" lvl="1" indent="-342900">
              <a:buClr>
                <a:schemeClr val="hlink"/>
              </a:buClr>
              <a:buFont typeface="Arial" pitchFamily="34" charset="0"/>
              <a:buChar char="•"/>
            </a:pPr>
            <a:r>
              <a:rPr lang="zh-CN" altLang="en-US" sz="2000" b="1" dirty="0">
                <a:solidFill>
                  <a:schemeClr val="accent1"/>
                </a:solidFill>
              </a:rPr>
              <a:t>有限有序意味着，</a:t>
            </a:r>
            <a:r>
              <a:rPr lang="en-US" altLang="zh-CN" sz="2000" b="1" dirty="0">
                <a:solidFill>
                  <a:schemeClr val="accent1"/>
                </a:solidFill>
              </a:rPr>
              <a:t>n</a:t>
            </a:r>
            <a:r>
              <a:rPr lang="zh-CN" altLang="en-US" sz="2000" b="1" dirty="0">
                <a:solidFill>
                  <a:schemeClr val="accent1"/>
                </a:solidFill>
              </a:rPr>
              <a:t>个进程的编号是按</a:t>
            </a:r>
            <a:r>
              <a:rPr lang="en-US" altLang="zh-CN" sz="2000" b="1" dirty="0">
                <a:solidFill>
                  <a:schemeClr val="accent1"/>
                </a:solidFill>
              </a:rPr>
              <a:t>0</a:t>
            </a:r>
            <a:r>
              <a:rPr lang="zh-CN" altLang="en-US" sz="2000" b="1" dirty="0">
                <a:solidFill>
                  <a:schemeClr val="accent1"/>
                </a:solidFill>
              </a:rPr>
              <a:t>，</a:t>
            </a:r>
            <a:r>
              <a:rPr lang="en-US" altLang="zh-CN" sz="2000" b="1" dirty="0">
                <a:solidFill>
                  <a:schemeClr val="accent1"/>
                </a:solidFill>
              </a:rPr>
              <a:t>1</a:t>
            </a:r>
            <a:r>
              <a:rPr lang="zh-CN" altLang="en-US" sz="2000" b="1" dirty="0">
                <a:solidFill>
                  <a:schemeClr val="accent1"/>
                </a:solidFill>
              </a:rPr>
              <a:t>，</a:t>
            </a:r>
            <a:r>
              <a:rPr lang="en-US" altLang="zh-CN" sz="2000" b="1" dirty="0">
                <a:solidFill>
                  <a:schemeClr val="accent1"/>
                </a:solidFill>
              </a:rPr>
              <a:t>…</a:t>
            </a:r>
            <a:r>
              <a:rPr lang="zh-CN" altLang="en-US" sz="2000" b="1" dirty="0">
                <a:solidFill>
                  <a:schemeClr val="accent1"/>
                </a:solidFill>
              </a:rPr>
              <a:t>，</a:t>
            </a:r>
            <a:r>
              <a:rPr lang="en-US" altLang="zh-CN" sz="2000" b="1" dirty="0">
                <a:solidFill>
                  <a:schemeClr val="accent1"/>
                </a:solidFill>
              </a:rPr>
              <a:t>n-1</a:t>
            </a:r>
            <a:r>
              <a:rPr lang="zh-CN" altLang="en-US" sz="2000" b="1" dirty="0">
                <a:solidFill>
                  <a:schemeClr val="accent1"/>
                </a:solidFill>
              </a:rPr>
              <a:t>排列的</a:t>
            </a:r>
            <a:endParaRPr lang="en-US" altLang="zh-CN" sz="2000" b="1" dirty="0">
              <a:solidFill>
                <a:schemeClr val="accent1"/>
              </a:solidFill>
            </a:endParaRPr>
          </a:p>
          <a:p>
            <a:r>
              <a:rPr lang="zh-CN" altLang="en-US" sz="2000" dirty="0"/>
              <a:t>一个进程用它在一个通信域</a:t>
            </a:r>
            <a:r>
              <a:rPr lang="en-US" altLang="zh-CN" sz="2000" dirty="0"/>
              <a:t>(</a:t>
            </a:r>
            <a:r>
              <a:rPr lang="zh-CN" altLang="en-US" sz="2000" dirty="0"/>
              <a:t>组</a:t>
            </a:r>
            <a:r>
              <a:rPr lang="en-US" altLang="zh-CN" sz="2000" dirty="0"/>
              <a:t>)</a:t>
            </a:r>
            <a:r>
              <a:rPr lang="zh-CN" altLang="en-US" sz="2000" dirty="0"/>
              <a:t>中的编号进行</a:t>
            </a:r>
            <a:r>
              <a:rPr lang="zh-CN" altLang="en-US" sz="2000" dirty="0">
                <a:solidFill>
                  <a:srgbClr val="FF0000"/>
                </a:solidFill>
              </a:rPr>
              <a:t>标识</a:t>
            </a:r>
            <a:r>
              <a:rPr lang="zh-CN" altLang="en-US" sz="2000" dirty="0"/>
              <a:t>。组的大小和进程编号可以通过调用以下的</a:t>
            </a:r>
            <a:r>
              <a:rPr lang="en-US" altLang="zh-CN" sz="2000" dirty="0"/>
              <a:t>MPI</a:t>
            </a:r>
            <a:r>
              <a:rPr lang="zh-CN" altLang="en-US" sz="2000" dirty="0"/>
              <a:t>函数获得：</a:t>
            </a:r>
          </a:p>
          <a:p>
            <a:pPr marL="342900" lvl="1" indent="-342900">
              <a:buClr>
                <a:schemeClr val="hlink"/>
              </a:buClr>
              <a:buFont typeface="Arial" pitchFamily="34" charset="0"/>
              <a:buChar char="•"/>
            </a:pPr>
            <a:r>
              <a:rPr lang="en-US" altLang="zh-CN" sz="2000" b="1" dirty="0" err="1" smtClean="0">
                <a:solidFill>
                  <a:schemeClr val="accent1"/>
                </a:solidFill>
              </a:rPr>
              <a:t>MPI_Comm_size</a:t>
            </a:r>
            <a:r>
              <a:rPr lang="en-US" altLang="zh-CN" sz="2000" b="1" dirty="0" smtClean="0">
                <a:solidFill>
                  <a:schemeClr val="accent1"/>
                </a:solidFill>
              </a:rPr>
              <a:t>(MPI_COMM_WORLD, </a:t>
            </a:r>
            <a:r>
              <a:rPr lang="en-US" altLang="zh-CN" sz="2000" b="1" dirty="0">
                <a:solidFill>
                  <a:schemeClr val="accent1"/>
                </a:solidFill>
              </a:rPr>
              <a:t>&amp;</a:t>
            </a:r>
            <a:r>
              <a:rPr lang="en-US" altLang="zh-CN" sz="2000" b="1" dirty="0" err="1">
                <a:solidFill>
                  <a:srgbClr val="FF0000"/>
                </a:solidFill>
              </a:rPr>
              <a:t>group_size</a:t>
            </a:r>
            <a:r>
              <a:rPr lang="en-US" altLang="zh-CN" sz="2000" b="1" dirty="0">
                <a:solidFill>
                  <a:schemeClr val="accent1"/>
                </a:solidFill>
              </a:rPr>
              <a:t>)</a:t>
            </a:r>
          </a:p>
          <a:p>
            <a:pPr marL="342900" lvl="1" indent="-342900">
              <a:buClr>
                <a:schemeClr val="hlink"/>
              </a:buClr>
              <a:buFont typeface="Arial" pitchFamily="34" charset="0"/>
              <a:buChar char="•"/>
            </a:pPr>
            <a:r>
              <a:rPr lang="en-US" altLang="zh-CN" sz="2000" b="1" dirty="0" err="1" smtClean="0">
                <a:solidFill>
                  <a:schemeClr val="accent1"/>
                </a:solidFill>
              </a:rPr>
              <a:t>MPI_Comm_rank</a:t>
            </a:r>
            <a:r>
              <a:rPr lang="en-US" altLang="zh-CN" sz="2000" b="1" dirty="0" smtClean="0">
                <a:solidFill>
                  <a:schemeClr val="accent1"/>
                </a:solidFill>
              </a:rPr>
              <a:t>(MPI_COMM_WORLD, &amp;</a:t>
            </a:r>
            <a:r>
              <a:rPr lang="en-US" altLang="zh-CN" sz="2000" b="1" dirty="0" err="1">
                <a:solidFill>
                  <a:srgbClr val="FF0000"/>
                </a:solidFill>
              </a:rPr>
              <a:t>my_rank</a:t>
            </a:r>
            <a:r>
              <a:rPr lang="en-US" altLang="zh-CN" sz="2000" b="1" dirty="0">
                <a:solidFill>
                  <a:schemeClr val="accent1"/>
                </a:solidFill>
              </a:rPr>
              <a:t>)</a:t>
            </a:r>
            <a:r>
              <a:rPr lang="zh-CN" altLang="en-US" sz="2000" b="1" dirty="0">
                <a:solidFill>
                  <a:schemeClr val="accent1"/>
                </a:solidFill>
              </a:rPr>
              <a:t>  </a:t>
            </a:r>
          </a:p>
        </p:txBody>
      </p:sp>
    </p:spTree>
    <p:extLst>
      <p:ext uri="{BB962C8B-B14F-4D97-AF65-F5344CB8AC3E}">
        <p14:creationId xmlns:p14="http://schemas.microsoft.com/office/powerpoint/2010/main" val="4288263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71550"/>
            <a:ext cx="7408333" cy="3823073"/>
          </a:xfrm>
        </p:spPr>
        <p:txBody>
          <a:bodyPr>
            <a:normAutofit/>
          </a:bodyPr>
          <a:lstStyle/>
          <a:p>
            <a:r>
              <a:rPr lang="zh-CN" altLang="en-US" sz="2400" dirty="0"/>
              <a:t>进程组和通信上下文结合形成了通信域</a:t>
            </a:r>
          </a:p>
          <a:p>
            <a:pPr marL="342900" lvl="1" indent="-342900">
              <a:buClr>
                <a:schemeClr val="hlink"/>
              </a:buClr>
              <a:buFont typeface="Arial" pitchFamily="34" charset="0"/>
              <a:buChar char="•"/>
            </a:pPr>
            <a:r>
              <a:rPr lang="en-US" altLang="zh-CN" b="1" dirty="0" smtClean="0">
                <a:solidFill>
                  <a:schemeClr val="accent1"/>
                </a:solidFill>
              </a:rPr>
              <a:t>MPI_COMM_WORLD</a:t>
            </a:r>
            <a:r>
              <a:rPr lang="zh-CN" altLang="en-US" b="1" dirty="0">
                <a:solidFill>
                  <a:schemeClr val="accent1"/>
                </a:solidFill>
              </a:rPr>
              <a:t>是所有进程的集合 </a:t>
            </a:r>
          </a:p>
          <a:p>
            <a:r>
              <a:rPr lang="en-US" altLang="zh-CN" sz="2400" dirty="0"/>
              <a:t>MPI</a:t>
            </a:r>
            <a:r>
              <a:rPr lang="zh-CN" altLang="en-US" sz="2400" dirty="0"/>
              <a:t>提供丰富的函数用于管理通信域 </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064387"/>
            <a:ext cx="7416824" cy="2739611"/>
          </a:xfrm>
          <a:prstGeom prst="rect">
            <a:avLst/>
          </a:prstGeom>
        </p:spPr>
      </p:pic>
    </p:spTree>
    <p:extLst>
      <p:ext uri="{BB962C8B-B14F-4D97-AF65-F5344CB8AC3E}">
        <p14:creationId xmlns:p14="http://schemas.microsoft.com/office/powerpoint/2010/main" val="1003167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2"/>
            <a:ext cx="7408333" cy="3888432"/>
          </a:xfrm>
        </p:spPr>
        <p:txBody>
          <a:bodyPr>
            <a:normAutofit fontScale="25000" lnSpcReduction="20000"/>
          </a:bodyPr>
          <a:lstStyle/>
          <a:p>
            <a:r>
              <a:rPr lang="zh-CN" altLang="en-US" sz="9600" dirty="0"/>
              <a:t>一个在</a:t>
            </a:r>
            <a:r>
              <a:rPr lang="en-US" altLang="zh-CN" sz="9600" dirty="0"/>
              <a:t>MPI</a:t>
            </a:r>
            <a:r>
              <a:rPr lang="zh-CN" altLang="en-US" sz="9600" dirty="0"/>
              <a:t>中创建新通信域的例子</a:t>
            </a:r>
          </a:p>
          <a:p>
            <a:endParaRPr lang="zh-CN" altLang="en-US" dirty="0"/>
          </a:p>
          <a:p>
            <a:pPr>
              <a:buFont typeface="Wingdings" pitchFamily="2" charset="2"/>
              <a:buNone/>
            </a:pPr>
            <a:r>
              <a:rPr lang="en-US" altLang="zh-CN" sz="8000" dirty="0" err="1"/>
              <a:t>MPI_Comm</a:t>
            </a:r>
            <a:r>
              <a:rPr lang="en-US" altLang="zh-CN" sz="8000" dirty="0"/>
              <a:t> </a:t>
            </a:r>
            <a:r>
              <a:rPr lang="en-US" altLang="zh-CN" sz="8000" dirty="0" err="1"/>
              <a:t>MyWorld</a:t>
            </a:r>
            <a:r>
              <a:rPr lang="en-US" altLang="zh-CN" sz="8000" dirty="0"/>
              <a:t>, </a:t>
            </a:r>
            <a:r>
              <a:rPr lang="en-US" altLang="zh-CN" sz="8000" dirty="0" err="1"/>
              <a:t>SplitWorld</a:t>
            </a:r>
            <a:r>
              <a:rPr lang="en-US" altLang="zh-CN" sz="8000" dirty="0"/>
              <a:t>;</a:t>
            </a:r>
          </a:p>
          <a:p>
            <a:pPr>
              <a:buFont typeface="Wingdings" pitchFamily="2" charset="2"/>
              <a:buNone/>
            </a:pPr>
            <a:r>
              <a:rPr lang="en-US" altLang="zh-CN" sz="8000" dirty="0" err="1"/>
              <a:t>int</a:t>
            </a:r>
            <a:r>
              <a:rPr lang="en-US" altLang="zh-CN" sz="8000" dirty="0"/>
              <a:t> </a:t>
            </a:r>
            <a:r>
              <a:rPr lang="en-US" altLang="zh-CN" sz="8000" dirty="0" err="1"/>
              <a:t>my_rank,group_size</a:t>
            </a:r>
            <a:r>
              <a:rPr lang="en-US" altLang="zh-CN" sz="8000" dirty="0"/>
              <a:t>, Color, Key;</a:t>
            </a:r>
          </a:p>
          <a:p>
            <a:pPr>
              <a:buFont typeface="Wingdings" pitchFamily="2" charset="2"/>
              <a:buNone/>
            </a:pPr>
            <a:r>
              <a:rPr lang="en-US" altLang="zh-CN" sz="8000" dirty="0" err="1"/>
              <a:t>MPI_Init</a:t>
            </a:r>
            <a:r>
              <a:rPr lang="en-US" altLang="zh-CN" sz="8000" dirty="0"/>
              <a:t>(&amp;</a:t>
            </a:r>
            <a:r>
              <a:rPr lang="en-US" altLang="zh-CN" sz="8000" dirty="0" err="1"/>
              <a:t>argc</a:t>
            </a:r>
            <a:r>
              <a:rPr lang="en-US" altLang="zh-CN" sz="8000" dirty="0"/>
              <a:t>, &amp;</a:t>
            </a:r>
            <a:r>
              <a:rPr lang="en-US" altLang="zh-CN" sz="8000" dirty="0" err="1"/>
              <a:t>argv</a:t>
            </a:r>
            <a:r>
              <a:rPr lang="en-US" altLang="zh-CN" sz="8000" dirty="0"/>
              <a:t>);</a:t>
            </a:r>
          </a:p>
          <a:p>
            <a:pPr>
              <a:buFont typeface="Wingdings" pitchFamily="2" charset="2"/>
              <a:buNone/>
            </a:pPr>
            <a:r>
              <a:rPr lang="en-US" altLang="zh-CN" sz="8000" dirty="0" err="1">
                <a:solidFill>
                  <a:srgbClr val="FF0000"/>
                </a:solidFill>
              </a:rPr>
              <a:t>MPI_Comm_dup</a:t>
            </a:r>
            <a:r>
              <a:rPr lang="en-US" altLang="zh-CN" sz="8000" dirty="0"/>
              <a:t>(MPI_COMM_WORLD,&amp;</a:t>
            </a:r>
            <a:r>
              <a:rPr lang="en-US" altLang="zh-CN" sz="8000" dirty="0" err="1"/>
              <a:t>MyWorld</a:t>
            </a:r>
            <a:r>
              <a:rPr lang="en-US" altLang="zh-CN" sz="8000" dirty="0"/>
              <a:t>);</a:t>
            </a:r>
          </a:p>
          <a:p>
            <a:pPr>
              <a:buFont typeface="Wingdings" pitchFamily="2" charset="2"/>
              <a:buNone/>
            </a:pPr>
            <a:r>
              <a:rPr lang="en-US" altLang="zh-CN" sz="8000" dirty="0" err="1"/>
              <a:t>MPI_Comm_rank</a:t>
            </a:r>
            <a:r>
              <a:rPr lang="en-US" altLang="zh-CN" sz="8000" dirty="0"/>
              <a:t>(</a:t>
            </a:r>
            <a:r>
              <a:rPr lang="en-US" altLang="zh-CN" sz="8000" dirty="0" err="1"/>
              <a:t>MyWorld</a:t>
            </a:r>
            <a:r>
              <a:rPr lang="en-US" altLang="zh-CN" sz="8000" dirty="0"/>
              <a:t>,&amp;</a:t>
            </a:r>
            <a:r>
              <a:rPr lang="en-US" altLang="zh-CN" sz="8000" dirty="0" err="1"/>
              <a:t>my_rank</a:t>
            </a:r>
            <a:r>
              <a:rPr lang="en-US" altLang="zh-CN" sz="8000" dirty="0"/>
              <a:t>);</a:t>
            </a:r>
          </a:p>
          <a:p>
            <a:pPr>
              <a:buFont typeface="Wingdings" pitchFamily="2" charset="2"/>
              <a:buNone/>
            </a:pPr>
            <a:r>
              <a:rPr lang="en-US" altLang="zh-CN" sz="8000" dirty="0" err="1"/>
              <a:t>MPI_Comm_size</a:t>
            </a:r>
            <a:r>
              <a:rPr lang="en-US" altLang="zh-CN" sz="8000" dirty="0"/>
              <a:t>(</a:t>
            </a:r>
            <a:r>
              <a:rPr lang="en-US" altLang="zh-CN" sz="8000" dirty="0" err="1"/>
              <a:t>MyWorld</a:t>
            </a:r>
            <a:r>
              <a:rPr lang="en-US" altLang="zh-CN" sz="8000" dirty="0"/>
              <a:t>,&amp;</a:t>
            </a:r>
            <a:r>
              <a:rPr lang="en-US" altLang="zh-CN" sz="8000" dirty="0" err="1"/>
              <a:t>group_size</a:t>
            </a:r>
            <a:r>
              <a:rPr lang="en-US" altLang="zh-CN" sz="8000" dirty="0"/>
              <a:t>);</a:t>
            </a:r>
          </a:p>
          <a:p>
            <a:pPr>
              <a:buFont typeface="Wingdings" pitchFamily="2" charset="2"/>
              <a:buNone/>
            </a:pPr>
            <a:r>
              <a:rPr lang="en-US" altLang="zh-CN" sz="8000" dirty="0"/>
              <a:t>Color=my_rank%3</a:t>
            </a:r>
            <a:r>
              <a:rPr lang="en-US" altLang="zh-CN" sz="8000" dirty="0" smtClean="0"/>
              <a:t>;—— 3</a:t>
            </a:r>
            <a:r>
              <a:rPr lang="zh-CN" altLang="en-US" sz="8000" dirty="0" smtClean="0"/>
              <a:t>，会划分为</a:t>
            </a:r>
            <a:r>
              <a:rPr lang="en-US" altLang="zh-CN" sz="8000" dirty="0" smtClean="0"/>
              <a:t>3</a:t>
            </a:r>
            <a:r>
              <a:rPr lang="zh-CN" altLang="en-US" sz="8000" dirty="0" smtClean="0"/>
              <a:t>个子通信域</a:t>
            </a:r>
            <a:r>
              <a:rPr lang="en-US" altLang="zh-CN" sz="8000" dirty="0" smtClean="0"/>
              <a:t>(0,1,2)</a:t>
            </a:r>
            <a:endParaRPr lang="en-US" altLang="zh-CN" sz="8000" dirty="0"/>
          </a:p>
          <a:p>
            <a:pPr>
              <a:buFont typeface="Wingdings" pitchFamily="2" charset="2"/>
              <a:buNone/>
            </a:pPr>
            <a:r>
              <a:rPr lang="en-US" altLang="zh-CN" sz="8000" dirty="0"/>
              <a:t>Key=</a:t>
            </a:r>
            <a:r>
              <a:rPr lang="en-US" altLang="zh-CN" sz="8000" dirty="0" err="1"/>
              <a:t>my_rank</a:t>
            </a:r>
            <a:r>
              <a:rPr lang="en-US" altLang="zh-CN" sz="8000" dirty="0"/>
              <a:t>/3;</a:t>
            </a:r>
          </a:p>
          <a:p>
            <a:pPr>
              <a:buFont typeface="Wingdings" pitchFamily="2" charset="2"/>
              <a:buNone/>
            </a:pPr>
            <a:r>
              <a:rPr lang="en-US" altLang="zh-CN" sz="8000" dirty="0" err="1">
                <a:solidFill>
                  <a:srgbClr val="FF0000"/>
                </a:solidFill>
              </a:rPr>
              <a:t>MPI_Comm_split</a:t>
            </a:r>
            <a:r>
              <a:rPr lang="en-US" altLang="zh-CN" sz="8000" dirty="0"/>
              <a:t>(MyWorld,Color,Key,&amp;</a:t>
            </a:r>
            <a:r>
              <a:rPr lang="en-US" altLang="zh-CN" sz="8000" dirty="0" err="1" smtClean="0"/>
              <a:t>SplitWorld</a:t>
            </a:r>
            <a:r>
              <a:rPr lang="en-US" altLang="zh-CN" sz="8000" dirty="0"/>
              <a:t>);</a:t>
            </a:r>
            <a:endParaRPr lang="zh-CN" altLang="en-US" sz="8000" dirty="0"/>
          </a:p>
          <a:p>
            <a:endParaRPr lang="en-US" altLang="zh-CN" sz="8000" dirty="0" smtClean="0"/>
          </a:p>
          <a:p>
            <a:r>
              <a:rPr lang="en-US" altLang="zh-CN" sz="8000" dirty="0"/>
              <a:t>Color</a:t>
            </a:r>
            <a:r>
              <a:rPr lang="zh-CN" altLang="en-US" sz="8000" dirty="0"/>
              <a:t>为通信</a:t>
            </a:r>
            <a:r>
              <a:rPr lang="zh-CN" altLang="en-US" sz="8000" dirty="0" smtClean="0"/>
              <a:t>子，有</a:t>
            </a:r>
            <a:r>
              <a:rPr lang="en-US" altLang="zh-CN" sz="8000" dirty="0" smtClean="0"/>
              <a:t>0</a:t>
            </a:r>
            <a:r>
              <a:rPr lang="zh-CN" altLang="en-US" sz="8000" dirty="0" smtClean="0"/>
              <a:t>，</a:t>
            </a:r>
            <a:r>
              <a:rPr lang="en-US" altLang="zh-CN" sz="8000" dirty="0" smtClean="0"/>
              <a:t>1</a:t>
            </a:r>
            <a:r>
              <a:rPr lang="zh-CN" altLang="en-US" sz="8000" dirty="0" smtClean="0"/>
              <a:t>，</a:t>
            </a:r>
            <a:r>
              <a:rPr lang="en-US" altLang="zh-CN" sz="8000" dirty="0" smtClean="0"/>
              <a:t>2</a:t>
            </a:r>
            <a:r>
              <a:rPr lang="zh-CN" altLang="en-US" sz="8000" dirty="0" smtClean="0"/>
              <a:t>三个</a:t>
            </a:r>
            <a:endParaRPr lang="zh-CN" altLang="en-US" sz="8000" dirty="0"/>
          </a:p>
        </p:txBody>
      </p:sp>
    </p:spTree>
    <p:extLst>
      <p:ext uri="{BB962C8B-B14F-4D97-AF65-F5344CB8AC3E}">
        <p14:creationId xmlns:p14="http://schemas.microsoft.com/office/powerpoint/2010/main" val="210202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3" name="内容占位符 2"/>
          <p:cNvSpPr>
            <a:spLocks noGrp="1"/>
          </p:cNvSpPr>
          <p:nvPr>
            <p:ph idx="1"/>
          </p:nvPr>
        </p:nvSpPr>
        <p:spPr/>
        <p:txBody>
          <a:bodyPr/>
          <a:lstStyle/>
          <a:p>
            <a:pPr marL="0" indent="0">
              <a:buNone/>
            </a:pPr>
            <a:r>
              <a:rPr lang="en-US" altLang="zh-CN" sz="2400" dirty="0" err="1"/>
              <a:t>MPI_Comm_dup</a:t>
            </a:r>
            <a:r>
              <a:rPr lang="en-US" altLang="zh-CN" sz="2400" dirty="0"/>
              <a:t>(MPI_COMM_WORLD,&amp;</a:t>
            </a:r>
            <a:r>
              <a:rPr lang="en-US" altLang="zh-CN" sz="2400" dirty="0" err="1"/>
              <a:t>MyWorld</a:t>
            </a:r>
            <a:r>
              <a:rPr lang="en-US" altLang="zh-CN" sz="2400" dirty="0"/>
              <a:t>)</a:t>
            </a:r>
            <a:r>
              <a:rPr lang="zh-CN" altLang="en-US" sz="2400" dirty="0"/>
              <a:t>创建了一个新的通信域</a:t>
            </a:r>
            <a:r>
              <a:rPr lang="en-US" altLang="zh-CN" sz="2400" dirty="0" err="1"/>
              <a:t>MyWorld</a:t>
            </a:r>
            <a:r>
              <a:rPr lang="zh-CN" altLang="en-US" sz="2400" dirty="0"/>
              <a:t>，它包含了与原通信域</a:t>
            </a:r>
            <a:r>
              <a:rPr lang="en-US" altLang="zh-CN" sz="2400" dirty="0"/>
              <a:t>MPI_COMM_WORLD</a:t>
            </a:r>
            <a:r>
              <a:rPr lang="zh-CN" altLang="en-US" sz="2400" dirty="0"/>
              <a:t>相同的进程组，但具有不同的通信上下文。</a:t>
            </a:r>
          </a:p>
          <a:p>
            <a:pPr marL="0" indent="0">
              <a:buNone/>
            </a:pPr>
            <a:r>
              <a:rPr lang="en-US" altLang="zh-CN" sz="2400" dirty="0" err="1"/>
              <a:t>MPI_Comm_split</a:t>
            </a:r>
            <a:r>
              <a:rPr lang="en-US" altLang="zh-CN" sz="2400" dirty="0"/>
              <a:t>(MyWorld,Color,Key,&amp;</a:t>
            </a:r>
            <a:r>
              <a:rPr lang="en-US" altLang="zh-CN" sz="2400" dirty="0" err="1"/>
              <a:t>SplitWorld</a:t>
            </a:r>
            <a:r>
              <a:rPr lang="en-US" altLang="zh-CN" sz="2400" dirty="0"/>
              <a:t>)</a:t>
            </a:r>
            <a:r>
              <a:rPr lang="zh-CN" altLang="en-US" sz="2400" dirty="0"/>
              <a:t>函数调用则在通信域</a:t>
            </a:r>
            <a:r>
              <a:rPr lang="en-US" altLang="zh-CN" sz="2400" dirty="0" err="1"/>
              <a:t>MyWorld</a:t>
            </a:r>
            <a:r>
              <a:rPr lang="zh-CN" altLang="en-US" sz="2400" dirty="0"/>
              <a:t>的基础上产生了几个分割的子通信域。原通信域</a:t>
            </a:r>
            <a:r>
              <a:rPr lang="en-US" altLang="zh-CN" sz="2400" dirty="0" err="1"/>
              <a:t>MyWorld</a:t>
            </a:r>
            <a:r>
              <a:rPr lang="zh-CN" altLang="en-US" sz="2400" dirty="0"/>
              <a:t>中的进程按照不同的</a:t>
            </a:r>
            <a:r>
              <a:rPr lang="en-US" altLang="zh-CN" sz="2400" dirty="0"/>
              <a:t>Color</a:t>
            </a:r>
            <a:r>
              <a:rPr lang="zh-CN" altLang="en-US" sz="2400" dirty="0"/>
              <a:t>值处在不同的分割通信域中，每个进程在不同分割通信域中的进程编号则由</a:t>
            </a:r>
            <a:r>
              <a:rPr lang="en-US" altLang="zh-CN" sz="2400" dirty="0"/>
              <a:t>Key</a:t>
            </a:r>
            <a:r>
              <a:rPr lang="zh-CN" altLang="en-US" sz="2400" dirty="0"/>
              <a:t>值来标识。 如第进程</a:t>
            </a:r>
            <a:r>
              <a:rPr lang="en-US" altLang="zh-CN" sz="2400" dirty="0"/>
              <a:t>3</a:t>
            </a:r>
            <a:r>
              <a:rPr lang="zh-CN" altLang="en-US" sz="2400" dirty="0"/>
              <a:t>、</a:t>
            </a:r>
            <a:r>
              <a:rPr lang="en-US" altLang="zh-CN" sz="2400" dirty="0"/>
              <a:t>5</a:t>
            </a:r>
            <a:r>
              <a:rPr lang="zh-CN" altLang="en-US" sz="2400" dirty="0"/>
              <a:t>、</a:t>
            </a:r>
            <a:r>
              <a:rPr lang="en-US" altLang="zh-CN" sz="2400" dirty="0"/>
              <a:t>8</a:t>
            </a:r>
            <a:r>
              <a:rPr lang="zh-CN" altLang="en-US" sz="2400" dirty="0"/>
              <a:t>分别在</a:t>
            </a:r>
            <a:r>
              <a:rPr lang="en-US" altLang="zh-CN" sz="2400" dirty="0"/>
              <a:t>Color=2</a:t>
            </a:r>
            <a:r>
              <a:rPr lang="zh-CN" altLang="en-US" sz="2400" dirty="0"/>
              <a:t>的通信域的第</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个进程。</a:t>
            </a:r>
          </a:p>
          <a:p>
            <a:endParaRPr lang="zh-CN" altLang="en-US" dirty="0"/>
          </a:p>
        </p:txBody>
      </p:sp>
    </p:spTree>
    <p:extLst>
      <p:ext uri="{BB962C8B-B14F-4D97-AF65-F5344CB8AC3E}">
        <p14:creationId xmlns:p14="http://schemas.microsoft.com/office/powerpoint/2010/main" val="3709902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71550"/>
            <a:ext cx="7408333" cy="3823073"/>
          </a:xfrm>
        </p:spPr>
        <p:txBody>
          <a:bodyPr/>
          <a:lstStyle/>
          <a:p>
            <a:r>
              <a:rPr lang="zh-CN" altLang="en-US" sz="2400" b="1" dirty="0" smtClean="0"/>
              <a:t>通信组应用</a:t>
            </a:r>
            <a:endParaRPr lang="en-US" altLang="zh-CN" sz="2400" b="1" dirty="0" smtClean="0"/>
          </a:p>
          <a:p>
            <a:pPr marL="0" indent="0">
              <a:buNone/>
            </a:pPr>
            <a:endParaRPr lang="en-US" altLang="zh-CN" sz="2400" b="1" dirty="0" smtClean="0"/>
          </a:p>
          <a:p>
            <a:r>
              <a:rPr lang="zh-CN" altLang="en-US" sz="2400" dirty="0" smtClean="0"/>
              <a:t>划分通信子，向自己的通信子组中的进程发送。</a:t>
            </a:r>
            <a:endParaRPr lang="en-US" altLang="zh-CN" sz="2400" dirty="0" smtClean="0"/>
          </a:p>
          <a:p>
            <a:endParaRPr lang="en-US" altLang="zh-CN" sz="2400" dirty="0" smtClean="0"/>
          </a:p>
          <a:p>
            <a:r>
              <a:rPr lang="en-US" altLang="zh-CN" sz="2400" dirty="0" smtClean="0">
                <a:solidFill>
                  <a:srgbClr val="FFC000"/>
                </a:solidFill>
              </a:rPr>
              <a:t>MPI_COMM1_split.c</a:t>
            </a:r>
          </a:p>
          <a:p>
            <a:r>
              <a:rPr lang="zh-CN" altLang="en-US" sz="2400" dirty="0" smtClean="0"/>
              <a:t>展示了通信组划分及数据发送接收的情况，</a:t>
            </a:r>
            <a:endParaRPr lang="en-US" altLang="zh-CN" sz="2400" dirty="0" smtClean="0"/>
          </a:p>
          <a:p>
            <a:pPr>
              <a:buFont typeface="Arial" pitchFamily="34" charset="0"/>
              <a:buChar char="•"/>
            </a:pPr>
            <a:r>
              <a:rPr lang="zh-CN" altLang="en-US" sz="2400" dirty="0" smtClean="0"/>
              <a:t>根据通信组的通信子，划分成</a:t>
            </a:r>
            <a:r>
              <a:rPr lang="en-US" altLang="zh-CN" sz="2400" dirty="0" smtClean="0"/>
              <a:t>2</a:t>
            </a:r>
            <a:r>
              <a:rPr lang="zh-CN" altLang="en-US" sz="2400" dirty="0" smtClean="0"/>
              <a:t>组</a:t>
            </a:r>
            <a:r>
              <a:rPr lang="zh-CN" altLang="en-US" sz="2400" dirty="0"/>
              <a:t>；</a:t>
            </a:r>
            <a:endParaRPr lang="en-US" altLang="zh-CN" sz="2400" dirty="0" smtClean="0"/>
          </a:p>
          <a:p>
            <a:pPr>
              <a:buFont typeface="Arial" pitchFamily="34" charset="0"/>
              <a:buChar char="•"/>
            </a:pPr>
            <a:r>
              <a:rPr lang="en-US" altLang="zh-CN" sz="2400" dirty="0" smtClean="0"/>
              <a:t>2</a:t>
            </a:r>
            <a:r>
              <a:rPr lang="zh-CN" altLang="en-US" sz="2400" dirty="0" smtClean="0"/>
              <a:t>组单独管理，发送接收数据也在分割后的子组内完成通信。</a:t>
            </a:r>
            <a:endParaRPr lang="en-US" altLang="zh-CN" sz="2400" dirty="0" smtClean="0"/>
          </a:p>
        </p:txBody>
      </p:sp>
    </p:spTree>
    <p:extLst>
      <p:ext uri="{BB962C8B-B14F-4D97-AF65-F5344CB8AC3E}">
        <p14:creationId xmlns:p14="http://schemas.microsoft.com/office/powerpoint/2010/main" val="3573873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43559"/>
            <a:ext cx="7408333" cy="3751064"/>
          </a:xfrm>
        </p:spPr>
        <p:txBody>
          <a:bodyPr/>
          <a:lstStyle/>
          <a:p>
            <a:r>
              <a:rPr lang="en-US" altLang="zh-CN" dirty="0" smtClean="0"/>
              <a:t>4.3</a:t>
            </a:r>
            <a:r>
              <a:rPr lang="en-US" altLang="zh-CN" b="1" dirty="0" smtClean="0"/>
              <a:t>.4MPI</a:t>
            </a:r>
            <a:r>
              <a:rPr lang="zh-CN" altLang="en-US" b="1" dirty="0" smtClean="0"/>
              <a:t>消息状态</a:t>
            </a:r>
            <a:endParaRPr lang="en-US" altLang="zh-CN" b="1" dirty="0"/>
          </a:p>
          <a:p>
            <a:pPr>
              <a:lnSpc>
                <a:spcPct val="90000"/>
              </a:lnSpc>
            </a:pPr>
            <a:r>
              <a:rPr lang="zh-CN" altLang="en-US" sz="2400" dirty="0"/>
              <a:t>消息状态</a:t>
            </a:r>
            <a:r>
              <a:rPr lang="en-US" altLang="zh-CN" sz="2400" dirty="0"/>
              <a:t>(</a:t>
            </a:r>
            <a:r>
              <a:rPr lang="en-US" altLang="zh-CN" sz="2400" dirty="0" err="1"/>
              <a:t>MPI_Status</a:t>
            </a:r>
            <a:r>
              <a:rPr lang="zh-CN" altLang="en-US" sz="2400" dirty="0"/>
              <a:t>类型</a:t>
            </a:r>
            <a:r>
              <a:rPr lang="en-US" altLang="zh-CN" sz="2400" dirty="0"/>
              <a:t>)</a:t>
            </a:r>
            <a:r>
              <a:rPr lang="zh-CN" altLang="en-US" sz="2400" dirty="0"/>
              <a:t>存放接收消息的状态信息，包括</a:t>
            </a:r>
            <a:r>
              <a:rPr lang="en-US" altLang="zh-CN" sz="2400" dirty="0"/>
              <a:t>:</a:t>
            </a:r>
          </a:p>
          <a:p>
            <a:pPr>
              <a:lnSpc>
                <a:spcPct val="90000"/>
              </a:lnSpc>
              <a:buFont typeface="Wingdings" pitchFamily="2" charset="2"/>
              <a:buNone/>
            </a:pPr>
            <a:r>
              <a:rPr lang="zh-CN" altLang="en-US" sz="2400" dirty="0"/>
              <a:t>	消息的源进程标识－－</a:t>
            </a:r>
            <a:r>
              <a:rPr lang="en-US" altLang="zh-CN" sz="2400" dirty="0" smtClean="0"/>
              <a:t>MPI_SOURCE</a:t>
            </a:r>
          </a:p>
          <a:p>
            <a:pPr>
              <a:lnSpc>
                <a:spcPct val="90000"/>
              </a:lnSpc>
              <a:buFont typeface="Wingdings" pitchFamily="2" charset="2"/>
              <a:buNone/>
            </a:pPr>
            <a:r>
              <a:rPr lang="en-US" altLang="zh-CN" sz="2400" dirty="0"/>
              <a:t>	</a:t>
            </a:r>
            <a:r>
              <a:rPr lang="zh-CN" altLang="en-US" sz="2400" dirty="0"/>
              <a:t>消息标签－－</a:t>
            </a:r>
            <a:r>
              <a:rPr lang="en-US" altLang="zh-CN" sz="2400" dirty="0"/>
              <a:t>MPI_TAG </a:t>
            </a:r>
            <a:br>
              <a:rPr lang="en-US" altLang="zh-CN" sz="2400" dirty="0"/>
            </a:br>
            <a:r>
              <a:rPr lang="zh-CN" altLang="en-US" sz="2400" dirty="0"/>
              <a:t>错误状态－－</a:t>
            </a:r>
            <a:r>
              <a:rPr lang="en-US" altLang="zh-CN" sz="2400" dirty="0"/>
              <a:t>MPI_ERROR</a:t>
            </a:r>
          </a:p>
          <a:p>
            <a:pPr>
              <a:lnSpc>
                <a:spcPct val="90000"/>
              </a:lnSpc>
            </a:pPr>
            <a:r>
              <a:rPr lang="zh-CN" altLang="en-US" sz="2400" dirty="0"/>
              <a:t>是消息接收函数</a:t>
            </a:r>
            <a:r>
              <a:rPr lang="en-US" altLang="zh-CN" sz="2400" dirty="0" err="1"/>
              <a:t>MPI_Recv</a:t>
            </a:r>
            <a:r>
              <a:rPr lang="zh-CN" altLang="en-US" sz="2400" dirty="0"/>
              <a:t>的最后一个参数。</a:t>
            </a:r>
          </a:p>
          <a:p>
            <a:pPr>
              <a:lnSpc>
                <a:spcPct val="90000"/>
              </a:lnSpc>
            </a:pPr>
            <a:endParaRPr lang="zh-CN" altLang="en-US" sz="2400" dirty="0"/>
          </a:p>
          <a:p>
            <a:pPr>
              <a:lnSpc>
                <a:spcPct val="90000"/>
              </a:lnSpc>
            </a:pPr>
            <a:r>
              <a:rPr lang="zh-CN" altLang="en-US" sz="2400" dirty="0"/>
              <a:t>当一个接收者从不同进程接收不同大小和不同标签的消息时，消息的状态信息非常有用。 </a:t>
            </a:r>
          </a:p>
          <a:p>
            <a:endParaRPr lang="zh-CN" altLang="en-US" dirty="0"/>
          </a:p>
        </p:txBody>
      </p:sp>
    </p:spTree>
    <p:extLst>
      <p:ext uri="{BB962C8B-B14F-4D97-AF65-F5344CB8AC3E}">
        <p14:creationId xmlns:p14="http://schemas.microsoft.com/office/powerpoint/2010/main" val="3069388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97565"/>
            <a:ext cx="7408333" cy="3697058"/>
          </a:xfrm>
        </p:spPr>
        <p:txBody>
          <a:bodyPr>
            <a:normAutofit fontScale="25000" lnSpcReduction="20000"/>
          </a:bodyPr>
          <a:lstStyle/>
          <a:p>
            <a:pPr>
              <a:lnSpc>
                <a:spcPct val="110000"/>
              </a:lnSpc>
            </a:pPr>
            <a:r>
              <a:rPr lang="zh-CN" altLang="en-US" sz="8000" dirty="0"/>
              <a:t>假设多个客户进程发送消息给服务进程请求服务，通过消息标签来标识客户进程，从而服务进程采取不同的</a:t>
            </a:r>
            <a:r>
              <a:rPr lang="zh-CN" altLang="en-US" sz="8000" dirty="0" smtClean="0"/>
              <a:t>服务。</a:t>
            </a:r>
            <a:endParaRPr lang="zh-CN" altLang="en-US" sz="8000" dirty="0"/>
          </a:p>
          <a:p>
            <a:pPr>
              <a:lnSpc>
                <a:spcPct val="90000"/>
              </a:lnSpc>
            </a:pPr>
            <a:endParaRPr lang="zh-CN" altLang="en-US" sz="2200" dirty="0"/>
          </a:p>
          <a:p>
            <a:pPr>
              <a:lnSpc>
                <a:spcPct val="90000"/>
              </a:lnSpc>
            </a:pPr>
            <a:r>
              <a:rPr lang="en-US" altLang="zh-CN" sz="6200" dirty="0"/>
              <a:t>while (true){</a:t>
            </a:r>
          </a:p>
          <a:p>
            <a:pPr lvl="1">
              <a:lnSpc>
                <a:spcPct val="90000"/>
              </a:lnSpc>
              <a:buFont typeface="Wingdings" pitchFamily="2" charset="2"/>
              <a:buNone/>
            </a:pPr>
            <a:r>
              <a:rPr lang="en-US" altLang="zh-CN" sz="6200" dirty="0" smtClean="0"/>
              <a:t>	</a:t>
            </a:r>
            <a:r>
              <a:rPr lang="en-US" altLang="zh-CN" sz="6200" b="1" dirty="0" err="1">
                <a:solidFill>
                  <a:schemeClr val="accent1"/>
                </a:solidFill>
              </a:rPr>
              <a:t>MPI_Recv</a:t>
            </a:r>
            <a:r>
              <a:rPr lang="en-US" altLang="zh-CN" sz="6200" b="1" dirty="0">
                <a:solidFill>
                  <a:schemeClr val="accent1"/>
                </a:solidFill>
              </a:rPr>
              <a:t>(received_request,100,MPI_BYTE, 				MPI_ANY_SOURCE, 					MPI_ANY_TAG,</a:t>
            </a:r>
            <a:r>
              <a:rPr lang="en-US" altLang="zh-CN" sz="6200" b="1" dirty="0" err="1">
                <a:solidFill>
                  <a:schemeClr val="accent1"/>
                </a:solidFill>
              </a:rPr>
              <a:t>comm</a:t>
            </a:r>
            <a:r>
              <a:rPr lang="en-US" altLang="zh-CN" sz="6200" b="1" dirty="0">
                <a:solidFill>
                  <a:schemeClr val="accent1"/>
                </a:solidFill>
              </a:rPr>
              <a:t>,&amp;Status);</a:t>
            </a:r>
          </a:p>
          <a:p>
            <a:pPr lvl="1">
              <a:lnSpc>
                <a:spcPct val="90000"/>
              </a:lnSpc>
              <a:buFont typeface="Wingdings" pitchFamily="2" charset="2"/>
              <a:buNone/>
            </a:pPr>
            <a:r>
              <a:rPr lang="en-US" altLang="zh-CN" sz="6200" b="1" dirty="0" smtClean="0">
                <a:solidFill>
                  <a:schemeClr val="accent1"/>
                </a:solidFill>
              </a:rPr>
              <a:t>	switch </a:t>
            </a:r>
            <a:r>
              <a:rPr lang="en-US" altLang="zh-CN" sz="6200" b="1" dirty="0">
                <a:solidFill>
                  <a:schemeClr val="accent1"/>
                </a:solidFill>
              </a:rPr>
              <a:t>(</a:t>
            </a:r>
            <a:r>
              <a:rPr lang="en-US" altLang="zh-CN" sz="6200" b="1" dirty="0" err="1">
                <a:solidFill>
                  <a:srgbClr val="FF0000"/>
                </a:solidFill>
              </a:rPr>
              <a:t>Status.MPI_Tag</a:t>
            </a:r>
            <a:r>
              <a:rPr lang="en-US" altLang="zh-CN" sz="6200" b="1" dirty="0">
                <a:solidFill>
                  <a:schemeClr val="accent1"/>
                </a:solidFill>
              </a:rPr>
              <a:t>) {</a:t>
            </a:r>
          </a:p>
          <a:p>
            <a:pPr lvl="1">
              <a:lnSpc>
                <a:spcPct val="90000"/>
              </a:lnSpc>
              <a:buFont typeface="Wingdings" pitchFamily="2" charset="2"/>
              <a:buNone/>
            </a:pPr>
            <a:r>
              <a:rPr lang="en-US" altLang="zh-CN" sz="6200" b="1" dirty="0" smtClean="0">
                <a:solidFill>
                  <a:schemeClr val="accent1"/>
                </a:solidFill>
              </a:rPr>
              <a:t>		case </a:t>
            </a:r>
            <a:r>
              <a:rPr lang="en-US" altLang="zh-CN" sz="6200" b="1" dirty="0">
                <a:solidFill>
                  <a:schemeClr val="accent1"/>
                </a:solidFill>
              </a:rPr>
              <a:t>tag_0: perform service type0;</a:t>
            </a:r>
          </a:p>
          <a:p>
            <a:pPr lvl="1">
              <a:lnSpc>
                <a:spcPct val="90000"/>
              </a:lnSpc>
              <a:buFont typeface="Wingdings" pitchFamily="2" charset="2"/>
              <a:buNone/>
            </a:pPr>
            <a:r>
              <a:rPr lang="en-US" altLang="zh-CN" sz="6200" b="1" dirty="0" smtClean="0">
                <a:solidFill>
                  <a:schemeClr val="accent1"/>
                </a:solidFill>
              </a:rPr>
              <a:t>		case </a:t>
            </a:r>
            <a:r>
              <a:rPr lang="en-US" altLang="zh-CN" sz="6200" b="1" dirty="0">
                <a:solidFill>
                  <a:schemeClr val="accent1"/>
                </a:solidFill>
              </a:rPr>
              <a:t>tag_1: perform service type1;</a:t>
            </a:r>
          </a:p>
          <a:p>
            <a:pPr lvl="1">
              <a:lnSpc>
                <a:spcPct val="90000"/>
              </a:lnSpc>
              <a:buFont typeface="Wingdings" pitchFamily="2" charset="2"/>
              <a:buNone/>
            </a:pPr>
            <a:r>
              <a:rPr lang="en-US" altLang="zh-CN" sz="6200" b="1" dirty="0" smtClean="0">
                <a:solidFill>
                  <a:schemeClr val="accent1"/>
                </a:solidFill>
              </a:rPr>
              <a:t>		case </a:t>
            </a:r>
            <a:r>
              <a:rPr lang="en-US" altLang="zh-CN" sz="6200" b="1" dirty="0">
                <a:solidFill>
                  <a:schemeClr val="accent1"/>
                </a:solidFill>
              </a:rPr>
              <a:t>tag_2: perform service type2;</a:t>
            </a:r>
          </a:p>
          <a:p>
            <a:pPr lvl="1">
              <a:lnSpc>
                <a:spcPct val="90000"/>
              </a:lnSpc>
              <a:buFont typeface="Wingdings" pitchFamily="2" charset="2"/>
              <a:buNone/>
            </a:pPr>
            <a:r>
              <a:rPr lang="en-US" altLang="zh-CN" sz="6200" b="1" dirty="0" smtClean="0">
                <a:solidFill>
                  <a:schemeClr val="accent1"/>
                </a:solidFill>
              </a:rPr>
              <a:t>	}</a:t>
            </a:r>
            <a:endParaRPr lang="en-US" altLang="zh-CN" sz="6200" b="1" dirty="0">
              <a:solidFill>
                <a:schemeClr val="accent1"/>
              </a:solidFill>
            </a:endParaRPr>
          </a:p>
          <a:p>
            <a:pPr>
              <a:lnSpc>
                <a:spcPct val="90000"/>
              </a:lnSpc>
            </a:pPr>
            <a:r>
              <a:rPr lang="en-US" altLang="zh-CN" sz="6200" dirty="0" smtClean="0"/>
              <a:t>}</a:t>
            </a:r>
          </a:p>
          <a:p>
            <a:pPr>
              <a:lnSpc>
                <a:spcPct val="90000"/>
              </a:lnSpc>
            </a:pPr>
            <a:endParaRPr lang="zh-CN" altLang="en-US" sz="6200" dirty="0"/>
          </a:p>
          <a:p>
            <a:pPr lvl="1">
              <a:lnSpc>
                <a:spcPct val="90000"/>
              </a:lnSpc>
              <a:buNone/>
            </a:pPr>
            <a:r>
              <a:rPr lang="zh-CN" altLang="en-US" sz="8000" b="1" dirty="0">
                <a:solidFill>
                  <a:schemeClr val="accent1"/>
                </a:solidFill>
              </a:rPr>
              <a:t>例子程序</a:t>
            </a:r>
            <a:r>
              <a:rPr lang="en-US" altLang="zh-CN" sz="8000" b="1" dirty="0" err="1">
                <a:solidFill>
                  <a:schemeClr val="accent1"/>
                </a:solidFill>
              </a:rPr>
              <a:t>MPI_status.c</a:t>
            </a:r>
            <a:r>
              <a:rPr lang="zh-CN" altLang="en-US" sz="8000" b="1" dirty="0">
                <a:solidFill>
                  <a:schemeClr val="accent1"/>
                </a:solidFill>
              </a:rPr>
              <a:t>，描述了从</a:t>
            </a:r>
            <a:r>
              <a:rPr lang="en-US" altLang="zh-CN" sz="8000" b="1" dirty="0">
                <a:solidFill>
                  <a:schemeClr val="accent1"/>
                </a:solidFill>
              </a:rPr>
              <a:t>status</a:t>
            </a:r>
            <a:r>
              <a:rPr lang="zh-CN" altLang="en-US" sz="8000" b="1" dirty="0">
                <a:solidFill>
                  <a:schemeClr val="accent1"/>
                </a:solidFill>
              </a:rPr>
              <a:t>获得发送</a:t>
            </a:r>
            <a:r>
              <a:rPr lang="zh-CN" altLang="en-US" sz="8000" b="1" dirty="0" smtClean="0">
                <a:solidFill>
                  <a:schemeClr val="accent1"/>
                </a:solidFill>
              </a:rPr>
              <a:t>进程</a:t>
            </a:r>
            <a:endParaRPr lang="en-US" altLang="zh-CN" sz="8000" b="1" dirty="0" smtClean="0">
              <a:solidFill>
                <a:schemeClr val="accent1"/>
              </a:solidFill>
            </a:endParaRPr>
          </a:p>
          <a:p>
            <a:pPr lvl="1">
              <a:lnSpc>
                <a:spcPct val="90000"/>
              </a:lnSpc>
              <a:buNone/>
            </a:pPr>
            <a:r>
              <a:rPr lang="zh-CN" altLang="en-US" sz="8000" b="1" dirty="0" smtClean="0">
                <a:solidFill>
                  <a:schemeClr val="accent1"/>
                </a:solidFill>
              </a:rPr>
              <a:t>的</a:t>
            </a:r>
            <a:r>
              <a:rPr lang="en-US" altLang="zh-CN" sz="8000" b="1" dirty="0" smtClean="0">
                <a:solidFill>
                  <a:schemeClr val="accent1"/>
                </a:solidFill>
              </a:rPr>
              <a:t>source</a:t>
            </a:r>
            <a:r>
              <a:rPr lang="zh-CN" altLang="en-US" sz="8000" b="1" dirty="0" smtClean="0">
                <a:solidFill>
                  <a:schemeClr val="accent1"/>
                </a:solidFill>
              </a:rPr>
              <a:t>和</a:t>
            </a:r>
            <a:r>
              <a:rPr lang="en-US" altLang="zh-CN" sz="8000" b="1" dirty="0">
                <a:solidFill>
                  <a:schemeClr val="accent1"/>
                </a:solidFill>
              </a:rPr>
              <a:t>tag</a:t>
            </a:r>
            <a:r>
              <a:rPr lang="zh-CN" altLang="en-US" sz="8000" b="1" dirty="0">
                <a:solidFill>
                  <a:schemeClr val="accent1"/>
                </a:solidFill>
              </a:rPr>
              <a:t>，分别</a:t>
            </a:r>
            <a:r>
              <a:rPr lang="zh-CN" altLang="en-US" sz="8000" b="1" dirty="0" smtClean="0">
                <a:solidFill>
                  <a:schemeClr val="accent1"/>
                </a:solidFill>
              </a:rPr>
              <a:t>处理。</a:t>
            </a:r>
            <a:endParaRPr lang="zh-CN" altLang="en-US" sz="8000" b="1" dirty="0">
              <a:solidFill>
                <a:schemeClr val="accent1"/>
              </a:solidFill>
            </a:endParaRPr>
          </a:p>
        </p:txBody>
      </p:sp>
    </p:spTree>
    <p:extLst>
      <p:ext uri="{BB962C8B-B14F-4D97-AF65-F5344CB8AC3E}">
        <p14:creationId xmlns:p14="http://schemas.microsoft.com/office/powerpoint/2010/main" val="3408841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43559"/>
            <a:ext cx="7408333" cy="3751064"/>
          </a:xfrm>
        </p:spPr>
        <p:txBody>
          <a:bodyPr>
            <a:noAutofit/>
          </a:bodyPr>
          <a:lstStyle/>
          <a:p>
            <a:r>
              <a:rPr lang="zh-CN" altLang="en-US" sz="2000" dirty="0" smtClean="0"/>
              <a:t>一个问题进行并行划分后，一般创建通信域组之后由一个主进程进行任务的分配，并由它来接收结果并汇总最后结果；其他进程接收后进行计算并返回给主进程。运用</a:t>
            </a:r>
            <a:r>
              <a:rPr lang="en-US" altLang="zh-CN" sz="2000" dirty="0" smtClean="0"/>
              <a:t>MPI</a:t>
            </a:r>
            <a:r>
              <a:rPr lang="zh-CN" altLang="en-US" sz="2000" dirty="0" smtClean="0"/>
              <a:t>服务</a:t>
            </a:r>
            <a:r>
              <a:rPr lang="en-US" altLang="zh-CN" sz="2000" dirty="0" smtClean="0"/>
              <a:t>API</a:t>
            </a:r>
            <a:r>
              <a:rPr lang="zh-CN" altLang="en-US" sz="2000" dirty="0" smtClean="0"/>
              <a:t>的写法：</a:t>
            </a:r>
            <a:endParaRPr lang="en-US" altLang="zh-CN" sz="2000" dirty="0" smtClean="0"/>
          </a:p>
          <a:p>
            <a:r>
              <a:rPr lang="en-US" altLang="zh-CN" sz="2000" dirty="0"/>
              <a:t>i</a:t>
            </a:r>
            <a:r>
              <a:rPr lang="en-US" altLang="zh-CN" sz="2000" dirty="0" smtClean="0"/>
              <a:t>f(</a:t>
            </a:r>
            <a:r>
              <a:rPr lang="en-US" altLang="zh-CN" sz="2000" dirty="0" err="1" smtClean="0"/>
              <a:t>myid</a:t>
            </a:r>
            <a:r>
              <a:rPr lang="en-US" altLang="zh-CN" sz="2000" dirty="0" smtClean="0"/>
              <a:t>==0){</a:t>
            </a:r>
          </a:p>
          <a:p>
            <a:pPr marL="0" lvl="1" indent="0">
              <a:buClr>
                <a:schemeClr val="hlink"/>
              </a:buClr>
              <a:buNone/>
            </a:pPr>
            <a:r>
              <a:rPr lang="en-US" altLang="zh-CN" sz="2000" b="1" dirty="0">
                <a:solidFill>
                  <a:schemeClr val="accent1"/>
                </a:solidFill>
              </a:rPr>
              <a:t>        send…</a:t>
            </a:r>
          </a:p>
          <a:p>
            <a:pPr marL="0" lvl="1" indent="0">
              <a:buClr>
                <a:schemeClr val="hlink"/>
              </a:buClr>
              <a:buNone/>
            </a:pPr>
            <a:r>
              <a:rPr lang="en-US" altLang="zh-CN" sz="2000" b="1" dirty="0">
                <a:solidFill>
                  <a:schemeClr val="accent1"/>
                </a:solidFill>
              </a:rPr>
              <a:t>        </a:t>
            </a:r>
            <a:r>
              <a:rPr lang="en-US" altLang="zh-CN" sz="2000" b="1" dirty="0" err="1">
                <a:solidFill>
                  <a:schemeClr val="accent1"/>
                </a:solidFill>
              </a:rPr>
              <a:t>recv</a:t>
            </a:r>
            <a:r>
              <a:rPr lang="en-US" altLang="zh-CN" sz="2000" b="1" dirty="0">
                <a:solidFill>
                  <a:schemeClr val="accent1"/>
                </a:solidFill>
              </a:rPr>
              <a:t>…</a:t>
            </a:r>
          </a:p>
          <a:p>
            <a:pPr marL="0" lvl="1" indent="0">
              <a:buClr>
                <a:schemeClr val="hlink"/>
              </a:buClr>
              <a:buNone/>
            </a:pPr>
            <a:r>
              <a:rPr lang="en-US" altLang="zh-CN" sz="2000" b="1" dirty="0">
                <a:solidFill>
                  <a:schemeClr val="accent1"/>
                </a:solidFill>
              </a:rPr>
              <a:t>        do something</a:t>
            </a:r>
          </a:p>
          <a:p>
            <a:pPr marL="0" indent="0">
              <a:buNone/>
            </a:pPr>
            <a:r>
              <a:rPr lang="en-US" altLang="zh-CN" sz="2000" dirty="0" smtClean="0"/>
              <a:t>    }</a:t>
            </a:r>
          </a:p>
          <a:p>
            <a:pPr marL="0" indent="0">
              <a:buNone/>
            </a:pPr>
            <a:r>
              <a:rPr lang="en-US" altLang="zh-CN" sz="2000" dirty="0"/>
              <a:t> </a:t>
            </a:r>
            <a:r>
              <a:rPr lang="en-US" altLang="zh-CN" sz="2000" dirty="0" smtClean="0"/>
              <a:t>  </a:t>
            </a:r>
          </a:p>
        </p:txBody>
      </p:sp>
      <p:sp>
        <p:nvSpPr>
          <p:cNvPr id="4" name="内容占位符 1"/>
          <p:cNvSpPr txBox="1">
            <a:spLocks/>
          </p:cNvSpPr>
          <p:nvPr/>
        </p:nvSpPr>
        <p:spPr bwMode="auto">
          <a:xfrm>
            <a:off x="4427985" y="2067694"/>
            <a:ext cx="3384375"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1600">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r>
              <a:rPr lang="en-US" altLang="zh-CN" sz="2000" dirty="0" smtClean="0"/>
              <a:t>else{</a:t>
            </a:r>
          </a:p>
          <a:p>
            <a:pPr marL="0" indent="0">
              <a:buFont typeface="Wingdings" pitchFamily="2" charset="2"/>
              <a:buNone/>
            </a:pPr>
            <a:r>
              <a:rPr lang="en-US" altLang="zh-CN" sz="2000" dirty="0" smtClean="0"/>
              <a:t>         </a:t>
            </a:r>
            <a:r>
              <a:rPr lang="en-US" altLang="zh-CN" sz="2000" dirty="0" err="1" smtClean="0"/>
              <a:t>recv</a:t>
            </a:r>
            <a:r>
              <a:rPr lang="en-US" altLang="zh-CN" sz="2000" dirty="0" smtClean="0"/>
              <a:t>…</a:t>
            </a:r>
          </a:p>
          <a:p>
            <a:pPr marL="0" indent="0">
              <a:buFont typeface="Wingdings" pitchFamily="2" charset="2"/>
              <a:buNone/>
            </a:pPr>
            <a:r>
              <a:rPr lang="en-US" altLang="zh-CN" sz="2000" dirty="0" smtClean="0"/>
              <a:t>         calculate…</a:t>
            </a:r>
          </a:p>
          <a:p>
            <a:pPr marL="0" indent="0">
              <a:buFont typeface="Wingdings" pitchFamily="2" charset="2"/>
              <a:buNone/>
            </a:pPr>
            <a:r>
              <a:rPr lang="en-US" altLang="zh-CN" sz="2000" dirty="0" smtClean="0"/>
              <a:t>         send…</a:t>
            </a:r>
          </a:p>
          <a:p>
            <a:pPr marL="0" indent="0">
              <a:buFont typeface="Wingdings" pitchFamily="2" charset="2"/>
              <a:buNone/>
            </a:pPr>
            <a:r>
              <a:rPr lang="en-US" altLang="zh-CN" sz="2000" dirty="0" smtClean="0"/>
              <a:t>    }</a:t>
            </a:r>
          </a:p>
        </p:txBody>
      </p:sp>
    </p:spTree>
    <p:extLst>
      <p:ext uri="{BB962C8B-B14F-4D97-AF65-F5344CB8AC3E}">
        <p14:creationId xmlns:p14="http://schemas.microsoft.com/office/powerpoint/2010/main" val="130107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2"/>
            <a:ext cx="7444348" cy="3942437"/>
          </a:xfrm>
        </p:spPr>
        <p:txBody>
          <a:bodyPr>
            <a:normAutofit fontScale="47500" lnSpcReduction="20000"/>
          </a:bodyPr>
          <a:lstStyle/>
          <a:p>
            <a:r>
              <a:rPr lang="en-US" altLang="zh-CN" sz="5100" dirty="0" smtClean="0"/>
              <a:t>4</a:t>
            </a:r>
            <a:r>
              <a:rPr lang="en-US" altLang="zh-CN" sz="5100" b="1" dirty="0" smtClean="0"/>
              <a:t>.3.5MPI</a:t>
            </a:r>
            <a:r>
              <a:rPr lang="zh-CN" altLang="en-US" sz="5100" b="1" dirty="0" smtClean="0"/>
              <a:t>点对点通信</a:t>
            </a:r>
            <a:endParaRPr lang="en-US" altLang="zh-CN" sz="5100" b="1" dirty="0" smtClean="0"/>
          </a:p>
          <a:p>
            <a:pPr marL="0" indent="0">
              <a:buNone/>
            </a:pPr>
            <a:r>
              <a:rPr lang="en-US" altLang="zh-CN" sz="4200" dirty="0" smtClean="0"/>
              <a:t>  MPI</a:t>
            </a:r>
            <a:r>
              <a:rPr lang="zh-CN" altLang="en-US" sz="4200" dirty="0"/>
              <a:t>的点对点通信</a:t>
            </a:r>
            <a:r>
              <a:rPr lang="en-US" altLang="zh-CN" sz="4200" dirty="0" smtClean="0"/>
              <a:t>(</a:t>
            </a:r>
            <a:r>
              <a:rPr lang="en-US" altLang="zh-CN" sz="4200" dirty="0" smtClean="0">
                <a:latin typeface="Arial"/>
              </a:rPr>
              <a:t>P2P</a:t>
            </a:r>
            <a:r>
              <a:rPr lang="en-US" altLang="zh-CN" sz="4200" dirty="0" smtClean="0"/>
              <a:t>)</a:t>
            </a:r>
            <a:r>
              <a:rPr lang="zh-CN" altLang="en-US" sz="4200" dirty="0" smtClean="0"/>
              <a:t>提供</a:t>
            </a:r>
            <a:r>
              <a:rPr lang="zh-CN" altLang="en-US" sz="4200" dirty="0"/>
              <a:t>了阻塞和非阻塞两种通信机制 </a:t>
            </a:r>
            <a:r>
              <a:rPr lang="zh-CN" altLang="en-US" sz="4200" dirty="0" smtClean="0"/>
              <a:t>。</a:t>
            </a:r>
            <a:endParaRPr lang="en-US" altLang="zh-CN" sz="4200" dirty="0" smtClean="0"/>
          </a:p>
          <a:p>
            <a:pPr marL="0" indent="0">
              <a:buNone/>
            </a:pPr>
            <a:r>
              <a:rPr lang="zh-CN" altLang="en-US" sz="4200" dirty="0" smtClean="0"/>
              <a:t>  阻塞</a:t>
            </a:r>
            <a:r>
              <a:rPr lang="zh-CN" altLang="en-US" sz="4200" dirty="0"/>
              <a:t>和非阻塞通信的主要区别在于返回后的</a:t>
            </a:r>
            <a:r>
              <a:rPr lang="zh-CN" altLang="en-US" sz="4200" dirty="0">
                <a:solidFill>
                  <a:srgbClr val="FF0000"/>
                </a:solidFill>
              </a:rPr>
              <a:t>资源</a:t>
            </a:r>
            <a:r>
              <a:rPr lang="zh-CN" altLang="en-US" sz="4200" dirty="0" smtClean="0">
                <a:solidFill>
                  <a:srgbClr val="FF0000"/>
                </a:solidFill>
              </a:rPr>
              <a:t>可用性</a:t>
            </a:r>
            <a:r>
              <a:rPr lang="zh-CN" altLang="en-US" sz="4200" dirty="0" smtClean="0"/>
              <a:t>。</a:t>
            </a:r>
            <a:endParaRPr lang="en-US" altLang="zh-CN" sz="4200" dirty="0"/>
          </a:p>
          <a:p>
            <a:r>
              <a:rPr lang="zh-CN" altLang="en-US" sz="4200" dirty="0" smtClean="0"/>
              <a:t>阻塞</a:t>
            </a:r>
            <a:r>
              <a:rPr lang="zh-CN" altLang="en-US" sz="4200" dirty="0"/>
              <a:t>通信返回的条件：</a:t>
            </a:r>
          </a:p>
          <a:p>
            <a:pPr marL="342900" lvl="1" indent="-342900">
              <a:buClr>
                <a:schemeClr val="hlink"/>
              </a:buClr>
              <a:buFont typeface="Arial" pitchFamily="34" charset="0"/>
              <a:buChar char="•"/>
            </a:pPr>
            <a:r>
              <a:rPr lang="zh-CN" altLang="en-US" sz="4200" b="1" dirty="0" smtClean="0">
                <a:solidFill>
                  <a:schemeClr val="accent1"/>
                </a:solidFill>
              </a:rPr>
              <a:t>通信</a:t>
            </a:r>
            <a:r>
              <a:rPr lang="zh-CN" altLang="en-US" sz="4200" b="1" dirty="0">
                <a:solidFill>
                  <a:schemeClr val="accent1"/>
                </a:solidFill>
              </a:rPr>
              <a:t>操作已经完成，即消息已经发送或</a:t>
            </a:r>
            <a:r>
              <a:rPr lang="zh-CN" altLang="en-US" sz="4200" b="1" dirty="0" smtClean="0">
                <a:solidFill>
                  <a:schemeClr val="accent1"/>
                </a:solidFill>
              </a:rPr>
              <a:t>接收。</a:t>
            </a:r>
            <a:endParaRPr lang="en-US" altLang="zh-CN" sz="4200" b="1" dirty="0" smtClean="0">
              <a:solidFill>
                <a:schemeClr val="accent1"/>
              </a:solidFill>
            </a:endParaRPr>
          </a:p>
          <a:p>
            <a:pPr marL="342900" lvl="1" indent="-342900">
              <a:buClr>
                <a:schemeClr val="hlink"/>
              </a:buClr>
              <a:buFont typeface="Arial" pitchFamily="34" charset="0"/>
              <a:buChar char="•"/>
            </a:pPr>
            <a:r>
              <a:rPr lang="zh-CN" altLang="en-US" sz="4200" b="1" dirty="0" smtClean="0">
                <a:solidFill>
                  <a:srgbClr val="FF0000"/>
                </a:solidFill>
              </a:rPr>
              <a:t>调用</a:t>
            </a:r>
            <a:r>
              <a:rPr lang="zh-CN" altLang="en-US" sz="4200" b="1" dirty="0">
                <a:solidFill>
                  <a:srgbClr val="FF0000"/>
                </a:solidFill>
              </a:rPr>
              <a:t>的缓冲区可用</a:t>
            </a:r>
            <a:r>
              <a:rPr lang="zh-CN" altLang="en-US" sz="4200" b="1" dirty="0">
                <a:solidFill>
                  <a:schemeClr val="accent1"/>
                </a:solidFill>
              </a:rPr>
              <a:t>。若是发送操作，则该缓冲区可以被其它的操作更新；若是接收操作，该缓冲区的数据已经完整，可以被正确引用。 </a:t>
            </a:r>
            <a:endParaRPr lang="en-US" altLang="zh-CN" sz="4200" b="1" dirty="0" smtClean="0">
              <a:solidFill>
                <a:schemeClr val="accent1"/>
              </a:solidFill>
            </a:endParaRPr>
          </a:p>
          <a:p>
            <a:pPr marL="342900" lvl="1" indent="-342900">
              <a:buClr>
                <a:schemeClr val="hlink"/>
              </a:buClr>
              <a:buFont typeface="Arial" pitchFamily="34" charset="0"/>
              <a:buChar char="•"/>
            </a:pPr>
            <a:endParaRPr lang="en-US" altLang="zh-CN" sz="3600" b="1" dirty="0">
              <a:solidFill>
                <a:schemeClr val="accent1"/>
              </a:solidFill>
            </a:endParaRPr>
          </a:p>
          <a:p>
            <a:pPr marL="342900" lvl="1" indent="-342900">
              <a:buClr>
                <a:schemeClr val="hlink"/>
              </a:buClr>
              <a:buFont typeface="Wingdings" pitchFamily="2" charset="2"/>
              <a:buChar char="v"/>
            </a:pPr>
            <a:r>
              <a:rPr lang="zh-CN" altLang="en-US" sz="4200" b="1" dirty="0">
                <a:solidFill>
                  <a:schemeClr val="accent1"/>
                </a:solidFill>
              </a:rPr>
              <a:t>非阻塞通信立即返回</a:t>
            </a:r>
            <a:endParaRPr lang="en-US" altLang="zh-CN" sz="4200" b="1" dirty="0">
              <a:solidFill>
                <a:schemeClr val="accent1"/>
              </a:solidFill>
            </a:endParaRPr>
          </a:p>
          <a:p>
            <a:pPr marL="342900" lvl="1" indent="-342900">
              <a:buClr>
                <a:schemeClr val="hlink"/>
              </a:buClr>
              <a:buFont typeface="Arial" pitchFamily="34" charset="0"/>
              <a:buChar char="•"/>
            </a:pPr>
            <a:r>
              <a:rPr lang="zh-CN" altLang="en-US" sz="4200" b="1" dirty="0" smtClean="0">
                <a:solidFill>
                  <a:schemeClr val="accent1"/>
                </a:solidFill>
              </a:rPr>
              <a:t>非</a:t>
            </a:r>
            <a:r>
              <a:rPr lang="zh-CN" altLang="en-US" sz="4200" b="1" dirty="0">
                <a:solidFill>
                  <a:schemeClr val="accent1"/>
                </a:solidFill>
              </a:rPr>
              <a:t>阻塞通信返回后并不意味着通信操作的完成，</a:t>
            </a:r>
            <a:r>
              <a:rPr lang="en-US" altLang="zh-CN" sz="4200" b="1" dirty="0">
                <a:solidFill>
                  <a:schemeClr val="accent1"/>
                </a:solidFill>
              </a:rPr>
              <a:t>MPI</a:t>
            </a:r>
            <a:r>
              <a:rPr lang="zh-CN" altLang="en-US" sz="4200" b="1" dirty="0">
                <a:solidFill>
                  <a:schemeClr val="accent1"/>
                </a:solidFill>
              </a:rPr>
              <a:t>还提供了对非阻塞</a:t>
            </a:r>
            <a:r>
              <a:rPr lang="zh-CN" altLang="en-US" sz="4200" b="1" dirty="0">
                <a:solidFill>
                  <a:srgbClr val="FF0000"/>
                </a:solidFill>
              </a:rPr>
              <a:t>通信完成的检测</a:t>
            </a:r>
            <a:r>
              <a:rPr lang="zh-CN" altLang="en-US" sz="4200" b="1" dirty="0">
                <a:solidFill>
                  <a:schemeClr val="accent1"/>
                </a:solidFill>
              </a:rPr>
              <a:t>，主要的有两种：</a:t>
            </a:r>
            <a:r>
              <a:rPr lang="en-US" altLang="zh-CN" sz="4200" b="1" dirty="0" err="1">
                <a:solidFill>
                  <a:schemeClr val="accent1"/>
                </a:solidFill>
              </a:rPr>
              <a:t>MPI_Wait</a:t>
            </a:r>
            <a:r>
              <a:rPr lang="zh-CN" altLang="en-US" sz="4200" b="1" dirty="0">
                <a:solidFill>
                  <a:schemeClr val="accent1"/>
                </a:solidFill>
              </a:rPr>
              <a:t>函数和</a:t>
            </a:r>
            <a:r>
              <a:rPr lang="en-US" altLang="zh-CN" sz="4200" b="1" dirty="0" err="1">
                <a:solidFill>
                  <a:schemeClr val="accent1"/>
                </a:solidFill>
              </a:rPr>
              <a:t>MPI_Test</a:t>
            </a:r>
            <a:r>
              <a:rPr lang="zh-CN" altLang="en-US" sz="4200" b="1" dirty="0">
                <a:solidFill>
                  <a:schemeClr val="accent1"/>
                </a:solidFill>
              </a:rPr>
              <a:t>函数。 </a:t>
            </a:r>
          </a:p>
          <a:p>
            <a:pPr lvl="1"/>
            <a:endParaRPr lang="zh-CN" altLang="en-US" sz="2000" dirty="0"/>
          </a:p>
          <a:p>
            <a:endParaRPr lang="zh-CN" altLang="en-US" sz="2000" dirty="0"/>
          </a:p>
          <a:p>
            <a:endParaRPr lang="en-US" altLang="zh-CN" b="1" dirty="0" smtClean="0"/>
          </a:p>
          <a:p>
            <a:endParaRPr lang="zh-CN" altLang="en-US" dirty="0"/>
          </a:p>
        </p:txBody>
      </p:sp>
    </p:spTree>
    <p:extLst>
      <p:ext uri="{BB962C8B-B14F-4D97-AF65-F5344CB8AC3E}">
        <p14:creationId xmlns:p14="http://schemas.microsoft.com/office/powerpoint/2010/main" val="107598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并行计算</a:t>
            </a:r>
            <a:r>
              <a:rPr lang="en-US" altLang="zh-CN" dirty="0" smtClean="0"/>
              <a:t>MPI</a:t>
            </a:r>
            <a:r>
              <a:rPr lang="zh-CN" altLang="en-US" dirty="0"/>
              <a:t>服务</a:t>
            </a:r>
            <a:r>
              <a:rPr lang="zh-CN" altLang="zh-CN" dirty="0"/>
              <a:t>的理论和</a:t>
            </a:r>
            <a:r>
              <a:rPr lang="zh-CN" altLang="zh-CN" dirty="0" smtClean="0"/>
              <a:t>应用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4.1MPI</a:t>
            </a:r>
            <a:r>
              <a:rPr lang="zh-CN" altLang="en-US" dirty="0"/>
              <a:t>介绍及</a:t>
            </a:r>
            <a:r>
              <a:rPr lang="zh-CN" altLang="zh-CN" dirty="0"/>
              <a:t>基本原理</a:t>
            </a:r>
            <a:endParaRPr lang="en-US" altLang="zh-CN" dirty="0"/>
          </a:p>
          <a:p>
            <a:pPr marL="0" indent="0">
              <a:buNone/>
            </a:pPr>
            <a:r>
              <a:rPr lang="en-US" altLang="zh-CN" dirty="0" smtClean="0"/>
              <a:t>4.2MPI</a:t>
            </a:r>
            <a:r>
              <a:rPr lang="zh-CN" altLang="en-US" dirty="0" smtClean="0"/>
              <a:t>服务的安装和环境测试</a:t>
            </a:r>
            <a:endParaRPr lang="en-US" altLang="zh-CN" dirty="0" smtClean="0"/>
          </a:p>
          <a:p>
            <a:pPr marL="0" indent="0">
              <a:buNone/>
            </a:pPr>
            <a:r>
              <a:rPr lang="en-US" altLang="zh-CN" dirty="0" smtClean="0"/>
              <a:t>4.3MPI</a:t>
            </a:r>
            <a:r>
              <a:rPr lang="zh-CN" altLang="zh-CN" dirty="0" smtClean="0"/>
              <a:t>基本操作</a:t>
            </a:r>
            <a:r>
              <a:rPr lang="en-US" altLang="zh-CN" dirty="0" smtClean="0"/>
              <a:t>API</a:t>
            </a:r>
          </a:p>
          <a:p>
            <a:pPr marL="0" indent="0">
              <a:buNone/>
            </a:pPr>
            <a:r>
              <a:rPr lang="en-US" altLang="zh-CN" dirty="0" smtClean="0"/>
              <a:t>4.4MPI</a:t>
            </a:r>
            <a:r>
              <a:rPr lang="zh-CN" altLang="en-US" dirty="0"/>
              <a:t>实现数据并行加法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948170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699542"/>
            <a:ext cx="7408333" cy="3978442"/>
          </a:xfrm>
        </p:spPr>
        <p:txBody>
          <a:bodyPr/>
          <a:lstStyle/>
          <a:p>
            <a:r>
              <a:rPr lang="en-US" altLang="zh-CN" sz="2400" dirty="0" smtClean="0"/>
              <a:t>MPI</a:t>
            </a:r>
            <a:r>
              <a:rPr lang="zh-CN" altLang="en-US" sz="2400" dirty="0" smtClean="0"/>
              <a:t>阻塞通信函数</a:t>
            </a:r>
            <a:endParaRPr lang="en-US" altLang="zh-CN" sz="2400" dirty="0" smtClean="0"/>
          </a:p>
          <a:p>
            <a:pPr marL="0" indent="0">
              <a:buNone/>
            </a:pPr>
            <a:r>
              <a:rPr lang="en-US" altLang="zh-CN" sz="2000" dirty="0">
                <a:solidFill>
                  <a:schemeClr val="tx2">
                    <a:lumMod val="75000"/>
                  </a:schemeClr>
                </a:solidFill>
              </a:rPr>
              <a:t>/*</a:t>
            </a:r>
            <a:r>
              <a:rPr lang="zh-CN" altLang="en-US" sz="2000" dirty="0">
                <a:solidFill>
                  <a:schemeClr val="tx2">
                    <a:lumMod val="75000"/>
                  </a:schemeClr>
                </a:solidFill>
              </a:rPr>
              <a:t>发送消息*</a:t>
            </a:r>
            <a:r>
              <a:rPr lang="en-US" altLang="zh-CN" sz="2000" dirty="0">
                <a:solidFill>
                  <a:schemeClr val="tx2">
                    <a:lumMod val="75000"/>
                  </a:schemeClr>
                </a:solidFill>
              </a:rPr>
              <a:t>/</a:t>
            </a:r>
          </a:p>
          <a:p>
            <a:r>
              <a:rPr lang="en-US" altLang="zh-CN" sz="2000" dirty="0" err="1"/>
              <a:t>MPI_Send</a:t>
            </a:r>
            <a:r>
              <a:rPr lang="en-US" altLang="zh-CN" sz="2000" dirty="0"/>
              <a:t>(void* </a:t>
            </a:r>
            <a:r>
              <a:rPr lang="en-US" altLang="zh-CN" sz="2000" dirty="0" err="1"/>
              <a:t>buf,int</a:t>
            </a:r>
            <a:r>
              <a:rPr lang="en-US" altLang="zh-CN" sz="2000" dirty="0"/>
              <a:t> </a:t>
            </a:r>
            <a:r>
              <a:rPr lang="en-US" altLang="zh-CN" sz="2000" dirty="0" err="1"/>
              <a:t>cnt,MPI_Datatype,int</a:t>
            </a:r>
            <a:r>
              <a:rPr lang="en-US" altLang="zh-CN" sz="2000" dirty="0"/>
              <a:t> </a:t>
            </a:r>
            <a:r>
              <a:rPr lang="en-US" altLang="zh-CN" sz="2000" dirty="0" err="1"/>
              <a:t>destPid,int</a:t>
            </a:r>
            <a:r>
              <a:rPr lang="en-US" altLang="zh-CN" sz="2000" dirty="0"/>
              <a:t> </a:t>
            </a:r>
            <a:r>
              <a:rPr lang="en-US" altLang="zh-CN" sz="2000" dirty="0" err="1"/>
              <a:t>tag,MPI_COMM_WORLD</a:t>
            </a:r>
            <a:r>
              <a:rPr lang="en-US" altLang="zh-CN" sz="2000" dirty="0" smtClean="0"/>
              <a:t>);</a:t>
            </a:r>
          </a:p>
          <a:p>
            <a:pPr marL="0" indent="0">
              <a:buNone/>
            </a:pPr>
            <a:r>
              <a:rPr lang="en-US" altLang="zh-CN" sz="2000" dirty="0" smtClean="0">
                <a:solidFill>
                  <a:schemeClr val="tx2">
                    <a:lumMod val="75000"/>
                  </a:schemeClr>
                </a:solidFill>
              </a:rPr>
              <a:t>/*</a:t>
            </a:r>
            <a:r>
              <a:rPr lang="zh-CN" altLang="en-US" sz="2000" dirty="0">
                <a:solidFill>
                  <a:schemeClr val="tx2">
                    <a:lumMod val="75000"/>
                  </a:schemeClr>
                </a:solidFill>
              </a:rPr>
              <a:t>接收消息</a:t>
            </a:r>
            <a:r>
              <a:rPr lang="en-US" altLang="zh-CN" sz="2000" dirty="0">
                <a:solidFill>
                  <a:schemeClr val="tx2">
                    <a:lumMod val="75000"/>
                  </a:schemeClr>
                </a:solidFill>
              </a:rPr>
              <a:t>*/</a:t>
            </a:r>
          </a:p>
          <a:p>
            <a:r>
              <a:rPr lang="en-US" altLang="zh-CN" sz="2000" dirty="0" err="1"/>
              <a:t>MPI_Recv</a:t>
            </a:r>
            <a:r>
              <a:rPr lang="en-US" altLang="zh-CN" sz="2000" dirty="0"/>
              <a:t>(void* </a:t>
            </a:r>
            <a:r>
              <a:rPr lang="en-US" altLang="zh-CN" sz="2000" dirty="0" err="1"/>
              <a:t>buf</a:t>
            </a:r>
            <a:r>
              <a:rPr lang="en-US" altLang="zh-CN" sz="2000" dirty="0"/>
              <a:t>, </a:t>
            </a:r>
            <a:r>
              <a:rPr lang="en-US" altLang="zh-CN" sz="2000" dirty="0" err="1"/>
              <a:t>int</a:t>
            </a:r>
            <a:r>
              <a:rPr lang="en-US" altLang="zh-CN" sz="2000" dirty="0"/>
              <a:t> </a:t>
            </a:r>
            <a:r>
              <a:rPr lang="en-US" altLang="zh-CN" sz="2000" dirty="0" err="1"/>
              <a:t>cnt</a:t>
            </a:r>
            <a:r>
              <a:rPr lang="en-US" altLang="zh-CN" sz="2000" dirty="0"/>
              <a:t>, </a:t>
            </a:r>
            <a:r>
              <a:rPr lang="en-US" altLang="zh-CN" sz="2000" dirty="0" err="1"/>
              <a:t>MPI_Datatype</a:t>
            </a:r>
            <a:r>
              <a:rPr lang="en-US" altLang="zh-CN" sz="2000" dirty="0"/>
              <a:t>, </a:t>
            </a:r>
            <a:r>
              <a:rPr lang="en-US" altLang="zh-CN" sz="2000" dirty="0" err="1"/>
              <a:t>int</a:t>
            </a:r>
            <a:r>
              <a:rPr lang="en-US" altLang="zh-CN" sz="2000" dirty="0"/>
              <a:t> </a:t>
            </a:r>
            <a:r>
              <a:rPr lang="en-US" altLang="zh-CN" sz="2000" dirty="0" err="1"/>
              <a:t>srcPid</a:t>
            </a:r>
            <a:r>
              <a:rPr lang="en-US" altLang="zh-CN" sz="2000" dirty="0"/>
              <a:t> , </a:t>
            </a:r>
            <a:r>
              <a:rPr lang="en-US" altLang="zh-CN" sz="2000" dirty="0" err="1"/>
              <a:t>int</a:t>
            </a:r>
            <a:r>
              <a:rPr lang="en-US" altLang="zh-CN" sz="2000" dirty="0"/>
              <a:t> tag, MPI_COMM_WORLD, </a:t>
            </a:r>
            <a:r>
              <a:rPr lang="en-US" altLang="zh-CN" sz="2000" dirty="0" err="1"/>
              <a:t>MPI_Status</a:t>
            </a:r>
            <a:r>
              <a:rPr lang="en-US" altLang="zh-CN" sz="2000" dirty="0"/>
              <a:t>* status</a:t>
            </a:r>
            <a:r>
              <a:rPr lang="en-US" altLang="zh-CN" sz="2000" dirty="0" smtClean="0"/>
              <a:t>); </a:t>
            </a:r>
          </a:p>
          <a:p>
            <a:r>
              <a:rPr lang="zh-CN" altLang="en-US" sz="2000" dirty="0" smtClean="0"/>
              <a:t>由阻塞通信的特点，可知阻塞通信可以保证发送</a:t>
            </a:r>
            <a:r>
              <a:rPr lang="en-US" altLang="zh-CN" sz="2000" dirty="0" smtClean="0"/>
              <a:t>/</a:t>
            </a:r>
            <a:r>
              <a:rPr lang="zh-CN" altLang="en-US" sz="2000" dirty="0" smtClean="0"/>
              <a:t>接收数据的一致性。例，有</a:t>
            </a:r>
            <a:r>
              <a:rPr lang="en-US" altLang="zh-CN" sz="2000" dirty="0" smtClean="0"/>
              <a:t>AB</a:t>
            </a:r>
            <a:r>
              <a:rPr lang="zh-CN" altLang="en-US" sz="2000" dirty="0" smtClean="0"/>
              <a:t>两个点，即</a:t>
            </a:r>
            <a:r>
              <a:rPr lang="en-US" altLang="zh-CN" sz="2000" dirty="0" smtClean="0"/>
              <a:t>A</a:t>
            </a:r>
            <a:r>
              <a:rPr lang="zh-CN" altLang="en-US" sz="2000" dirty="0" smtClean="0"/>
              <a:t>未完全发送数到</a:t>
            </a:r>
            <a:r>
              <a:rPr lang="en-US" altLang="zh-CN" sz="2000" dirty="0" smtClean="0"/>
              <a:t>B</a:t>
            </a:r>
            <a:r>
              <a:rPr lang="zh-CN" altLang="en-US" sz="2000" dirty="0" smtClean="0"/>
              <a:t>，则</a:t>
            </a:r>
            <a:r>
              <a:rPr lang="en-US" altLang="zh-CN" sz="2000" dirty="0" smtClean="0"/>
              <a:t>send</a:t>
            </a:r>
            <a:r>
              <a:rPr lang="zh-CN" altLang="en-US" sz="2000" dirty="0" smtClean="0"/>
              <a:t>不会返回，</a:t>
            </a:r>
            <a:r>
              <a:rPr lang="en-US" altLang="zh-CN" sz="2000" dirty="0" smtClean="0"/>
              <a:t>B</a:t>
            </a:r>
            <a:r>
              <a:rPr lang="zh-CN" altLang="en-US" sz="2000" dirty="0" smtClean="0"/>
              <a:t>未完全接收数据到</a:t>
            </a:r>
            <a:r>
              <a:rPr lang="en-US" altLang="zh-CN" sz="2000" dirty="0" err="1" smtClean="0"/>
              <a:t>buf</a:t>
            </a:r>
            <a:r>
              <a:rPr lang="zh-CN" altLang="en-US" sz="2000" dirty="0" smtClean="0"/>
              <a:t>则</a:t>
            </a:r>
            <a:r>
              <a:rPr lang="en-US" altLang="zh-CN" sz="2000" dirty="0" err="1" smtClean="0"/>
              <a:t>recv</a:t>
            </a:r>
            <a:r>
              <a:rPr lang="zh-CN" altLang="en-US" sz="2000" dirty="0" smtClean="0"/>
              <a:t>不会返回，则保证了收发数据的完整一致性。在一个收一个发的时候没有问题。</a:t>
            </a:r>
            <a:endParaRPr lang="en-US" altLang="zh-CN" sz="2000" dirty="0" smtClean="0"/>
          </a:p>
          <a:p>
            <a:endParaRPr lang="en-US" altLang="zh-CN" sz="2000" dirty="0"/>
          </a:p>
          <a:p>
            <a:endParaRPr lang="en-US" altLang="zh-CN" dirty="0" smtClean="0"/>
          </a:p>
          <a:p>
            <a:endParaRPr lang="zh-CN" altLang="en-US" dirty="0"/>
          </a:p>
        </p:txBody>
      </p:sp>
    </p:spTree>
    <p:extLst>
      <p:ext uri="{BB962C8B-B14F-4D97-AF65-F5344CB8AC3E}">
        <p14:creationId xmlns:p14="http://schemas.microsoft.com/office/powerpoint/2010/main" val="872381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lstStyle/>
          <a:p>
            <a:r>
              <a:rPr lang="zh-CN" altLang="en-US" sz="2400" dirty="0"/>
              <a:t>阻塞通信的</a:t>
            </a:r>
            <a:r>
              <a:rPr lang="zh-CN" altLang="en-US" sz="2400" dirty="0" smtClean="0"/>
              <a:t>问题</a:t>
            </a:r>
            <a:endParaRPr lang="en-US" altLang="zh-CN" sz="2400" dirty="0"/>
          </a:p>
          <a:p>
            <a:r>
              <a:rPr lang="en-US" altLang="zh-CN" sz="2000" dirty="0"/>
              <a:t>1.</a:t>
            </a:r>
            <a:r>
              <a:rPr lang="zh-CN" altLang="en-US" sz="2000" dirty="0"/>
              <a:t>在阻塞通信的情况下，通信还没有结束的时候，处理器只能等待，浪费了计算资源</a:t>
            </a:r>
            <a:r>
              <a:rPr lang="zh-CN" altLang="en-US" sz="2000" dirty="0" smtClean="0"/>
              <a:t>。</a:t>
            </a:r>
            <a:endParaRPr lang="en-US" altLang="zh-CN" sz="2000" dirty="0" smtClean="0"/>
          </a:p>
          <a:p>
            <a:r>
              <a:rPr lang="en-US" altLang="zh-CN" sz="2000" dirty="0" smtClean="0"/>
              <a:t>2.</a:t>
            </a:r>
            <a:r>
              <a:rPr lang="zh-CN" altLang="en-US" sz="2000" dirty="0" smtClean="0"/>
              <a:t>可能会带来进程</a:t>
            </a:r>
            <a:r>
              <a:rPr lang="zh-CN" altLang="en-US" sz="2000" dirty="0"/>
              <a:t>链（环）死锁。 </a:t>
            </a:r>
          </a:p>
          <a:p>
            <a:pPr marL="0" algn="ctr"/>
            <a:endParaRPr lang="zh-CN" altLang="en-US" sz="1800" kern="1200" dirty="0">
              <a:solidFill>
                <a:srgbClr val="FF0000"/>
              </a:solidFill>
              <a:cs typeface="+mn-cs"/>
            </a:endParaRPr>
          </a:p>
        </p:txBody>
      </p:sp>
      <p:grpSp>
        <p:nvGrpSpPr>
          <p:cNvPr id="30" name="组合 29"/>
          <p:cNvGrpSpPr/>
          <p:nvPr/>
        </p:nvGrpSpPr>
        <p:grpSpPr>
          <a:xfrm>
            <a:off x="1547664" y="2364296"/>
            <a:ext cx="6192688" cy="2223678"/>
            <a:chOff x="1187624" y="3259832"/>
            <a:chExt cx="6129931" cy="3193504"/>
          </a:xfrm>
        </p:grpSpPr>
        <p:sp>
          <p:nvSpPr>
            <p:cNvPr id="4" name="矩形 3"/>
            <p:cNvSpPr/>
            <p:nvPr/>
          </p:nvSpPr>
          <p:spPr>
            <a:xfrm>
              <a:off x="2643398" y="3259832"/>
              <a:ext cx="129614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P1.send</a:t>
              </a:r>
              <a:endParaRPr lang="zh-CN" altLang="en-US" b="1" dirty="0"/>
            </a:p>
          </p:txBody>
        </p:sp>
        <p:sp>
          <p:nvSpPr>
            <p:cNvPr id="5" name="矩形 4"/>
            <p:cNvSpPr/>
            <p:nvPr/>
          </p:nvSpPr>
          <p:spPr>
            <a:xfrm>
              <a:off x="2638834" y="4195936"/>
              <a:ext cx="1296144" cy="47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500</a:t>
              </a:r>
            </a:p>
            <a:p>
              <a:pPr algn="ctr"/>
              <a:r>
                <a:rPr lang="en-US" altLang="zh-CN" b="1" dirty="0" smtClean="0"/>
                <a:t>500</a:t>
              </a:r>
              <a:endParaRPr lang="zh-CN" altLang="en-US" b="1" dirty="0"/>
            </a:p>
          </p:txBody>
        </p:sp>
        <p:sp>
          <p:nvSpPr>
            <p:cNvPr id="6" name="矩形 5"/>
            <p:cNvSpPr/>
            <p:nvPr/>
          </p:nvSpPr>
          <p:spPr>
            <a:xfrm>
              <a:off x="5066518" y="3259832"/>
              <a:ext cx="12744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P2.send</a:t>
              </a:r>
              <a:endParaRPr lang="zh-CN" altLang="en-US" b="1" dirty="0"/>
            </a:p>
          </p:txBody>
        </p:sp>
        <p:sp>
          <p:nvSpPr>
            <p:cNvPr id="7" name="矩形 6"/>
            <p:cNvSpPr/>
            <p:nvPr/>
          </p:nvSpPr>
          <p:spPr>
            <a:xfrm>
              <a:off x="5066518" y="4195936"/>
              <a:ext cx="1274440" cy="47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500</a:t>
              </a:r>
            </a:p>
            <a:p>
              <a:pPr algn="ctr"/>
              <a:r>
                <a:rPr lang="en-US" altLang="zh-CN" b="1" dirty="0" smtClean="0"/>
                <a:t>500</a:t>
              </a:r>
              <a:endParaRPr lang="zh-CN" altLang="en-US" b="1" dirty="0"/>
            </a:p>
          </p:txBody>
        </p:sp>
        <p:sp>
          <p:nvSpPr>
            <p:cNvPr id="8" name="矩形 7"/>
            <p:cNvSpPr/>
            <p:nvPr/>
          </p:nvSpPr>
          <p:spPr>
            <a:xfrm>
              <a:off x="2422680" y="3823506"/>
              <a:ext cx="1634344" cy="282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r>
                <a:rPr lang="zh-CN" altLang="en-US" b="1" dirty="0" smtClean="0">
                  <a:solidFill>
                    <a:srgbClr val="FF0000"/>
                  </a:solidFill>
                </a:rPr>
                <a:t>发送</a:t>
              </a:r>
              <a:r>
                <a:rPr lang="en-US" altLang="zh-CN" b="1" dirty="0" smtClean="0">
                  <a:solidFill>
                    <a:srgbClr val="FF0000"/>
                  </a:solidFill>
                </a:rPr>
                <a:t>1000</a:t>
              </a:r>
              <a:endParaRPr lang="zh-CN" altLang="en-US" b="1" dirty="0">
                <a:solidFill>
                  <a:srgbClr val="FF0000"/>
                </a:solidFill>
              </a:endParaRPr>
            </a:p>
          </p:txBody>
        </p:sp>
        <p:cxnSp>
          <p:nvCxnSpPr>
            <p:cNvPr id="9" name="直接箭头连接符 8"/>
            <p:cNvCxnSpPr/>
            <p:nvPr/>
          </p:nvCxnSpPr>
          <p:spPr>
            <a:xfrm flipV="1">
              <a:off x="3934978" y="4339952"/>
              <a:ext cx="1131540" cy="76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770374" y="4345671"/>
              <a:ext cx="1296144" cy="282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r>
                <a:rPr lang="zh-CN" altLang="en-US" b="1" dirty="0">
                  <a:solidFill>
                    <a:srgbClr val="FF0000"/>
                  </a:solidFill>
                </a:rPr>
                <a:t>填充</a:t>
              </a:r>
              <a:r>
                <a:rPr lang="en-US" altLang="zh-CN" b="1" dirty="0" smtClean="0">
                  <a:solidFill>
                    <a:srgbClr val="FF0000"/>
                  </a:solidFill>
                </a:rPr>
                <a:t>500</a:t>
              </a:r>
              <a:endParaRPr lang="zh-CN" altLang="en-US" b="1" dirty="0">
                <a:solidFill>
                  <a:srgbClr val="FF0000"/>
                </a:solidFill>
              </a:endParaRPr>
            </a:p>
          </p:txBody>
        </p:sp>
        <p:sp>
          <p:nvSpPr>
            <p:cNvPr id="11" name="矩形 10"/>
            <p:cNvSpPr/>
            <p:nvPr/>
          </p:nvSpPr>
          <p:spPr>
            <a:xfrm>
              <a:off x="5066518" y="3802752"/>
              <a:ext cx="1296144" cy="282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发送</a:t>
              </a:r>
              <a:r>
                <a:rPr lang="en-US" altLang="zh-CN" b="1" dirty="0">
                  <a:solidFill>
                    <a:srgbClr val="FF0000"/>
                  </a:solidFill>
                </a:rPr>
                <a:t>1000</a:t>
              </a:r>
              <a:endParaRPr lang="zh-CN" altLang="en-US" b="1" dirty="0">
                <a:solidFill>
                  <a:srgbClr val="FF0000"/>
                </a:solidFill>
              </a:endParaRPr>
            </a:p>
          </p:txBody>
        </p:sp>
        <p:sp>
          <p:nvSpPr>
            <p:cNvPr id="12" name="右箭头 11"/>
            <p:cNvSpPr/>
            <p:nvPr/>
          </p:nvSpPr>
          <p:spPr>
            <a:xfrm>
              <a:off x="1187624" y="3964913"/>
              <a:ext cx="1410456" cy="881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发送</a:t>
              </a:r>
              <a:r>
                <a:rPr lang="en-US" altLang="zh-CN" b="1" dirty="0"/>
                <a:t>/</a:t>
              </a:r>
            </a:p>
            <a:p>
              <a:pPr algn="ctr"/>
              <a:r>
                <a:rPr lang="zh-CN" altLang="en-US" b="1" dirty="0"/>
                <a:t>接收</a:t>
              </a:r>
            </a:p>
          </p:txBody>
        </p:sp>
        <p:sp>
          <p:nvSpPr>
            <p:cNvPr id="13" name="矩形 12"/>
            <p:cNvSpPr/>
            <p:nvPr/>
          </p:nvSpPr>
          <p:spPr>
            <a:xfrm>
              <a:off x="5066518" y="5060032"/>
              <a:ext cx="1274440" cy="6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完成</a:t>
              </a:r>
              <a:r>
                <a:rPr lang="en-US" altLang="zh-CN" b="1" dirty="0" smtClean="0"/>
                <a:t>1000</a:t>
              </a:r>
              <a:r>
                <a:rPr lang="zh-CN" altLang="en-US" b="1" dirty="0" smtClean="0"/>
                <a:t>发送了吗？</a:t>
              </a:r>
              <a:endParaRPr lang="zh-CN" altLang="en-US" b="1" dirty="0"/>
            </a:p>
          </p:txBody>
        </p:sp>
        <p:sp>
          <p:nvSpPr>
            <p:cNvPr id="14" name="矩形 13"/>
            <p:cNvSpPr/>
            <p:nvPr/>
          </p:nvSpPr>
          <p:spPr>
            <a:xfrm>
              <a:off x="2654250" y="5060032"/>
              <a:ext cx="1274440" cy="6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完成</a:t>
              </a:r>
              <a:r>
                <a:rPr lang="en-US" altLang="zh-CN" b="1" dirty="0" smtClean="0"/>
                <a:t>1000</a:t>
              </a:r>
              <a:r>
                <a:rPr lang="zh-CN" altLang="en-US" b="1" dirty="0" smtClean="0"/>
                <a:t>发送了吗？</a:t>
              </a:r>
              <a:endParaRPr lang="zh-CN" altLang="en-US" b="1" dirty="0"/>
            </a:p>
          </p:txBody>
        </p:sp>
        <p:cxnSp>
          <p:nvCxnSpPr>
            <p:cNvPr id="15" name="直接箭头连接符 14"/>
            <p:cNvCxnSpPr>
              <a:stCxn id="4" idx="2"/>
              <a:endCxn id="5" idx="0"/>
            </p:cNvCxnSpPr>
            <p:nvPr/>
          </p:nvCxnSpPr>
          <p:spPr>
            <a:xfrm flipH="1">
              <a:off x="3286906" y="3717032"/>
              <a:ext cx="4564" cy="4789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7" idx="0"/>
            </p:cNvCxnSpPr>
            <p:nvPr/>
          </p:nvCxnSpPr>
          <p:spPr>
            <a:xfrm flipH="1">
              <a:off x="5703738" y="3717032"/>
              <a:ext cx="20390" cy="4789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左弧形箭头 16"/>
            <p:cNvSpPr/>
            <p:nvPr/>
          </p:nvSpPr>
          <p:spPr>
            <a:xfrm>
              <a:off x="1686572" y="5060032"/>
              <a:ext cx="952652" cy="6295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while</a:t>
              </a:r>
              <a:endParaRPr lang="zh-CN" altLang="en-US" b="1" dirty="0">
                <a:solidFill>
                  <a:srgbClr val="FF0000"/>
                </a:solidFill>
              </a:endParaRPr>
            </a:p>
          </p:txBody>
        </p:sp>
        <p:sp>
          <p:nvSpPr>
            <p:cNvPr id="18" name="右弧形箭头 17"/>
            <p:cNvSpPr/>
            <p:nvPr/>
          </p:nvSpPr>
          <p:spPr>
            <a:xfrm>
              <a:off x="6372200" y="5060032"/>
              <a:ext cx="945355" cy="6080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while</a:t>
              </a:r>
              <a:endParaRPr lang="zh-CN" altLang="en-US" b="1" dirty="0">
                <a:solidFill>
                  <a:srgbClr val="FF0000"/>
                </a:solidFill>
              </a:endParaRPr>
            </a:p>
          </p:txBody>
        </p:sp>
        <p:cxnSp>
          <p:nvCxnSpPr>
            <p:cNvPr id="19" name="直接箭头连接符 18"/>
            <p:cNvCxnSpPr>
              <a:stCxn id="5" idx="2"/>
              <a:endCxn id="14" idx="0"/>
            </p:cNvCxnSpPr>
            <p:nvPr/>
          </p:nvCxnSpPr>
          <p:spPr>
            <a:xfrm>
              <a:off x="3286906" y="4672280"/>
              <a:ext cx="4564" cy="3877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a:endCxn id="13" idx="0"/>
            </p:cNvCxnSpPr>
            <p:nvPr/>
          </p:nvCxnSpPr>
          <p:spPr>
            <a:xfrm>
              <a:off x="5703738" y="4670741"/>
              <a:ext cx="0" cy="3892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3315" y="5996136"/>
              <a:ext cx="129614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receive</a:t>
              </a:r>
              <a:endParaRPr lang="zh-CN" altLang="en-US" b="1" dirty="0"/>
            </a:p>
          </p:txBody>
        </p:sp>
        <p:sp>
          <p:nvSpPr>
            <p:cNvPr id="23" name="矩形 22"/>
            <p:cNvSpPr/>
            <p:nvPr/>
          </p:nvSpPr>
          <p:spPr>
            <a:xfrm>
              <a:off x="5055666" y="5996136"/>
              <a:ext cx="129614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receive</a:t>
              </a:r>
              <a:endParaRPr lang="zh-CN" altLang="en-US" b="1" dirty="0"/>
            </a:p>
          </p:txBody>
        </p:sp>
        <p:cxnSp>
          <p:nvCxnSpPr>
            <p:cNvPr id="24" name="直接箭头连接符 23"/>
            <p:cNvCxnSpPr/>
            <p:nvPr/>
          </p:nvCxnSpPr>
          <p:spPr>
            <a:xfrm flipH="1">
              <a:off x="3923928" y="4581128"/>
              <a:ext cx="114259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2"/>
              <a:endCxn id="22" idx="0"/>
            </p:cNvCxnSpPr>
            <p:nvPr/>
          </p:nvCxnSpPr>
          <p:spPr>
            <a:xfrm flipH="1">
              <a:off x="3281387" y="5689620"/>
              <a:ext cx="10083" cy="3065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2"/>
              <a:endCxn id="23" idx="0"/>
            </p:cNvCxnSpPr>
            <p:nvPr/>
          </p:nvCxnSpPr>
          <p:spPr>
            <a:xfrm>
              <a:off x="5703738" y="5689620"/>
              <a:ext cx="0" cy="3065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006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43559"/>
            <a:ext cx="7408333" cy="3751064"/>
          </a:xfrm>
        </p:spPr>
        <p:txBody>
          <a:bodyPr>
            <a:normAutofit fontScale="92500" lnSpcReduction="20000"/>
          </a:bodyPr>
          <a:lstStyle/>
          <a:p>
            <a:r>
              <a:rPr lang="zh-CN" altLang="en-US" sz="2400" dirty="0" smtClean="0"/>
              <a:t>如何提高资源利用率和避免死锁呢？一</a:t>
            </a:r>
            <a:r>
              <a:rPr lang="zh-CN" altLang="en-US" sz="2400" dirty="0"/>
              <a:t>种常见的技术就是设法使</a:t>
            </a:r>
            <a:r>
              <a:rPr lang="zh-CN" altLang="en-US" sz="2400" dirty="0">
                <a:solidFill>
                  <a:srgbClr val="FF0000"/>
                </a:solidFill>
              </a:rPr>
              <a:t>计算与通信重叠</a:t>
            </a:r>
            <a:r>
              <a:rPr lang="zh-CN" altLang="en-US" sz="2400" dirty="0" smtClean="0">
                <a:solidFill>
                  <a:srgbClr val="FF0000"/>
                </a:solidFill>
              </a:rPr>
              <a:t>，不独占资源</a:t>
            </a:r>
            <a:r>
              <a:rPr lang="zh-CN" altLang="en-US" sz="2400" dirty="0" smtClean="0"/>
              <a:t>，</a:t>
            </a:r>
            <a:r>
              <a:rPr lang="zh-CN" altLang="en-US" sz="2400" dirty="0" smtClean="0">
                <a:solidFill>
                  <a:srgbClr val="FF0000"/>
                </a:solidFill>
              </a:rPr>
              <a:t>非</a:t>
            </a:r>
            <a:r>
              <a:rPr lang="zh-CN" altLang="en-US" sz="2400" dirty="0">
                <a:solidFill>
                  <a:srgbClr val="FF0000"/>
                </a:solidFill>
              </a:rPr>
              <a:t>阻塞通信</a:t>
            </a:r>
            <a:r>
              <a:rPr lang="zh-CN" altLang="en-US" sz="2400" dirty="0"/>
              <a:t>可以用来实现这一目的</a:t>
            </a:r>
            <a:r>
              <a:rPr lang="zh-CN" altLang="en-US" sz="2400" dirty="0" smtClean="0"/>
              <a:t>。</a:t>
            </a:r>
            <a:endParaRPr lang="en-US" altLang="zh-CN" sz="2400" dirty="0" smtClean="0"/>
          </a:p>
          <a:p>
            <a:r>
              <a:rPr lang="en-US" altLang="zh-CN" sz="2400" dirty="0" smtClean="0"/>
              <a:t>MPI</a:t>
            </a:r>
            <a:r>
              <a:rPr lang="zh-CN" altLang="en-US" sz="2400" dirty="0" smtClean="0"/>
              <a:t>非阻塞通信函数：</a:t>
            </a:r>
            <a:endParaRPr lang="en-US" altLang="zh-CN" sz="2400" dirty="0" smtClean="0"/>
          </a:p>
          <a:p>
            <a:pPr marL="0" indent="0">
              <a:buNone/>
            </a:pPr>
            <a:endParaRPr lang="en-US" altLang="zh-CN" sz="2400" dirty="0" smtClean="0"/>
          </a:p>
          <a:p>
            <a:pPr marL="0" indent="0">
              <a:buNone/>
            </a:pPr>
            <a:r>
              <a:rPr lang="en-US" altLang="zh-CN" sz="2000" dirty="0">
                <a:solidFill>
                  <a:schemeClr val="tx2">
                    <a:lumMod val="75000"/>
                  </a:schemeClr>
                </a:solidFill>
              </a:rPr>
              <a:t>/*</a:t>
            </a:r>
            <a:r>
              <a:rPr lang="zh-CN" altLang="en-US" sz="2000" dirty="0">
                <a:solidFill>
                  <a:schemeClr val="tx2">
                    <a:lumMod val="75000"/>
                  </a:schemeClr>
                </a:solidFill>
              </a:rPr>
              <a:t>发送消息*</a:t>
            </a:r>
            <a:r>
              <a:rPr lang="en-US" altLang="zh-CN" sz="2000" dirty="0">
                <a:solidFill>
                  <a:schemeClr val="tx2">
                    <a:lumMod val="75000"/>
                  </a:schemeClr>
                </a:solidFill>
              </a:rPr>
              <a:t>/</a:t>
            </a:r>
          </a:p>
          <a:p>
            <a:pPr>
              <a:buFont typeface="Arial" pitchFamily="34" charset="0"/>
              <a:buChar char="•"/>
            </a:pPr>
            <a:r>
              <a:rPr lang="en-US" altLang="zh-CN" sz="2000" dirty="0" err="1" smtClean="0">
                <a:solidFill>
                  <a:srgbClr val="FF0000"/>
                </a:solidFill>
              </a:rPr>
              <a:t>MPI_Isend</a:t>
            </a:r>
            <a:r>
              <a:rPr lang="en-US" altLang="zh-CN" sz="2000" dirty="0" smtClean="0"/>
              <a:t>(void</a:t>
            </a:r>
            <a:r>
              <a:rPr lang="en-US" altLang="zh-CN" sz="2000" dirty="0"/>
              <a:t>* </a:t>
            </a:r>
            <a:r>
              <a:rPr lang="en-US" altLang="zh-CN" sz="2000" dirty="0" err="1"/>
              <a:t>buf,int</a:t>
            </a:r>
            <a:r>
              <a:rPr lang="en-US" altLang="zh-CN" sz="2000" dirty="0"/>
              <a:t> </a:t>
            </a:r>
            <a:r>
              <a:rPr lang="en-US" altLang="zh-CN" sz="2000" dirty="0" err="1"/>
              <a:t>cnt,MPI_Datatype,int</a:t>
            </a:r>
            <a:r>
              <a:rPr lang="en-US" altLang="zh-CN" sz="2000" dirty="0"/>
              <a:t> </a:t>
            </a:r>
            <a:r>
              <a:rPr lang="en-US" altLang="zh-CN" sz="2000" dirty="0" err="1"/>
              <a:t>destPid,int</a:t>
            </a:r>
            <a:r>
              <a:rPr lang="en-US" altLang="zh-CN" sz="2000" dirty="0"/>
              <a:t> </a:t>
            </a:r>
            <a:r>
              <a:rPr lang="en-US" altLang="zh-CN" sz="2000" dirty="0" err="1" smtClean="0"/>
              <a:t>tag,MPI_COMM_WORLD,MPI_Requset</a:t>
            </a:r>
            <a:r>
              <a:rPr lang="en-US" altLang="zh-CN" sz="2000" dirty="0" smtClean="0"/>
              <a:t>* </a:t>
            </a:r>
            <a:r>
              <a:rPr lang="en-US" altLang="zh-CN" sz="2000" dirty="0" err="1" smtClean="0"/>
              <a:t>sr</a:t>
            </a:r>
            <a:r>
              <a:rPr lang="en-US" altLang="zh-CN" sz="2000" dirty="0" smtClean="0"/>
              <a:t>)</a:t>
            </a:r>
          </a:p>
          <a:p>
            <a:pPr marL="0" indent="0">
              <a:buNone/>
            </a:pPr>
            <a:r>
              <a:rPr lang="en-US" altLang="zh-CN" sz="2000" dirty="0" smtClean="0">
                <a:solidFill>
                  <a:schemeClr val="tx2">
                    <a:lumMod val="75000"/>
                  </a:schemeClr>
                </a:solidFill>
              </a:rPr>
              <a:t>/*</a:t>
            </a:r>
            <a:r>
              <a:rPr lang="zh-CN" altLang="en-US" sz="2000" dirty="0">
                <a:solidFill>
                  <a:schemeClr val="tx2">
                    <a:lumMod val="75000"/>
                  </a:schemeClr>
                </a:solidFill>
              </a:rPr>
              <a:t>接收消息</a:t>
            </a:r>
            <a:r>
              <a:rPr lang="en-US" altLang="zh-CN" sz="2000" dirty="0" smtClean="0">
                <a:solidFill>
                  <a:schemeClr val="tx2">
                    <a:lumMod val="75000"/>
                  </a:schemeClr>
                </a:solidFill>
              </a:rPr>
              <a:t>*/</a:t>
            </a:r>
            <a:endParaRPr lang="en-US" altLang="zh-CN" sz="2000" dirty="0">
              <a:solidFill>
                <a:schemeClr val="tx2">
                  <a:lumMod val="75000"/>
                </a:schemeClr>
              </a:solidFill>
            </a:endParaRPr>
          </a:p>
          <a:p>
            <a:pPr>
              <a:buFont typeface="Arial" pitchFamily="34" charset="0"/>
              <a:buChar char="•"/>
            </a:pPr>
            <a:r>
              <a:rPr lang="en-US" altLang="zh-CN" sz="2000" dirty="0" err="1" smtClean="0">
                <a:solidFill>
                  <a:srgbClr val="FF0000"/>
                </a:solidFill>
              </a:rPr>
              <a:t>MPI_Irecv</a:t>
            </a:r>
            <a:r>
              <a:rPr lang="en-US" altLang="zh-CN" sz="2000" dirty="0" smtClean="0"/>
              <a:t>(void</a:t>
            </a:r>
            <a:r>
              <a:rPr lang="en-US" altLang="zh-CN" sz="2000" dirty="0"/>
              <a:t>* </a:t>
            </a:r>
            <a:r>
              <a:rPr lang="en-US" altLang="zh-CN" sz="2000" dirty="0" err="1"/>
              <a:t>buf</a:t>
            </a:r>
            <a:r>
              <a:rPr lang="en-US" altLang="zh-CN" sz="2000" dirty="0"/>
              <a:t>, </a:t>
            </a:r>
            <a:r>
              <a:rPr lang="en-US" altLang="zh-CN" sz="2000" dirty="0" err="1"/>
              <a:t>int</a:t>
            </a:r>
            <a:r>
              <a:rPr lang="en-US" altLang="zh-CN" sz="2000" dirty="0"/>
              <a:t> </a:t>
            </a:r>
            <a:r>
              <a:rPr lang="en-US" altLang="zh-CN" sz="2000" dirty="0" err="1"/>
              <a:t>cnt</a:t>
            </a:r>
            <a:r>
              <a:rPr lang="en-US" altLang="zh-CN" sz="2000" dirty="0"/>
              <a:t>, </a:t>
            </a:r>
            <a:r>
              <a:rPr lang="en-US" altLang="zh-CN" sz="2000" dirty="0" err="1"/>
              <a:t>MPI_Datatype</a:t>
            </a:r>
            <a:r>
              <a:rPr lang="en-US" altLang="zh-CN" sz="2000" dirty="0"/>
              <a:t>, </a:t>
            </a:r>
            <a:r>
              <a:rPr lang="en-US" altLang="zh-CN" sz="2000" dirty="0" err="1"/>
              <a:t>int</a:t>
            </a:r>
            <a:r>
              <a:rPr lang="en-US" altLang="zh-CN" sz="2000" dirty="0"/>
              <a:t> </a:t>
            </a:r>
            <a:r>
              <a:rPr lang="en-US" altLang="zh-CN" sz="2000" dirty="0" err="1"/>
              <a:t>srcPid</a:t>
            </a:r>
            <a:r>
              <a:rPr lang="en-US" altLang="zh-CN" sz="2000" dirty="0"/>
              <a:t> , </a:t>
            </a:r>
            <a:r>
              <a:rPr lang="en-US" altLang="zh-CN" sz="2000" dirty="0" err="1"/>
              <a:t>int</a:t>
            </a:r>
            <a:r>
              <a:rPr lang="en-US" altLang="zh-CN" sz="2000" dirty="0"/>
              <a:t> tag, MPI_COMM_WORLD, </a:t>
            </a:r>
            <a:r>
              <a:rPr lang="en-US" altLang="zh-CN" sz="2000" dirty="0" err="1" smtClean="0"/>
              <a:t>MPI_Requset</a:t>
            </a:r>
            <a:r>
              <a:rPr lang="en-US" altLang="zh-CN" sz="2000" dirty="0" smtClean="0"/>
              <a:t>* </a:t>
            </a:r>
            <a:r>
              <a:rPr lang="en-US" altLang="zh-CN" sz="2000" dirty="0" err="1" smtClean="0"/>
              <a:t>rr</a:t>
            </a:r>
            <a:r>
              <a:rPr lang="en-US" altLang="zh-CN" sz="2000" dirty="0" smtClean="0"/>
              <a:t>);</a:t>
            </a:r>
          </a:p>
          <a:p>
            <a:endParaRPr lang="en-US" altLang="zh-CN" sz="2000" dirty="0"/>
          </a:p>
          <a:p>
            <a:endParaRPr lang="zh-CN" altLang="en-US" sz="2000" dirty="0"/>
          </a:p>
        </p:txBody>
      </p:sp>
    </p:spTree>
    <p:extLst>
      <p:ext uri="{BB962C8B-B14F-4D97-AF65-F5344CB8AC3E}">
        <p14:creationId xmlns:p14="http://schemas.microsoft.com/office/powerpoint/2010/main" val="107314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3" name="内容占位符 2"/>
          <p:cNvSpPr>
            <a:spLocks noGrp="1"/>
          </p:cNvSpPr>
          <p:nvPr>
            <p:ph idx="1"/>
          </p:nvPr>
        </p:nvSpPr>
        <p:spPr/>
        <p:txBody>
          <a:bodyPr/>
          <a:lstStyle/>
          <a:p>
            <a:r>
              <a:rPr lang="zh-CN" altLang="en-US" dirty="0" smtClean="0"/>
              <a:t>非阻塞的问题和解决</a:t>
            </a:r>
            <a:endParaRPr lang="en-US" altLang="zh-CN" dirty="0" smtClean="0"/>
          </a:p>
          <a:p>
            <a:r>
              <a:rPr lang="zh-CN" altLang="en-US" sz="2400" dirty="0"/>
              <a:t>非</a:t>
            </a:r>
            <a:r>
              <a:rPr lang="zh-CN" altLang="en-US" sz="2400" dirty="0" smtClean="0"/>
              <a:t>阻塞会带来共享存储的访问导致错误。</a:t>
            </a:r>
            <a:endParaRPr lang="en-US" altLang="zh-CN" sz="2400" dirty="0" smtClean="0"/>
          </a:p>
          <a:p>
            <a:r>
              <a:rPr lang="zh-CN" altLang="en-US" sz="2400" dirty="0" smtClean="0"/>
              <a:t>如何解决？</a:t>
            </a:r>
            <a:endParaRPr lang="en-US" altLang="zh-CN" sz="2400" dirty="0" smtClean="0"/>
          </a:p>
          <a:p>
            <a:pPr marL="0" indent="0">
              <a:buNone/>
            </a:pPr>
            <a:r>
              <a:rPr lang="en-US" altLang="zh-CN" sz="2400" dirty="0" smtClean="0"/>
              <a:t>1.</a:t>
            </a:r>
            <a:r>
              <a:rPr lang="zh-CN" altLang="en-US" sz="2400" dirty="0" smtClean="0"/>
              <a:t>轮询占用资源的任务不共享存储，分缓冲区。用</a:t>
            </a:r>
            <a:r>
              <a:rPr lang="en-US" altLang="zh-CN" sz="2400" dirty="0" smtClean="0"/>
              <a:t>Test</a:t>
            </a:r>
            <a:r>
              <a:rPr lang="zh-CN" altLang="en-US" sz="2400" dirty="0" smtClean="0"/>
              <a:t>来检查是否完成来检测是否完成。</a:t>
            </a:r>
            <a:endParaRPr lang="en-US" altLang="zh-CN" sz="2400" dirty="0" smtClean="0"/>
          </a:p>
          <a:p>
            <a:pPr marL="0" indent="0">
              <a:buNone/>
            </a:pPr>
            <a:r>
              <a:rPr lang="en-US" altLang="zh-CN" sz="2400" dirty="0" smtClean="0"/>
              <a:t>2.</a:t>
            </a:r>
            <a:r>
              <a:rPr lang="zh-CN" altLang="en-US" sz="2400" dirty="0" smtClean="0"/>
              <a:t>用</a:t>
            </a:r>
            <a:r>
              <a:rPr lang="en-US" altLang="zh-CN" sz="2400" dirty="0" smtClean="0"/>
              <a:t>Wait</a:t>
            </a:r>
            <a:r>
              <a:rPr lang="zh-CN" altLang="en-US" sz="2400" dirty="0" smtClean="0"/>
              <a:t>来等待任务的完成。</a:t>
            </a:r>
            <a:endParaRPr lang="zh-CN" altLang="en-US" sz="2400" dirty="0"/>
          </a:p>
        </p:txBody>
      </p:sp>
    </p:spTree>
    <p:extLst>
      <p:ext uri="{BB962C8B-B14F-4D97-AF65-F5344CB8AC3E}">
        <p14:creationId xmlns:p14="http://schemas.microsoft.com/office/powerpoint/2010/main" val="849938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3" name="内容占位符 2"/>
          <p:cNvSpPr>
            <a:spLocks noGrp="1"/>
          </p:cNvSpPr>
          <p:nvPr>
            <p:ph idx="1"/>
          </p:nvPr>
        </p:nvSpPr>
        <p:spPr/>
        <p:txBody>
          <a:bodyPr/>
          <a:lstStyle/>
          <a:p>
            <a:pPr marL="342900" lvl="1" indent="-342900">
              <a:buClr>
                <a:schemeClr val="hlink"/>
              </a:buClr>
              <a:buFont typeface="Wingdings" pitchFamily="2" charset="2"/>
              <a:buChar char="v"/>
            </a:pPr>
            <a:r>
              <a:rPr lang="zh-CN" altLang="en-US" b="1" dirty="0">
                <a:solidFill>
                  <a:schemeClr val="accent1"/>
                </a:solidFill>
              </a:rPr>
              <a:t>等待异步通信完成和监测的</a:t>
            </a:r>
            <a:r>
              <a:rPr lang="en-US" altLang="zh-CN" b="1" dirty="0" err="1">
                <a:solidFill>
                  <a:schemeClr val="accent1"/>
                </a:solidFill>
              </a:rPr>
              <a:t>MPI_Wait</a:t>
            </a:r>
            <a:r>
              <a:rPr lang="zh-CN" altLang="en-US" b="1" dirty="0">
                <a:solidFill>
                  <a:schemeClr val="accent1"/>
                </a:solidFill>
              </a:rPr>
              <a:t>函数和</a:t>
            </a:r>
            <a:r>
              <a:rPr lang="en-US" altLang="zh-CN" b="1" dirty="0" err="1">
                <a:solidFill>
                  <a:schemeClr val="accent1"/>
                </a:solidFill>
              </a:rPr>
              <a:t>MPI_Test</a:t>
            </a:r>
            <a:r>
              <a:rPr lang="zh-CN" altLang="en-US" b="1" dirty="0" smtClean="0">
                <a:solidFill>
                  <a:schemeClr val="accent1"/>
                </a:solidFill>
              </a:rPr>
              <a:t>函数</a:t>
            </a:r>
            <a:r>
              <a:rPr lang="en-US" altLang="zh-CN" b="1" dirty="0" smtClean="0">
                <a:solidFill>
                  <a:schemeClr val="accent1"/>
                </a:solidFill>
              </a:rPr>
              <a:t>:</a:t>
            </a:r>
            <a:endParaRPr lang="en-US" altLang="zh-CN" b="1" dirty="0">
              <a:solidFill>
                <a:schemeClr val="accent1"/>
              </a:solidFill>
            </a:endParaRPr>
          </a:p>
          <a:p>
            <a:pPr marL="342900" lvl="1" indent="-342900">
              <a:buClr>
                <a:schemeClr val="hlink"/>
              </a:buClr>
              <a:buFont typeface="Wingdings" pitchFamily="2" charset="2"/>
              <a:buChar char="v"/>
            </a:pPr>
            <a:r>
              <a:rPr lang="en-US" altLang="zh-CN" b="1" dirty="0" err="1" smtClean="0">
                <a:solidFill>
                  <a:schemeClr val="accent1"/>
                </a:solidFill>
              </a:rPr>
              <a:t>MPI_Test</a:t>
            </a:r>
            <a:r>
              <a:rPr lang="en-US" altLang="zh-CN" b="1" dirty="0" smtClean="0">
                <a:solidFill>
                  <a:schemeClr val="accent1"/>
                </a:solidFill>
              </a:rPr>
              <a:t>(</a:t>
            </a:r>
            <a:r>
              <a:rPr lang="en-US" altLang="zh-CN" b="1" dirty="0" err="1" smtClean="0">
                <a:solidFill>
                  <a:schemeClr val="accent1"/>
                </a:solidFill>
              </a:rPr>
              <a:t>MPI_Requset</a:t>
            </a:r>
            <a:r>
              <a:rPr lang="en-US" altLang="zh-CN" b="1" dirty="0">
                <a:solidFill>
                  <a:schemeClr val="accent1"/>
                </a:solidFill>
              </a:rPr>
              <a:t>* handle, </a:t>
            </a:r>
            <a:r>
              <a:rPr lang="en-US" altLang="zh-CN" b="1" dirty="0" err="1" smtClean="0">
                <a:solidFill>
                  <a:schemeClr val="accent1"/>
                </a:solidFill>
              </a:rPr>
              <a:t>int</a:t>
            </a:r>
            <a:r>
              <a:rPr lang="en-US" altLang="zh-CN" b="1" dirty="0">
                <a:solidFill>
                  <a:schemeClr val="accent1"/>
                </a:solidFill>
              </a:rPr>
              <a:t>*</a:t>
            </a:r>
            <a:r>
              <a:rPr lang="en-US" altLang="zh-CN" b="1" dirty="0" smtClean="0">
                <a:solidFill>
                  <a:schemeClr val="accent1"/>
                </a:solidFill>
              </a:rPr>
              <a:t> </a:t>
            </a:r>
            <a:r>
              <a:rPr lang="en-US" altLang="zh-CN" b="1" dirty="0">
                <a:solidFill>
                  <a:schemeClr val="accent1"/>
                </a:solidFill>
              </a:rPr>
              <a:t>flag, </a:t>
            </a:r>
            <a:r>
              <a:rPr lang="en-US" altLang="zh-CN" b="1" dirty="0" smtClean="0">
                <a:solidFill>
                  <a:schemeClr val="accent1"/>
                </a:solidFill>
              </a:rPr>
              <a:t>				</a:t>
            </a:r>
            <a:r>
              <a:rPr lang="en-US" altLang="zh-CN" b="1" dirty="0" err="1" smtClean="0">
                <a:solidFill>
                  <a:schemeClr val="accent1"/>
                </a:solidFill>
              </a:rPr>
              <a:t>MPI_Status</a:t>
            </a:r>
            <a:r>
              <a:rPr lang="en-US" altLang="zh-CN" b="1" dirty="0">
                <a:solidFill>
                  <a:schemeClr val="accent1"/>
                </a:solidFill>
              </a:rPr>
              <a:t>* </a:t>
            </a:r>
            <a:r>
              <a:rPr lang="en-US" altLang="zh-CN" b="1" dirty="0" err="1">
                <a:solidFill>
                  <a:schemeClr val="accent1"/>
                </a:solidFill>
              </a:rPr>
              <a:t>status_s</a:t>
            </a:r>
            <a:r>
              <a:rPr lang="en-US" altLang="zh-CN" b="1" dirty="0">
                <a:solidFill>
                  <a:schemeClr val="accent1"/>
                </a:solidFill>
              </a:rPr>
              <a:t>); </a:t>
            </a:r>
            <a:endParaRPr lang="en-US" altLang="zh-CN" b="1" dirty="0" smtClean="0">
              <a:solidFill>
                <a:schemeClr val="accent1"/>
              </a:solidFill>
            </a:endParaRPr>
          </a:p>
          <a:p>
            <a:pPr marL="0" lvl="1" indent="0">
              <a:buClr>
                <a:schemeClr val="hlink"/>
              </a:buClr>
              <a:buNone/>
            </a:pPr>
            <a:r>
              <a:rPr lang="en-US" altLang="zh-CN" b="1" dirty="0" smtClean="0">
                <a:solidFill>
                  <a:schemeClr val="accent1"/>
                </a:solidFill>
              </a:rPr>
              <a:t>  flag=1</a:t>
            </a:r>
            <a:r>
              <a:rPr lang="zh-CN" altLang="en-US" b="1" dirty="0" smtClean="0">
                <a:solidFill>
                  <a:schemeClr val="accent1"/>
                </a:solidFill>
              </a:rPr>
              <a:t>表示完成。</a:t>
            </a:r>
            <a:endParaRPr lang="en-US" altLang="zh-CN" b="1" dirty="0">
              <a:solidFill>
                <a:schemeClr val="accent1"/>
              </a:solidFill>
            </a:endParaRPr>
          </a:p>
          <a:p>
            <a:pPr marL="342900" lvl="1" indent="-342900">
              <a:buClr>
                <a:schemeClr val="hlink"/>
              </a:buClr>
              <a:buFont typeface="Wingdings" pitchFamily="2" charset="2"/>
              <a:buChar char="v"/>
            </a:pPr>
            <a:r>
              <a:rPr lang="en-US" altLang="zh-CN" b="1" dirty="0" err="1">
                <a:solidFill>
                  <a:schemeClr val="accent1"/>
                </a:solidFill>
              </a:rPr>
              <a:t>MPI_Wait</a:t>
            </a:r>
            <a:r>
              <a:rPr lang="en-US" altLang="zh-CN" b="1" dirty="0">
                <a:solidFill>
                  <a:schemeClr val="accent1"/>
                </a:solidFill>
              </a:rPr>
              <a:t>(</a:t>
            </a:r>
            <a:r>
              <a:rPr lang="en-US" altLang="zh-CN" b="1" dirty="0" err="1">
                <a:solidFill>
                  <a:schemeClr val="accent1"/>
                </a:solidFill>
              </a:rPr>
              <a:t>MPI_Requset</a:t>
            </a:r>
            <a:r>
              <a:rPr lang="en-US" altLang="zh-CN" b="1" dirty="0">
                <a:solidFill>
                  <a:schemeClr val="accent1"/>
                </a:solidFill>
              </a:rPr>
              <a:t>* handle, </a:t>
            </a:r>
            <a:r>
              <a:rPr lang="en-US" altLang="zh-CN" b="1" dirty="0" err="1">
                <a:solidFill>
                  <a:schemeClr val="accent1"/>
                </a:solidFill>
              </a:rPr>
              <a:t>MPI_Status</a:t>
            </a:r>
            <a:r>
              <a:rPr lang="en-US" altLang="zh-CN" b="1" dirty="0">
                <a:solidFill>
                  <a:schemeClr val="accent1"/>
                </a:solidFill>
              </a:rPr>
              <a:t>* </a:t>
            </a:r>
            <a:r>
              <a:rPr lang="en-US" altLang="zh-CN" b="1" dirty="0" smtClean="0">
                <a:solidFill>
                  <a:schemeClr val="accent1"/>
                </a:solidFill>
              </a:rPr>
              <a:t>						  </a:t>
            </a:r>
            <a:r>
              <a:rPr lang="en-US" altLang="zh-CN" b="1" dirty="0" err="1" smtClean="0">
                <a:solidFill>
                  <a:schemeClr val="accent1"/>
                </a:solidFill>
              </a:rPr>
              <a:t>status_s</a:t>
            </a:r>
            <a:r>
              <a:rPr lang="en-US" altLang="zh-CN" b="1" dirty="0">
                <a:solidFill>
                  <a:schemeClr val="accent1"/>
                </a:solidFill>
              </a:rPr>
              <a:t>)</a:t>
            </a:r>
          </a:p>
          <a:p>
            <a:pPr marL="0" indent="0">
              <a:buNone/>
            </a:pPr>
            <a:r>
              <a:rPr lang="en-US" altLang="zh-CN" dirty="0" smtClean="0"/>
              <a:t>  </a:t>
            </a:r>
            <a:r>
              <a:rPr lang="en-US" altLang="zh-CN" sz="2400" dirty="0" smtClean="0"/>
              <a:t>wait</a:t>
            </a:r>
            <a:r>
              <a:rPr lang="zh-CN" altLang="en-US" sz="2400" dirty="0" smtClean="0"/>
              <a:t>返回表示完成。</a:t>
            </a:r>
            <a:endParaRPr lang="zh-CN" altLang="en-US" sz="2400" dirty="0"/>
          </a:p>
        </p:txBody>
      </p:sp>
    </p:spTree>
    <p:extLst>
      <p:ext uri="{BB962C8B-B14F-4D97-AF65-F5344CB8AC3E}">
        <p14:creationId xmlns:p14="http://schemas.microsoft.com/office/powerpoint/2010/main" val="3602386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noAutofit/>
          </a:bodyPr>
          <a:lstStyle/>
          <a:p>
            <a:r>
              <a:rPr lang="en-US" altLang="zh-CN" sz="2000" dirty="0" err="1" smtClean="0">
                <a:solidFill>
                  <a:srgbClr val="FFC000"/>
                </a:solidFill>
              </a:rPr>
              <a:t>isendtest.c</a:t>
            </a:r>
            <a:endParaRPr lang="en-US" altLang="zh-CN" sz="2000" dirty="0" smtClean="0">
              <a:solidFill>
                <a:srgbClr val="FFC000"/>
              </a:solidFill>
            </a:endParaRPr>
          </a:p>
          <a:p>
            <a:pPr marL="0" indent="0">
              <a:buNone/>
            </a:pPr>
            <a:endParaRPr lang="en-US" altLang="zh-CN" sz="2000" dirty="0" smtClean="0">
              <a:solidFill>
                <a:srgbClr val="FFC000"/>
              </a:solidFill>
            </a:endParaRPr>
          </a:p>
          <a:p>
            <a:r>
              <a:rPr lang="zh-CN" altLang="en-US" sz="2000" dirty="0" smtClean="0"/>
              <a:t>初始化通信组</a:t>
            </a:r>
            <a:r>
              <a:rPr lang="en-US" altLang="zh-CN" sz="2000" dirty="0" smtClean="0"/>
              <a:t>……</a:t>
            </a:r>
          </a:p>
          <a:p>
            <a:pPr marL="0" indent="0">
              <a:buNone/>
            </a:pPr>
            <a:r>
              <a:rPr lang="en-US" altLang="zh-CN" sz="2000" dirty="0" smtClean="0"/>
              <a:t>  </a:t>
            </a:r>
            <a:r>
              <a:rPr lang="en-US" altLang="zh-CN" sz="2000" dirty="0" err="1" smtClean="0"/>
              <a:t>MPI_Isend</a:t>
            </a:r>
            <a:r>
              <a:rPr lang="en-US" altLang="zh-CN" sz="2000" dirty="0"/>
              <a:t>(&amp;</a:t>
            </a:r>
            <a:r>
              <a:rPr lang="en-US" altLang="zh-CN" sz="2000" dirty="0" err="1"/>
              <a:t>senddata</a:t>
            </a:r>
            <a:r>
              <a:rPr lang="en-US" altLang="zh-CN" sz="2000" dirty="0"/>
              <a:t>, 1, MPI_INT, </a:t>
            </a:r>
            <a:r>
              <a:rPr lang="en-US" altLang="zh-CN" sz="2000" dirty="0" smtClean="0"/>
              <a:t>(</a:t>
            </a:r>
            <a:r>
              <a:rPr lang="en-US" altLang="zh-CN" sz="2000" dirty="0"/>
              <a:t>rank+1)%size, 0, MPI_COMM_WORLD</a:t>
            </a:r>
            <a:r>
              <a:rPr lang="en-US" altLang="zh-CN" sz="2000" dirty="0" smtClean="0"/>
              <a:t>, &amp;</a:t>
            </a:r>
            <a:r>
              <a:rPr lang="en-US" altLang="zh-CN" sz="2000" dirty="0" err="1"/>
              <a:t>handle_s</a:t>
            </a:r>
            <a:r>
              <a:rPr lang="en-US" altLang="zh-CN" sz="2000" dirty="0"/>
              <a:t>);</a:t>
            </a:r>
          </a:p>
          <a:p>
            <a:pPr marL="0" indent="0">
              <a:buNone/>
            </a:pPr>
            <a:r>
              <a:rPr lang="en-US" altLang="zh-CN" sz="2000" dirty="0" smtClean="0"/>
              <a:t>  </a:t>
            </a:r>
            <a:r>
              <a:rPr lang="en-US" altLang="zh-CN" sz="2000" dirty="0" err="1" smtClean="0"/>
              <a:t>MPI_Irecv</a:t>
            </a:r>
            <a:r>
              <a:rPr lang="en-US" altLang="zh-CN" sz="2000" dirty="0"/>
              <a:t>(&amp;</a:t>
            </a:r>
            <a:r>
              <a:rPr lang="en-US" altLang="zh-CN" sz="2000" dirty="0" err="1"/>
              <a:t>recvdata</a:t>
            </a:r>
            <a:r>
              <a:rPr lang="en-US" altLang="zh-CN" sz="2000" dirty="0"/>
              <a:t>, 1, MPI_INT, (rank-1+size)%size, 0, MPI_COMM_WORLD, &amp;</a:t>
            </a:r>
            <a:r>
              <a:rPr lang="en-US" altLang="zh-CN" sz="2000" dirty="0" err="1"/>
              <a:t>handle_r</a:t>
            </a:r>
            <a:r>
              <a:rPr lang="en-US" altLang="zh-CN" sz="2000" dirty="0"/>
              <a:t>); </a:t>
            </a:r>
            <a:endParaRPr lang="en-US" altLang="zh-CN" sz="2000" dirty="0" smtClean="0"/>
          </a:p>
          <a:p>
            <a:pPr marL="0" indent="0">
              <a:buNone/>
            </a:pPr>
            <a:r>
              <a:rPr lang="en-US" altLang="zh-CN" sz="2000" dirty="0" smtClean="0"/>
              <a:t>	……Test……</a:t>
            </a:r>
            <a:endParaRPr lang="en-US" altLang="zh-CN" sz="2000" dirty="0"/>
          </a:p>
          <a:p>
            <a:pPr marL="0" indent="0">
              <a:buNone/>
            </a:pPr>
            <a:endParaRPr lang="en-US" altLang="zh-CN" sz="2000" dirty="0" smtClean="0"/>
          </a:p>
          <a:p>
            <a:pPr marL="0" indent="0">
              <a:buNone/>
            </a:pPr>
            <a:r>
              <a:rPr lang="en-US" altLang="zh-CN" sz="2000" dirty="0" err="1" smtClean="0"/>
              <a:t>printf</a:t>
            </a:r>
            <a:r>
              <a:rPr lang="en-US" altLang="zh-CN" sz="2000" dirty="0"/>
              <a:t>("rank </a:t>
            </a:r>
            <a:r>
              <a:rPr lang="en-US" altLang="zh-CN" sz="2000" dirty="0" smtClean="0"/>
              <a:t>%d ,send  </a:t>
            </a:r>
            <a:r>
              <a:rPr lang="en-US" altLang="zh-CN" sz="2000" dirty="0"/>
              <a:t>= %d\n</a:t>
            </a:r>
            <a:r>
              <a:rPr lang="en-US" altLang="zh-CN" sz="2000" dirty="0" smtClean="0"/>
              <a:t>",</a:t>
            </a:r>
            <a:r>
              <a:rPr lang="en-US" altLang="zh-CN" sz="2000" dirty="0" err="1" smtClean="0"/>
              <a:t>rank,senddata</a:t>
            </a:r>
            <a:r>
              <a:rPr lang="en-US" altLang="zh-CN" sz="2000" dirty="0"/>
              <a:t>);</a:t>
            </a:r>
          </a:p>
          <a:p>
            <a:pPr marL="0" indent="0">
              <a:buNone/>
            </a:pPr>
            <a:r>
              <a:rPr lang="en-US" altLang="zh-CN" sz="2000" dirty="0" err="1" smtClean="0"/>
              <a:t>printf</a:t>
            </a:r>
            <a:r>
              <a:rPr lang="en-US" altLang="zh-CN" sz="2000" dirty="0"/>
              <a:t>("rank </a:t>
            </a:r>
            <a:r>
              <a:rPr lang="en-US" altLang="zh-CN" sz="2000" dirty="0" smtClean="0"/>
              <a:t>%d ,</a:t>
            </a:r>
            <a:r>
              <a:rPr lang="en-US" altLang="zh-CN" sz="2000" dirty="0" err="1" smtClean="0"/>
              <a:t>recv</a:t>
            </a:r>
            <a:r>
              <a:rPr lang="en-US" altLang="zh-CN" sz="2000" smtClean="0"/>
              <a:t>  = </a:t>
            </a:r>
            <a:r>
              <a:rPr lang="en-US" altLang="zh-CN" sz="2000" dirty="0"/>
              <a:t>%d\n</a:t>
            </a:r>
            <a:r>
              <a:rPr lang="en-US" altLang="zh-CN" sz="2000" dirty="0" smtClean="0"/>
              <a:t>",</a:t>
            </a:r>
            <a:r>
              <a:rPr lang="en-US" altLang="zh-CN" sz="2000" dirty="0" err="1" smtClean="0"/>
              <a:t>rank,recvdata</a:t>
            </a:r>
            <a:r>
              <a:rPr lang="en-US" altLang="zh-CN" sz="2000" dirty="0"/>
              <a:t>);      </a:t>
            </a:r>
            <a:endParaRPr lang="en-US" altLang="zh-CN" sz="2000" dirty="0" smtClean="0"/>
          </a:p>
        </p:txBody>
      </p:sp>
    </p:spTree>
    <p:extLst>
      <p:ext uri="{BB962C8B-B14F-4D97-AF65-F5344CB8AC3E}">
        <p14:creationId xmlns:p14="http://schemas.microsoft.com/office/powerpoint/2010/main" val="3785141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lstStyle/>
          <a:p>
            <a:r>
              <a:rPr lang="zh-CN" altLang="en-US" sz="2000" dirty="0" smtClean="0"/>
              <a:t>异步通信组合函数</a:t>
            </a:r>
            <a:r>
              <a:rPr lang="en-US" altLang="zh-CN" sz="2000" dirty="0" err="1" smtClean="0"/>
              <a:t>MPI_Sendrecv</a:t>
            </a:r>
            <a:r>
              <a:rPr lang="en-US" altLang="zh-CN" sz="2000" dirty="0" smtClean="0"/>
              <a:t>()</a:t>
            </a:r>
            <a:r>
              <a:rPr lang="zh-CN" altLang="en-US" sz="2000" dirty="0"/>
              <a:t>将实例中</a:t>
            </a:r>
            <a:r>
              <a:rPr lang="en-US" altLang="zh-CN" sz="2000" dirty="0"/>
              <a:t>send</a:t>
            </a:r>
            <a:r>
              <a:rPr lang="zh-CN" altLang="en-US" sz="2000" dirty="0"/>
              <a:t>和</a:t>
            </a:r>
            <a:r>
              <a:rPr lang="en-US" altLang="zh-CN" sz="2000" dirty="0" err="1"/>
              <a:t>recv</a:t>
            </a:r>
            <a:r>
              <a:rPr lang="zh-CN" altLang="en-US" sz="2000" dirty="0"/>
              <a:t>合并成一个语句</a:t>
            </a:r>
            <a:r>
              <a:rPr lang="zh-CN" altLang="en-US" sz="2000" dirty="0" smtClean="0"/>
              <a:t>。</a:t>
            </a:r>
            <a:endParaRPr lang="en-US" altLang="zh-CN" sz="2000" dirty="0" smtClean="0"/>
          </a:p>
          <a:p>
            <a:r>
              <a:rPr lang="zh-CN" altLang="en-US" sz="2000" dirty="0" smtClean="0"/>
              <a:t>给</a:t>
            </a:r>
            <a:r>
              <a:rPr lang="zh-CN" altLang="en-US" sz="2000" dirty="0"/>
              <a:t>一个进程发送消息，从另一个进程接收消息；</a:t>
            </a:r>
          </a:p>
          <a:p>
            <a:r>
              <a:rPr lang="zh-CN" altLang="en-US" sz="2000" dirty="0"/>
              <a:t>特别适用于在进程链（环）中进行</a:t>
            </a:r>
            <a:r>
              <a:rPr lang="zh-CN" altLang="en-US" sz="2000" dirty="0">
                <a:latin typeface="Arial"/>
              </a:rPr>
              <a:t>“</a:t>
            </a:r>
            <a:r>
              <a:rPr lang="zh-CN" altLang="en-US" sz="2000" dirty="0"/>
              <a:t>移位</a:t>
            </a:r>
            <a:r>
              <a:rPr lang="zh-CN" altLang="en-US" sz="2000" dirty="0">
                <a:latin typeface="Arial"/>
              </a:rPr>
              <a:t>”</a:t>
            </a:r>
            <a:r>
              <a:rPr lang="zh-CN" altLang="en-US" sz="2000" dirty="0"/>
              <a:t>操作，而避免在通讯为阻塞方式时出现死锁</a:t>
            </a:r>
            <a:r>
              <a:rPr lang="zh-CN" altLang="en-US" sz="2000" dirty="0" smtClean="0"/>
              <a:t>。</a:t>
            </a:r>
            <a:endParaRPr lang="en-US" altLang="zh-CN" sz="2000" dirty="0" smtClean="0"/>
          </a:p>
          <a:p>
            <a:pPr>
              <a:buFont typeface="Wingdings" pitchFamily="2" charset="2"/>
              <a:buNone/>
            </a:pPr>
            <a:r>
              <a:rPr lang="en-US" altLang="zh-CN" dirty="0" smtClean="0"/>
              <a:t>  </a:t>
            </a:r>
            <a:r>
              <a:rPr lang="en-US" altLang="zh-CN" sz="2000" dirty="0" err="1" smtClean="0"/>
              <a:t>MPI_Sendrecv</a:t>
            </a:r>
            <a:r>
              <a:rPr lang="en-US" altLang="zh-CN" sz="2000" dirty="0" smtClean="0"/>
              <a:t>(</a:t>
            </a:r>
          </a:p>
          <a:p>
            <a:pPr>
              <a:buFont typeface="Wingdings" pitchFamily="2" charset="2"/>
              <a:buNone/>
            </a:pPr>
            <a:r>
              <a:rPr lang="en-US" altLang="zh-CN" sz="2000" dirty="0"/>
              <a:t> </a:t>
            </a:r>
            <a:r>
              <a:rPr lang="en-US" altLang="zh-CN" sz="2000" dirty="0" smtClean="0"/>
              <a:t>  </a:t>
            </a:r>
            <a:r>
              <a:rPr lang="en-US" altLang="zh-CN" sz="2000" dirty="0" err="1" smtClean="0"/>
              <a:t>sendbuf</a:t>
            </a:r>
            <a:r>
              <a:rPr lang="en-US" altLang="zh-CN" sz="2000" dirty="0"/>
              <a:t>, </a:t>
            </a:r>
            <a:r>
              <a:rPr lang="en-US" altLang="zh-CN" sz="2000" dirty="0" err="1"/>
              <a:t>sendcount</a:t>
            </a:r>
            <a:r>
              <a:rPr lang="en-US" altLang="zh-CN" sz="2000" dirty="0"/>
              <a:t>, </a:t>
            </a:r>
            <a:r>
              <a:rPr lang="en-US" altLang="zh-CN" sz="2000" dirty="0" err="1"/>
              <a:t>sendtype</a:t>
            </a:r>
            <a:r>
              <a:rPr lang="en-US" altLang="zh-CN" sz="2000" dirty="0"/>
              <a:t>, </a:t>
            </a:r>
            <a:r>
              <a:rPr lang="en-US" altLang="zh-CN" sz="2000" dirty="0" err="1"/>
              <a:t>dest</a:t>
            </a:r>
            <a:r>
              <a:rPr lang="en-US" altLang="zh-CN" sz="2000" dirty="0"/>
              <a:t>, </a:t>
            </a:r>
            <a:r>
              <a:rPr lang="en-US" altLang="zh-CN" sz="2000" dirty="0" err="1"/>
              <a:t>sendtag</a:t>
            </a:r>
            <a:r>
              <a:rPr lang="en-US" altLang="zh-CN" sz="2000" dirty="0" smtClean="0"/>
              <a:t>,</a:t>
            </a:r>
          </a:p>
          <a:p>
            <a:pPr>
              <a:buFont typeface="Wingdings" pitchFamily="2" charset="2"/>
              <a:buNone/>
            </a:pPr>
            <a:r>
              <a:rPr lang="en-US" altLang="zh-CN" sz="2000" dirty="0" smtClean="0"/>
              <a:t>   //</a:t>
            </a:r>
            <a:r>
              <a:rPr lang="zh-CN" altLang="en-US" sz="2000" dirty="0"/>
              <a:t>以上为消息发送的描述</a:t>
            </a:r>
          </a:p>
          <a:p>
            <a:pPr>
              <a:buFont typeface="Wingdings" pitchFamily="2" charset="2"/>
              <a:buNone/>
            </a:pPr>
            <a:r>
              <a:rPr lang="en-US" altLang="zh-CN" sz="2000" dirty="0"/>
              <a:t>  </a:t>
            </a:r>
            <a:r>
              <a:rPr lang="en-US" altLang="zh-CN" sz="2000" dirty="0" smtClean="0"/>
              <a:t> </a:t>
            </a:r>
            <a:r>
              <a:rPr lang="en-US" altLang="zh-CN" sz="2000" dirty="0" err="1" smtClean="0"/>
              <a:t>recvbuf</a:t>
            </a:r>
            <a:r>
              <a:rPr lang="en-US" altLang="zh-CN" sz="2000" dirty="0"/>
              <a:t>, </a:t>
            </a:r>
            <a:r>
              <a:rPr lang="en-US" altLang="zh-CN" sz="2000" dirty="0" err="1"/>
              <a:t>recvcount</a:t>
            </a:r>
            <a:r>
              <a:rPr lang="en-US" altLang="zh-CN" sz="2000" dirty="0"/>
              <a:t>, </a:t>
            </a:r>
            <a:r>
              <a:rPr lang="en-US" altLang="zh-CN" sz="2000" dirty="0" err="1"/>
              <a:t>recvtype</a:t>
            </a:r>
            <a:r>
              <a:rPr lang="en-US" altLang="zh-CN" sz="2000" dirty="0"/>
              <a:t>, </a:t>
            </a:r>
            <a:r>
              <a:rPr lang="en-US" altLang="zh-CN" sz="2000" dirty="0" err="1" smtClean="0"/>
              <a:t>source,recvtag</a:t>
            </a:r>
            <a:r>
              <a:rPr lang="en-US" altLang="zh-CN" sz="2000" dirty="0"/>
              <a:t>, </a:t>
            </a:r>
          </a:p>
          <a:p>
            <a:pPr>
              <a:buFont typeface="Wingdings" pitchFamily="2" charset="2"/>
              <a:buNone/>
            </a:pPr>
            <a:r>
              <a:rPr lang="en-US" altLang="zh-CN" sz="2000" dirty="0"/>
              <a:t>   </a:t>
            </a:r>
            <a:r>
              <a:rPr lang="en-US" altLang="zh-CN" sz="2000" dirty="0" smtClean="0"/>
              <a:t>//</a:t>
            </a:r>
            <a:r>
              <a:rPr lang="zh-CN" altLang="en-US" sz="2000" dirty="0" smtClean="0"/>
              <a:t>以上</a:t>
            </a:r>
            <a:r>
              <a:rPr lang="zh-CN" altLang="en-US" sz="2000" dirty="0"/>
              <a:t>为消息接收的描述</a:t>
            </a:r>
          </a:p>
          <a:p>
            <a:pPr>
              <a:buFont typeface="Wingdings" pitchFamily="2" charset="2"/>
              <a:buNone/>
            </a:pPr>
            <a:r>
              <a:rPr lang="en-US" altLang="zh-CN" sz="2000" dirty="0"/>
              <a:t>   </a:t>
            </a:r>
            <a:r>
              <a:rPr lang="en-US" altLang="zh-CN" sz="2000" dirty="0" err="1" smtClean="0"/>
              <a:t>comm</a:t>
            </a:r>
            <a:r>
              <a:rPr lang="en-US" altLang="zh-CN" sz="2000" dirty="0"/>
              <a:t>, status</a:t>
            </a:r>
            <a:r>
              <a:rPr lang="en-US" altLang="zh-CN" sz="2000" dirty="0" smtClean="0"/>
              <a:t>)</a:t>
            </a:r>
          </a:p>
        </p:txBody>
      </p:sp>
    </p:spTree>
    <p:extLst>
      <p:ext uri="{BB962C8B-B14F-4D97-AF65-F5344CB8AC3E}">
        <p14:creationId xmlns:p14="http://schemas.microsoft.com/office/powerpoint/2010/main" val="255103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43559"/>
            <a:ext cx="7408333" cy="3751064"/>
          </a:xfrm>
        </p:spPr>
        <p:txBody>
          <a:bodyPr>
            <a:normAutofit fontScale="92500"/>
          </a:bodyPr>
          <a:lstStyle/>
          <a:p>
            <a:r>
              <a:rPr lang="en-US" altLang="zh-CN" dirty="0" smtClean="0"/>
              <a:t>4</a:t>
            </a:r>
            <a:r>
              <a:rPr lang="en-US" altLang="zh-CN" b="1" dirty="0" smtClean="0"/>
              <a:t>.3.6MPI</a:t>
            </a:r>
            <a:r>
              <a:rPr lang="zh-CN" altLang="en-US" b="1" dirty="0"/>
              <a:t>集群</a:t>
            </a:r>
            <a:r>
              <a:rPr lang="zh-CN" altLang="en-US" b="1" dirty="0" smtClean="0"/>
              <a:t>通信</a:t>
            </a:r>
            <a:endParaRPr lang="en-US" altLang="zh-CN" b="1" dirty="0"/>
          </a:p>
          <a:p>
            <a:r>
              <a:rPr lang="zh-CN" altLang="en-US" sz="2000" b="1" dirty="0"/>
              <a:t>群集通信</a:t>
            </a:r>
            <a:r>
              <a:rPr lang="en-US" altLang="zh-CN" sz="2000" dirty="0"/>
              <a:t>(Collective Communications)</a:t>
            </a:r>
            <a:r>
              <a:rPr lang="zh-CN" altLang="en-US" sz="2000" dirty="0"/>
              <a:t>是一个进程组中的所有进程都参加的全局通信操作。 </a:t>
            </a:r>
            <a:endParaRPr lang="en-US" altLang="zh-CN" sz="2000" dirty="0" smtClean="0"/>
          </a:p>
          <a:p>
            <a:endParaRPr lang="zh-CN" altLang="en-US" sz="2000" dirty="0"/>
          </a:p>
          <a:p>
            <a:r>
              <a:rPr lang="zh-CN" altLang="en-US" sz="2000" dirty="0"/>
              <a:t>群集通信，按照通信方向的不同，又可以分为三种：一对多通信，多对一通信和多对多通信。 </a:t>
            </a:r>
          </a:p>
          <a:p>
            <a:r>
              <a:rPr lang="zh-CN" altLang="en-US" sz="2000" b="1" dirty="0"/>
              <a:t>一对多通信</a:t>
            </a:r>
            <a:r>
              <a:rPr lang="zh-CN" altLang="en-US" sz="2000" dirty="0"/>
              <a:t>：一个进程向其它所有的进程发送消息，这个负责发送消息的进程叫做</a:t>
            </a:r>
            <a:r>
              <a:rPr lang="en-US" altLang="zh-CN" sz="2000" dirty="0"/>
              <a:t>Root</a:t>
            </a:r>
            <a:r>
              <a:rPr lang="zh-CN" altLang="en-US" sz="2000" dirty="0"/>
              <a:t>进程。</a:t>
            </a:r>
          </a:p>
          <a:p>
            <a:r>
              <a:rPr lang="zh-CN" altLang="en-US" sz="2000" b="1" dirty="0"/>
              <a:t>多对一通信</a:t>
            </a:r>
            <a:r>
              <a:rPr lang="zh-CN" altLang="en-US" sz="2000" dirty="0"/>
              <a:t>：一个进程负责从其它所有的进程接收消息，这个接收的进程也叫做</a:t>
            </a:r>
            <a:r>
              <a:rPr lang="en-US" altLang="zh-CN" sz="2000" dirty="0"/>
              <a:t>Root</a:t>
            </a:r>
            <a:r>
              <a:rPr lang="zh-CN" altLang="en-US" sz="2000" dirty="0"/>
              <a:t>进程。   </a:t>
            </a:r>
          </a:p>
          <a:p>
            <a:r>
              <a:rPr lang="zh-CN" altLang="en-US" sz="2000" b="1" dirty="0"/>
              <a:t>多对多通信</a:t>
            </a:r>
            <a:r>
              <a:rPr lang="zh-CN" altLang="en-US" sz="2000" dirty="0"/>
              <a:t>：每一个进程都向其它所有的进程发送或者接收消息。</a:t>
            </a:r>
          </a:p>
          <a:p>
            <a:endParaRPr lang="zh-CN" altLang="en-US" dirty="0"/>
          </a:p>
        </p:txBody>
      </p:sp>
    </p:spTree>
    <p:extLst>
      <p:ext uri="{BB962C8B-B14F-4D97-AF65-F5344CB8AC3E}">
        <p14:creationId xmlns:p14="http://schemas.microsoft.com/office/powerpoint/2010/main" val="2461796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7" name="内容占位符 6"/>
          <p:cNvSpPr>
            <a:spLocks noGrp="1"/>
          </p:cNvSpPr>
          <p:nvPr>
            <p:ph idx="1"/>
          </p:nvPr>
        </p:nvSpPr>
        <p:spPr>
          <a:xfrm>
            <a:off x="872068" y="897565"/>
            <a:ext cx="7408333" cy="3697058"/>
          </a:xfrm>
        </p:spPr>
        <p:txBody>
          <a:bodyPr/>
          <a:lstStyle/>
          <a:p>
            <a:r>
              <a:rPr lang="zh-CN" altLang="en-US" dirty="0" smtClean="0"/>
              <a:t>常用</a:t>
            </a:r>
            <a:r>
              <a:rPr lang="zh-CN" altLang="en-US" dirty="0"/>
              <a:t>集群</a:t>
            </a:r>
            <a:r>
              <a:rPr lang="zh-CN" altLang="en-US" dirty="0" smtClean="0"/>
              <a:t>通信</a:t>
            </a:r>
            <a:r>
              <a:rPr lang="en-US" altLang="zh-CN" dirty="0" smtClean="0"/>
              <a:t>API</a:t>
            </a:r>
            <a:endParaRPr lang="en-US" altLang="zh-CN" dirty="0"/>
          </a:p>
          <a:p>
            <a:endParaRPr lang="zh-CN" altLang="en-US" dirty="0"/>
          </a:p>
        </p:txBody>
      </p:sp>
      <p:graphicFrame>
        <p:nvGraphicFramePr>
          <p:cNvPr id="8" name="内容占位符 4"/>
          <p:cNvGraphicFramePr>
            <a:graphicFrameLocks/>
          </p:cNvGraphicFramePr>
          <p:nvPr>
            <p:extLst>
              <p:ext uri="{D42A27DB-BD31-4B8C-83A1-F6EECF244321}">
                <p14:modId xmlns:p14="http://schemas.microsoft.com/office/powerpoint/2010/main" val="1553418069"/>
              </p:ext>
            </p:extLst>
          </p:nvPr>
        </p:nvGraphicFramePr>
        <p:xfrm>
          <a:off x="1259632" y="1653648"/>
          <a:ext cx="6624736" cy="1814600"/>
        </p:xfrm>
        <a:graphic>
          <a:graphicData uri="http://schemas.openxmlformats.org/drawingml/2006/table">
            <a:tbl>
              <a:tblPr firstRow="1" bandRow="1">
                <a:tableStyleId>{5940675A-B579-460E-94D1-54222C63F5DA}</a:tableStyleId>
              </a:tblPr>
              <a:tblGrid>
                <a:gridCol w="2592288"/>
                <a:gridCol w="4032448"/>
              </a:tblGrid>
              <a:tr h="453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en-US" altLang="zh-CN" sz="1800" b="1" dirty="0" err="1" smtClean="0">
                          <a:solidFill>
                            <a:schemeClr val="accent1"/>
                          </a:solidFill>
                          <a:latin typeface="+mn-lt"/>
                          <a:ea typeface="+mn-ea"/>
                          <a:cs typeface="楷体_GB2312"/>
                        </a:rPr>
                        <a:t>MPI_Bcast</a:t>
                      </a:r>
                      <a:endParaRPr lang="en-US" altLang="zh-CN" sz="1800" b="1" dirty="0" smtClean="0">
                        <a:solidFill>
                          <a:schemeClr val="accent1"/>
                        </a:solidFill>
                        <a:latin typeface="+mn-lt"/>
                        <a:ea typeface="+mn-ea"/>
                        <a:cs typeface="楷体_GB2312"/>
                      </a:endParaRPr>
                    </a:p>
                  </a:txBody>
                  <a:tcPr marT="34290" marB="3429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zh-CN" altLang="en-US" sz="1800" b="1" dirty="0" smtClean="0">
                          <a:solidFill>
                            <a:schemeClr val="accent1"/>
                          </a:solidFill>
                          <a:latin typeface="+mn-lt"/>
                          <a:ea typeface="+mn-ea"/>
                          <a:cs typeface="楷体_GB2312"/>
                        </a:rPr>
                        <a:t>一对多广播同样的消息</a:t>
                      </a:r>
                    </a:p>
                  </a:txBody>
                  <a:tcPr marT="34290" marB="34290" horzOverflow="overflow"/>
                </a:tc>
              </a:tr>
              <a:tr h="453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en-US" altLang="zh-CN" sz="1800" b="1" dirty="0" err="1" smtClean="0">
                          <a:solidFill>
                            <a:schemeClr val="accent1"/>
                          </a:solidFill>
                          <a:latin typeface="+mn-lt"/>
                          <a:ea typeface="+mn-ea"/>
                          <a:cs typeface="楷体_GB2312"/>
                        </a:rPr>
                        <a:t>MPI_Gather</a:t>
                      </a:r>
                      <a:endParaRPr lang="en-US" altLang="zh-CN" sz="1800" b="1" dirty="0" smtClean="0">
                        <a:solidFill>
                          <a:schemeClr val="accent1"/>
                        </a:solidFill>
                        <a:latin typeface="+mn-lt"/>
                        <a:ea typeface="+mn-ea"/>
                        <a:cs typeface="楷体_GB2312"/>
                      </a:endParaRPr>
                    </a:p>
                  </a:txBody>
                  <a:tcPr marT="34290" marB="3429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zh-CN" altLang="en-US" sz="1800" b="1" dirty="0" smtClean="0">
                          <a:solidFill>
                            <a:schemeClr val="accent1"/>
                          </a:solidFill>
                          <a:latin typeface="+mn-lt"/>
                          <a:ea typeface="+mn-ea"/>
                          <a:cs typeface="楷体_GB2312"/>
                        </a:rPr>
                        <a:t>多对一收集各个进程的消息</a:t>
                      </a:r>
                    </a:p>
                  </a:txBody>
                  <a:tcPr marT="34290" marB="34290" horzOverflow="overflow"/>
                </a:tc>
              </a:tr>
              <a:tr h="453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en-US" altLang="zh-CN" sz="1800" b="1" dirty="0" err="1" smtClean="0">
                          <a:solidFill>
                            <a:schemeClr val="accent1"/>
                          </a:solidFill>
                          <a:latin typeface="+mn-lt"/>
                          <a:ea typeface="+mn-ea"/>
                          <a:cs typeface="楷体_GB2312"/>
                        </a:rPr>
                        <a:t>MPI_Scatter</a:t>
                      </a:r>
                      <a:endParaRPr lang="en-US" altLang="zh-CN" sz="1800" b="1" dirty="0" smtClean="0">
                        <a:solidFill>
                          <a:schemeClr val="accent1"/>
                        </a:solidFill>
                        <a:latin typeface="+mn-lt"/>
                        <a:ea typeface="+mn-ea"/>
                        <a:cs typeface="楷体_GB2312"/>
                      </a:endParaRPr>
                    </a:p>
                  </a:txBody>
                  <a:tcPr marT="34290" marB="3429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zh-CN" altLang="en-US" sz="1800" b="1" dirty="0" smtClean="0">
                          <a:solidFill>
                            <a:schemeClr val="accent1"/>
                          </a:solidFill>
                          <a:latin typeface="+mn-lt"/>
                          <a:ea typeface="+mn-ea"/>
                          <a:cs typeface="楷体_GB2312"/>
                        </a:rPr>
                        <a:t>一对多散播不同的消息</a:t>
                      </a:r>
                    </a:p>
                  </a:txBody>
                  <a:tcPr marT="34290" marB="34290" horzOverflow="overflow"/>
                </a:tc>
              </a:tr>
              <a:tr h="453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en-US" altLang="zh-CN" sz="1800" b="1" dirty="0" err="1" smtClean="0">
                          <a:solidFill>
                            <a:schemeClr val="accent1"/>
                          </a:solidFill>
                          <a:latin typeface="+mn-lt"/>
                          <a:ea typeface="+mn-ea"/>
                          <a:cs typeface="楷体_GB2312"/>
                        </a:rPr>
                        <a:t>MPI_Reduce</a:t>
                      </a:r>
                      <a:endParaRPr lang="en-US" altLang="zh-CN" sz="1800" b="1" dirty="0" smtClean="0">
                        <a:solidFill>
                          <a:schemeClr val="accent1"/>
                        </a:solidFill>
                        <a:latin typeface="+mn-lt"/>
                        <a:ea typeface="+mn-ea"/>
                        <a:cs typeface="楷体_GB2312"/>
                      </a:endParaRPr>
                    </a:p>
                  </a:txBody>
                  <a:tcPr marT="34290" marB="3429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zh-CN" altLang="en-US" sz="1800" b="1" dirty="0" smtClean="0">
                          <a:solidFill>
                            <a:schemeClr val="accent1"/>
                          </a:solidFill>
                          <a:latin typeface="+mn-lt"/>
                          <a:ea typeface="+mn-ea"/>
                          <a:cs typeface="楷体_GB2312"/>
                        </a:rPr>
                        <a:t>多对一归约</a:t>
                      </a:r>
                    </a:p>
                  </a:txBody>
                  <a:tcPr marT="34290" marB="34290" horzOverflow="overflow"/>
                </a:tc>
              </a:tr>
            </a:tbl>
          </a:graphicData>
        </a:graphic>
      </p:graphicFrame>
    </p:spTree>
    <p:extLst>
      <p:ext uri="{BB962C8B-B14F-4D97-AF65-F5344CB8AC3E}">
        <p14:creationId xmlns:p14="http://schemas.microsoft.com/office/powerpoint/2010/main" val="2216945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71550"/>
            <a:ext cx="7408333" cy="3906434"/>
          </a:xfrm>
        </p:spPr>
        <p:txBody>
          <a:bodyPr/>
          <a:lstStyle/>
          <a:p>
            <a:r>
              <a:rPr lang="zh-CN" altLang="en-US" sz="2000" b="1" dirty="0"/>
              <a:t>广播</a:t>
            </a:r>
            <a:r>
              <a:rPr lang="zh-CN" altLang="en-US" sz="2000" dirty="0"/>
              <a:t>是一对多通信的典型例子，其调用格式如下</a:t>
            </a:r>
            <a:r>
              <a:rPr lang="zh-CN" altLang="en-US" sz="2000" dirty="0" smtClean="0"/>
              <a:t>：</a:t>
            </a:r>
            <a:r>
              <a:rPr lang="en-US" altLang="zh-CN" sz="2000" b="1" dirty="0" err="1" smtClean="0">
                <a:solidFill>
                  <a:schemeClr val="accent1"/>
                </a:solidFill>
              </a:rPr>
              <a:t>MPI_Bcast</a:t>
            </a:r>
            <a:r>
              <a:rPr lang="en-US" altLang="zh-CN" sz="2000" b="1" dirty="0" smtClean="0">
                <a:solidFill>
                  <a:schemeClr val="accent1"/>
                </a:solidFill>
              </a:rPr>
              <a:t>(Address</a:t>
            </a:r>
            <a:r>
              <a:rPr lang="en-US" altLang="zh-CN" sz="2000" b="1" dirty="0">
                <a:solidFill>
                  <a:schemeClr val="accent1"/>
                </a:solidFill>
              </a:rPr>
              <a:t>, Count, </a:t>
            </a:r>
            <a:r>
              <a:rPr lang="en-US" altLang="zh-CN" sz="2000" b="1" dirty="0" err="1">
                <a:solidFill>
                  <a:schemeClr val="accent1"/>
                </a:solidFill>
              </a:rPr>
              <a:t>Datatype</a:t>
            </a:r>
            <a:r>
              <a:rPr lang="en-US" altLang="zh-CN" sz="2000" b="1" dirty="0">
                <a:solidFill>
                  <a:schemeClr val="accent1"/>
                </a:solidFill>
              </a:rPr>
              <a:t>, </a:t>
            </a:r>
            <a:r>
              <a:rPr lang="en-US" altLang="zh-CN" sz="2000" b="1" dirty="0" smtClean="0">
                <a:solidFill>
                  <a:schemeClr val="accent1"/>
                </a:solidFill>
              </a:rPr>
              <a:t>Root</a:t>
            </a:r>
            <a:r>
              <a:rPr lang="en-US" altLang="zh-CN" sz="2000" dirty="0" smtClean="0"/>
              <a:t>,</a:t>
            </a:r>
            <a:r>
              <a:rPr lang="en-US" altLang="zh-CN" sz="2000" b="1" dirty="0" smtClean="0">
                <a:solidFill>
                  <a:schemeClr val="accent1"/>
                </a:solidFill>
              </a:rPr>
              <a:t> </a:t>
            </a:r>
            <a:r>
              <a:rPr lang="en-US" altLang="zh-CN" sz="2000" b="1" dirty="0" err="1">
                <a:solidFill>
                  <a:schemeClr val="accent1"/>
                </a:solidFill>
              </a:rPr>
              <a:t>Comm</a:t>
            </a:r>
            <a:r>
              <a:rPr lang="en-US" altLang="zh-CN" sz="2000" b="1" dirty="0" smtClean="0">
                <a:solidFill>
                  <a:schemeClr val="accent1"/>
                </a:solidFill>
              </a:rPr>
              <a:t>)</a:t>
            </a:r>
          </a:p>
          <a:p>
            <a:r>
              <a:rPr lang="zh-CN" altLang="en-US" sz="2000" b="1" dirty="0" smtClean="0">
                <a:solidFill>
                  <a:schemeClr val="accent1"/>
                </a:solidFill>
              </a:rPr>
              <a:t>标号</a:t>
            </a:r>
            <a:r>
              <a:rPr lang="en-US" altLang="zh-CN" sz="2000" b="1" dirty="0" smtClean="0">
                <a:solidFill>
                  <a:schemeClr val="accent1"/>
                </a:solidFill>
              </a:rPr>
              <a:t>Root</a:t>
            </a:r>
            <a:r>
              <a:rPr lang="zh-CN" altLang="en-US" sz="2000" b="1" dirty="0">
                <a:solidFill>
                  <a:schemeClr val="accent1"/>
                </a:solidFill>
              </a:rPr>
              <a:t>的进程发送相同的消息给通信域</a:t>
            </a:r>
            <a:r>
              <a:rPr lang="en-US" altLang="zh-CN" sz="2000" b="1" dirty="0" err="1">
                <a:solidFill>
                  <a:schemeClr val="accent1"/>
                </a:solidFill>
              </a:rPr>
              <a:t>Comm</a:t>
            </a:r>
            <a:r>
              <a:rPr lang="zh-CN" altLang="en-US" sz="2000" b="1" dirty="0">
                <a:solidFill>
                  <a:schemeClr val="accent1"/>
                </a:solidFill>
              </a:rPr>
              <a:t>中的所有进程</a:t>
            </a:r>
            <a:r>
              <a:rPr lang="zh-CN" altLang="en-US" sz="2000" b="1" dirty="0" smtClean="0">
                <a:solidFill>
                  <a:schemeClr val="accent1"/>
                </a:solidFill>
              </a:rPr>
              <a:t>。</a:t>
            </a:r>
            <a:endParaRPr lang="en-US" altLang="zh-CN" sz="2000" b="1" dirty="0" smtClean="0">
              <a:solidFill>
                <a:schemeClr val="accent1"/>
              </a:solidFill>
            </a:endParaRPr>
          </a:p>
          <a:p>
            <a:r>
              <a:rPr lang="zh-CN" altLang="en-US" sz="2000" b="1" dirty="0" smtClean="0">
                <a:solidFill>
                  <a:schemeClr val="accent1"/>
                </a:solidFill>
              </a:rPr>
              <a:t>消息</a:t>
            </a:r>
            <a:r>
              <a:rPr lang="zh-CN" altLang="en-US" sz="2000" b="1" dirty="0">
                <a:solidFill>
                  <a:schemeClr val="accent1"/>
                </a:solidFill>
              </a:rPr>
              <a:t>的内容三元组</a:t>
            </a:r>
            <a:r>
              <a:rPr lang="en-US" altLang="zh-CN" sz="2000" b="1" dirty="0">
                <a:solidFill>
                  <a:schemeClr val="accent1"/>
                </a:solidFill>
              </a:rPr>
              <a:t>&lt;Address, Count, </a:t>
            </a:r>
            <a:r>
              <a:rPr lang="en-US" altLang="zh-CN" sz="2000" b="1" dirty="0" err="1">
                <a:solidFill>
                  <a:schemeClr val="accent1"/>
                </a:solidFill>
              </a:rPr>
              <a:t>Datatype</a:t>
            </a:r>
            <a:r>
              <a:rPr lang="en-US" altLang="zh-CN" sz="2000" b="1" dirty="0">
                <a:solidFill>
                  <a:schemeClr val="accent1"/>
                </a:solidFill>
              </a:rPr>
              <a:t>&gt;</a:t>
            </a:r>
            <a:r>
              <a:rPr lang="zh-CN" altLang="en-US" sz="2000" b="1" dirty="0">
                <a:solidFill>
                  <a:schemeClr val="accent1"/>
                </a:solidFill>
              </a:rPr>
              <a:t>，对</a:t>
            </a:r>
            <a:r>
              <a:rPr lang="en-US" altLang="zh-CN" sz="2000" b="1" dirty="0">
                <a:solidFill>
                  <a:schemeClr val="accent1"/>
                </a:solidFill>
              </a:rPr>
              <a:t>Root</a:t>
            </a:r>
            <a:r>
              <a:rPr lang="zh-CN" altLang="en-US" sz="2000" b="1" dirty="0">
                <a:solidFill>
                  <a:schemeClr val="accent1"/>
                </a:solidFill>
              </a:rPr>
              <a:t>进程来说，这个三元组既定义了发送缓冲也定义了接收缓冲。对其它进程来说，这个三元组只定义了接收缓冲 。</a:t>
            </a:r>
          </a:p>
          <a:p>
            <a:pPr lvl="1"/>
            <a:endParaRPr lang="en-US" altLang="zh-CN" dirty="0"/>
          </a:p>
          <a:p>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3084371"/>
            <a:ext cx="4818038" cy="1677939"/>
          </a:xfrm>
          <a:prstGeom prst="rect">
            <a:avLst/>
          </a:prstGeom>
        </p:spPr>
      </p:pic>
    </p:spTree>
    <p:extLst>
      <p:ext uri="{BB962C8B-B14F-4D97-AF65-F5344CB8AC3E}">
        <p14:creationId xmlns:p14="http://schemas.microsoft.com/office/powerpoint/2010/main" val="438834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4.1MPI</a:t>
            </a:r>
            <a:r>
              <a:rPr lang="zh-CN" altLang="en-US" dirty="0"/>
              <a:t>介绍及</a:t>
            </a:r>
            <a:r>
              <a:rPr lang="zh-CN" altLang="zh-CN" dirty="0"/>
              <a:t>基本原理</a:t>
            </a:r>
            <a:endParaRPr lang="en-US" altLang="zh-CN" dirty="0"/>
          </a:p>
        </p:txBody>
      </p:sp>
      <p:sp>
        <p:nvSpPr>
          <p:cNvPr id="2" name="内容占位符 1"/>
          <p:cNvSpPr>
            <a:spLocks noGrp="1"/>
          </p:cNvSpPr>
          <p:nvPr>
            <p:ph idx="1"/>
          </p:nvPr>
        </p:nvSpPr>
        <p:spPr>
          <a:xfrm>
            <a:off x="872068" y="699542"/>
            <a:ext cx="7408333" cy="4104455"/>
          </a:xfrm>
        </p:spPr>
        <p:txBody>
          <a:bodyPr/>
          <a:lstStyle/>
          <a:p>
            <a:r>
              <a:rPr lang="zh-CN" altLang="en-US" sz="2400" dirty="0" smtClean="0"/>
              <a:t>回顾</a:t>
            </a:r>
            <a:endParaRPr lang="en-US" altLang="zh-CN" sz="2400" dirty="0" smtClean="0"/>
          </a:p>
          <a:p>
            <a:pPr marL="0" indent="0">
              <a:buNone/>
            </a:pPr>
            <a:r>
              <a:rPr lang="en-US" altLang="zh-CN" dirty="0"/>
              <a:t>	</a:t>
            </a:r>
            <a:r>
              <a:rPr lang="zh-CN" altLang="en-US" sz="2400" dirty="0" smtClean="0"/>
              <a:t>前面提到，</a:t>
            </a:r>
            <a:r>
              <a:rPr lang="en-US" altLang="zh-CN" sz="2400" dirty="0" smtClean="0"/>
              <a:t>MPI</a:t>
            </a:r>
            <a:r>
              <a:rPr lang="zh-CN" altLang="en-US" sz="2400" dirty="0" smtClean="0"/>
              <a:t>是一个消息传递标准的接口，</a:t>
            </a:r>
            <a:r>
              <a:rPr lang="en-US" altLang="zh-CN" sz="2400" dirty="0" err="1" smtClean="0"/>
              <a:t>smpd</a:t>
            </a:r>
            <a:r>
              <a:rPr lang="zh-CN" altLang="en-US" sz="2400" dirty="0" smtClean="0"/>
              <a:t>服务实现了这一套接口。</a:t>
            </a:r>
            <a:r>
              <a:rPr lang="zh-CN" altLang="en-US" sz="2400" dirty="0"/>
              <a:t>那么这套标准接口的定义是什么呢</a:t>
            </a:r>
            <a:r>
              <a:rPr lang="zh-CN" altLang="en-US" sz="2400" dirty="0" smtClean="0"/>
              <a:t>？也就是说</a:t>
            </a:r>
            <a:r>
              <a:rPr lang="zh-CN" altLang="en-US" sz="2400" dirty="0"/>
              <a:t>如何运用</a:t>
            </a:r>
            <a:r>
              <a:rPr lang="en-US" altLang="zh-CN" sz="2400" dirty="0"/>
              <a:t>MPI</a:t>
            </a:r>
            <a:r>
              <a:rPr lang="zh-CN" altLang="en-US" sz="2400" dirty="0"/>
              <a:t>接口</a:t>
            </a:r>
            <a:r>
              <a:rPr lang="zh-CN" altLang="en-US" sz="2400" dirty="0" smtClean="0"/>
              <a:t>呢？如下图结构：</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p:txBody>
      </p:sp>
      <p:sp>
        <p:nvSpPr>
          <p:cNvPr id="5" name="矩形 4"/>
          <p:cNvSpPr/>
          <p:nvPr/>
        </p:nvSpPr>
        <p:spPr>
          <a:xfrm>
            <a:off x="3369568" y="2571750"/>
            <a:ext cx="2088232"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MPI</a:t>
            </a:r>
            <a:r>
              <a:rPr lang="zh-CN" altLang="en-US" dirty="0" smtClean="0"/>
              <a:t>消息接口</a:t>
            </a:r>
            <a:endParaRPr lang="zh-CN" altLang="en-US" dirty="0"/>
          </a:p>
        </p:txBody>
      </p:sp>
      <p:sp>
        <p:nvSpPr>
          <p:cNvPr id="6" name="矩形 5"/>
          <p:cNvSpPr/>
          <p:nvPr/>
        </p:nvSpPr>
        <p:spPr>
          <a:xfrm>
            <a:off x="4809728" y="3131232"/>
            <a:ext cx="91440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发散</a:t>
            </a:r>
          </a:p>
        </p:txBody>
      </p:sp>
      <p:sp>
        <p:nvSpPr>
          <p:cNvPr id="7" name="矩形 6"/>
          <p:cNvSpPr/>
          <p:nvPr/>
        </p:nvSpPr>
        <p:spPr>
          <a:xfrm>
            <a:off x="3081537" y="3131232"/>
            <a:ext cx="1152127"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P2P</a:t>
            </a:r>
            <a:r>
              <a:rPr lang="zh-CN" altLang="en-US" dirty="0" smtClean="0"/>
              <a:t>通信</a:t>
            </a:r>
            <a:endParaRPr lang="zh-CN" altLang="en-US" dirty="0"/>
          </a:p>
        </p:txBody>
      </p:sp>
      <p:sp>
        <p:nvSpPr>
          <p:cNvPr id="8" name="矩形 7"/>
          <p:cNvSpPr/>
          <p:nvPr/>
        </p:nvSpPr>
        <p:spPr>
          <a:xfrm>
            <a:off x="1713384" y="3131232"/>
            <a:ext cx="91440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通信组</a:t>
            </a:r>
            <a:endParaRPr lang="zh-CN" altLang="en-US" dirty="0"/>
          </a:p>
        </p:txBody>
      </p:sp>
      <p:sp>
        <p:nvSpPr>
          <p:cNvPr id="9" name="矩形 8"/>
          <p:cNvSpPr/>
          <p:nvPr/>
        </p:nvSpPr>
        <p:spPr>
          <a:xfrm>
            <a:off x="6177880" y="3131232"/>
            <a:ext cx="91440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汇总</a:t>
            </a:r>
          </a:p>
        </p:txBody>
      </p:sp>
      <p:sp>
        <p:nvSpPr>
          <p:cNvPr id="10" name="矩形 9"/>
          <p:cNvSpPr/>
          <p:nvPr/>
        </p:nvSpPr>
        <p:spPr>
          <a:xfrm>
            <a:off x="1713384" y="3867894"/>
            <a:ext cx="5378896"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a:t>
            </a:r>
            <a:r>
              <a:rPr lang="en-US" altLang="zh-CN" dirty="0" err="1" smtClean="0"/>
              <a:t>mpd</a:t>
            </a:r>
            <a:r>
              <a:rPr lang="zh-CN" altLang="en-US" dirty="0" smtClean="0"/>
              <a:t>服务</a:t>
            </a:r>
            <a:endParaRPr lang="zh-CN" altLang="en-US" dirty="0"/>
          </a:p>
        </p:txBody>
      </p:sp>
      <p:sp>
        <p:nvSpPr>
          <p:cNvPr id="11" name="矩形 10"/>
          <p:cNvSpPr/>
          <p:nvPr/>
        </p:nvSpPr>
        <p:spPr>
          <a:xfrm>
            <a:off x="1713385" y="4461960"/>
            <a:ext cx="5378895"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OS</a:t>
            </a:r>
            <a:endParaRPr lang="zh-CN" altLang="en-US" dirty="0"/>
          </a:p>
        </p:txBody>
      </p:sp>
      <p:sp>
        <p:nvSpPr>
          <p:cNvPr id="22" name="左大括号 21"/>
          <p:cNvSpPr/>
          <p:nvPr/>
        </p:nvSpPr>
        <p:spPr>
          <a:xfrm rot="5400000">
            <a:off x="4283534" y="779690"/>
            <a:ext cx="238588" cy="44644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a:stCxn id="8" idx="2"/>
          </p:cNvCxnSpPr>
          <p:nvPr/>
        </p:nvCxnSpPr>
        <p:spPr>
          <a:xfrm>
            <a:off x="2170584" y="3455268"/>
            <a:ext cx="0" cy="41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1" idx="0"/>
          </p:cNvCxnSpPr>
          <p:nvPr/>
        </p:nvCxnSpPr>
        <p:spPr>
          <a:xfrm>
            <a:off x="4402108" y="4191930"/>
            <a:ext cx="724" cy="270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57599" y="3455268"/>
            <a:ext cx="0" cy="41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255965" y="3455268"/>
            <a:ext cx="0" cy="41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53411" y="3455268"/>
            <a:ext cx="0" cy="412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427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normAutofit/>
          </a:bodyPr>
          <a:lstStyle/>
          <a:p>
            <a:r>
              <a:rPr lang="en-US" altLang="zh-CN" sz="2400" dirty="0" err="1" smtClean="0">
                <a:solidFill>
                  <a:srgbClr val="FFC000"/>
                </a:solidFill>
              </a:rPr>
              <a:t>MPI_Bcast.c</a:t>
            </a:r>
            <a:r>
              <a:rPr lang="en-US" altLang="zh-CN" sz="2400" dirty="0" smtClean="0">
                <a:solidFill>
                  <a:srgbClr val="FFC000"/>
                </a:solidFill>
              </a:rPr>
              <a:t> </a:t>
            </a:r>
            <a:r>
              <a:rPr lang="zh-CN" altLang="en-US" sz="2400" dirty="0" smtClean="0"/>
              <a:t>将</a:t>
            </a:r>
            <a:r>
              <a:rPr lang="en-US" altLang="zh-CN" sz="2400" dirty="0" smtClean="0"/>
              <a:t>root=0</a:t>
            </a:r>
            <a:r>
              <a:rPr lang="zh-CN" altLang="en-US" sz="2400" dirty="0" smtClean="0"/>
              <a:t>号进程的发送</a:t>
            </a:r>
            <a:r>
              <a:rPr lang="en-US" altLang="zh-CN" sz="2400" dirty="0" smtClean="0"/>
              <a:t>buffer</a:t>
            </a:r>
            <a:r>
              <a:rPr lang="zh-CN" altLang="en-US" sz="2400" dirty="0" smtClean="0"/>
              <a:t>广播到其他进程的接收</a:t>
            </a:r>
            <a:r>
              <a:rPr lang="en-US" altLang="zh-CN" sz="2400" dirty="0" smtClean="0"/>
              <a:t>buffer</a:t>
            </a:r>
          </a:p>
          <a:p>
            <a:endParaRPr lang="zh-CN" altLang="en-US" sz="1600" dirty="0"/>
          </a:p>
          <a:p>
            <a:endParaRPr lang="en-US" altLang="zh-CN" sz="1600" dirty="0" smtClean="0">
              <a:solidFill>
                <a:srgbClr val="FFC000"/>
              </a:solidFill>
            </a:endParaRPr>
          </a:p>
          <a:p>
            <a:endParaRPr lang="zh-CN" altLang="en-US" sz="1600" dirty="0"/>
          </a:p>
          <a:p>
            <a:endParaRPr lang="zh-CN" altLang="en-US" sz="1600" dirty="0">
              <a:solidFill>
                <a:srgbClr val="FFC000"/>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587102"/>
            <a:ext cx="5112568" cy="3198894"/>
          </a:xfrm>
          <a:prstGeom prst="rect">
            <a:avLst/>
          </a:prstGeom>
        </p:spPr>
      </p:pic>
    </p:spTree>
    <p:extLst>
      <p:ext uri="{BB962C8B-B14F-4D97-AF65-F5344CB8AC3E}">
        <p14:creationId xmlns:p14="http://schemas.microsoft.com/office/powerpoint/2010/main" val="3618872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normAutofit fontScale="77500" lnSpcReduction="20000"/>
          </a:bodyPr>
          <a:lstStyle/>
          <a:p>
            <a:r>
              <a:rPr lang="zh-CN" altLang="en-US" sz="2400" b="1" dirty="0"/>
              <a:t>收集</a:t>
            </a:r>
            <a:r>
              <a:rPr lang="zh-CN" altLang="en-US" sz="2400" dirty="0"/>
              <a:t>是多对一通信的典型例子，其调用格式下</a:t>
            </a:r>
            <a:r>
              <a:rPr lang="en-US" altLang="zh-CN" sz="2400" dirty="0"/>
              <a:t>:</a:t>
            </a:r>
          </a:p>
          <a:p>
            <a:pPr lvl="1">
              <a:buFont typeface="Wingdings" pitchFamily="2" charset="2"/>
              <a:buNone/>
            </a:pPr>
            <a:r>
              <a:rPr lang="en-US" altLang="zh-CN" b="1" dirty="0" err="1">
                <a:solidFill>
                  <a:srgbClr val="FF0000"/>
                </a:solidFill>
              </a:rPr>
              <a:t>MPI_Gather</a:t>
            </a:r>
            <a:r>
              <a:rPr lang="en-US" altLang="zh-CN" b="1" dirty="0">
                <a:solidFill>
                  <a:schemeClr val="accent1"/>
                </a:solidFill>
              </a:rPr>
              <a:t>(</a:t>
            </a:r>
            <a:r>
              <a:rPr lang="en-US" altLang="zh-CN" b="1" dirty="0" err="1">
                <a:solidFill>
                  <a:schemeClr val="accent1"/>
                </a:solidFill>
              </a:rPr>
              <a:t>SendAddress</a:t>
            </a:r>
            <a:r>
              <a:rPr lang="en-US" altLang="zh-CN" b="1" dirty="0">
                <a:solidFill>
                  <a:schemeClr val="accent1"/>
                </a:solidFill>
              </a:rPr>
              <a:t>, </a:t>
            </a:r>
            <a:r>
              <a:rPr lang="en-US" altLang="zh-CN" b="1" dirty="0" err="1">
                <a:solidFill>
                  <a:schemeClr val="accent1"/>
                </a:solidFill>
              </a:rPr>
              <a:t>SendCount</a:t>
            </a:r>
            <a:r>
              <a:rPr lang="en-US" altLang="zh-CN" b="1" dirty="0">
                <a:solidFill>
                  <a:schemeClr val="accent1"/>
                </a:solidFill>
              </a:rPr>
              <a:t>, </a:t>
            </a:r>
            <a:r>
              <a:rPr lang="en-US" altLang="zh-CN" b="1" dirty="0" err="1">
                <a:solidFill>
                  <a:schemeClr val="accent1"/>
                </a:solidFill>
              </a:rPr>
              <a:t>SendDatatype</a:t>
            </a:r>
            <a:r>
              <a:rPr lang="en-US" altLang="zh-CN" b="1" dirty="0" smtClean="0">
                <a:solidFill>
                  <a:schemeClr val="accent1"/>
                </a:solidFill>
              </a:rPr>
              <a:t>,</a:t>
            </a:r>
            <a:r>
              <a:rPr lang="en-US" altLang="zh-CN" b="1" dirty="0">
                <a:solidFill>
                  <a:schemeClr val="accent1"/>
                </a:solidFill>
              </a:rPr>
              <a:t>	</a:t>
            </a:r>
            <a:r>
              <a:rPr lang="en-US" altLang="zh-CN" b="1" dirty="0" err="1">
                <a:solidFill>
                  <a:schemeClr val="accent1"/>
                </a:solidFill>
              </a:rPr>
              <a:t>RecvAddress</a:t>
            </a:r>
            <a:r>
              <a:rPr lang="en-US" altLang="zh-CN" b="1" dirty="0">
                <a:solidFill>
                  <a:schemeClr val="accent1"/>
                </a:solidFill>
              </a:rPr>
              <a:t>, </a:t>
            </a:r>
            <a:r>
              <a:rPr lang="en-US" altLang="zh-CN" b="1" dirty="0" err="1">
                <a:solidFill>
                  <a:schemeClr val="accent1"/>
                </a:solidFill>
              </a:rPr>
              <a:t>RecvCount</a:t>
            </a:r>
            <a:r>
              <a:rPr lang="en-US" altLang="zh-CN" b="1" dirty="0">
                <a:solidFill>
                  <a:schemeClr val="accent1"/>
                </a:solidFill>
              </a:rPr>
              <a:t>, </a:t>
            </a:r>
            <a:r>
              <a:rPr lang="en-US" altLang="zh-CN" b="1" dirty="0" err="1">
                <a:solidFill>
                  <a:schemeClr val="accent1"/>
                </a:solidFill>
              </a:rPr>
              <a:t>RecvDatatype</a:t>
            </a:r>
            <a:r>
              <a:rPr lang="en-US" altLang="zh-CN" b="1" dirty="0">
                <a:solidFill>
                  <a:schemeClr val="accent1"/>
                </a:solidFill>
              </a:rPr>
              <a:t>, Root, </a:t>
            </a:r>
            <a:r>
              <a:rPr lang="en-US" altLang="zh-CN" b="1" dirty="0" err="1">
                <a:solidFill>
                  <a:schemeClr val="accent1"/>
                </a:solidFill>
              </a:rPr>
              <a:t>Comm</a:t>
            </a:r>
            <a:r>
              <a:rPr lang="en-US" altLang="zh-CN" b="1" dirty="0" smtClean="0">
                <a:solidFill>
                  <a:schemeClr val="accent1"/>
                </a:solidFill>
              </a:rPr>
              <a:t>)</a:t>
            </a:r>
          </a:p>
          <a:p>
            <a:pPr lvl="1">
              <a:buFont typeface="Wingdings" pitchFamily="2" charset="2"/>
              <a:buNone/>
            </a:pPr>
            <a:r>
              <a:rPr lang="zh-CN" altLang="en-US" b="1" dirty="0" smtClean="0">
                <a:solidFill>
                  <a:schemeClr val="accent1"/>
                </a:solidFill>
              </a:rPr>
              <a:t>在</a:t>
            </a:r>
            <a:r>
              <a:rPr lang="zh-CN" altLang="en-US" b="1" dirty="0">
                <a:solidFill>
                  <a:schemeClr val="accent1"/>
                </a:solidFill>
              </a:rPr>
              <a:t>收集操作中，</a:t>
            </a:r>
            <a:r>
              <a:rPr lang="en-US" altLang="zh-CN" b="1" dirty="0">
                <a:solidFill>
                  <a:schemeClr val="accent1"/>
                </a:solidFill>
              </a:rPr>
              <a:t>Root</a:t>
            </a:r>
            <a:r>
              <a:rPr lang="zh-CN" altLang="en-US" b="1" dirty="0">
                <a:solidFill>
                  <a:schemeClr val="accent1"/>
                </a:solidFill>
              </a:rPr>
              <a:t>进程从进程域</a:t>
            </a:r>
            <a:r>
              <a:rPr lang="en-US" altLang="zh-CN" b="1" dirty="0" err="1">
                <a:solidFill>
                  <a:schemeClr val="accent1"/>
                </a:solidFill>
              </a:rPr>
              <a:t>Comm</a:t>
            </a:r>
            <a:r>
              <a:rPr lang="zh-CN" altLang="en-US" b="1" dirty="0">
                <a:solidFill>
                  <a:schemeClr val="accent1"/>
                </a:solidFill>
              </a:rPr>
              <a:t>的所有</a:t>
            </a:r>
            <a:r>
              <a:rPr lang="zh-CN" altLang="en-US" b="1" dirty="0" smtClean="0">
                <a:solidFill>
                  <a:schemeClr val="accent1"/>
                </a:solidFill>
              </a:rPr>
              <a:t>进</a:t>
            </a:r>
            <a:endParaRPr lang="en-US" altLang="zh-CN" b="1" dirty="0" smtClean="0">
              <a:solidFill>
                <a:schemeClr val="accent1"/>
              </a:solidFill>
            </a:endParaRPr>
          </a:p>
          <a:p>
            <a:pPr lvl="1">
              <a:buFont typeface="Wingdings" pitchFamily="2" charset="2"/>
              <a:buNone/>
            </a:pPr>
            <a:r>
              <a:rPr lang="zh-CN" altLang="en-US" b="1" dirty="0" smtClean="0">
                <a:solidFill>
                  <a:schemeClr val="accent1"/>
                </a:solidFill>
              </a:rPr>
              <a:t>程</a:t>
            </a:r>
            <a:r>
              <a:rPr lang="zh-CN" altLang="en-US" b="1" dirty="0">
                <a:solidFill>
                  <a:schemeClr val="accent1"/>
                </a:solidFill>
              </a:rPr>
              <a:t>接收</a:t>
            </a:r>
            <a:r>
              <a:rPr lang="zh-CN" altLang="en-US" b="1" dirty="0" smtClean="0">
                <a:solidFill>
                  <a:schemeClr val="accent1"/>
                </a:solidFill>
              </a:rPr>
              <a:t>消息。</a:t>
            </a:r>
            <a:endParaRPr lang="en-US" altLang="zh-CN" b="1" dirty="0" smtClean="0">
              <a:solidFill>
                <a:schemeClr val="accent1"/>
              </a:solidFill>
            </a:endParaRPr>
          </a:p>
          <a:p>
            <a:pPr lvl="1">
              <a:buFont typeface="Wingdings" pitchFamily="2" charset="2"/>
              <a:buNone/>
            </a:pPr>
            <a:r>
              <a:rPr lang="zh-CN" altLang="en-US" b="1" dirty="0" smtClean="0">
                <a:solidFill>
                  <a:schemeClr val="accent1"/>
                </a:solidFill>
              </a:rPr>
              <a:t>这</a:t>
            </a:r>
            <a:r>
              <a:rPr lang="en-US" altLang="zh-CN" b="1" dirty="0">
                <a:solidFill>
                  <a:schemeClr val="accent1"/>
                </a:solidFill>
              </a:rPr>
              <a:t>n</a:t>
            </a:r>
            <a:r>
              <a:rPr lang="zh-CN" altLang="en-US" b="1" dirty="0">
                <a:solidFill>
                  <a:schemeClr val="accent1"/>
                </a:solidFill>
              </a:rPr>
              <a:t>个消息按照进程的标识</a:t>
            </a:r>
            <a:r>
              <a:rPr lang="en-US" altLang="zh-CN" b="1" dirty="0">
                <a:solidFill>
                  <a:schemeClr val="accent1"/>
                </a:solidFill>
              </a:rPr>
              <a:t>rank</a:t>
            </a:r>
            <a:r>
              <a:rPr lang="zh-CN" altLang="en-US" b="1" dirty="0">
                <a:solidFill>
                  <a:schemeClr val="accent1"/>
                </a:solidFill>
              </a:rPr>
              <a:t>排序进行拼接，</a:t>
            </a:r>
            <a:r>
              <a:rPr lang="zh-CN" altLang="en-US" b="1" dirty="0" smtClean="0">
                <a:solidFill>
                  <a:schemeClr val="accent1"/>
                </a:solidFill>
              </a:rPr>
              <a:t>然</a:t>
            </a:r>
            <a:endParaRPr lang="en-US" altLang="zh-CN" b="1" dirty="0" smtClean="0">
              <a:solidFill>
                <a:schemeClr val="accent1"/>
              </a:solidFill>
            </a:endParaRPr>
          </a:p>
          <a:p>
            <a:pPr lvl="1">
              <a:buFont typeface="Wingdings" pitchFamily="2" charset="2"/>
              <a:buNone/>
            </a:pPr>
            <a:r>
              <a:rPr lang="zh-CN" altLang="en-US" b="1" dirty="0" smtClean="0">
                <a:solidFill>
                  <a:schemeClr val="accent1"/>
                </a:solidFill>
              </a:rPr>
              <a:t>后</a:t>
            </a:r>
            <a:r>
              <a:rPr lang="zh-CN" altLang="en-US" b="1" dirty="0">
                <a:solidFill>
                  <a:schemeClr val="accent1"/>
                </a:solidFill>
              </a:rPr>
              <a:t>存放在</a:t>
            </a:r>
            <a:r>
              <a:rPr lang="en-US" altLang="zh-CN" b="1" dirty="0">
                <a:solidFill>
                  <a:schemeClr val="accent1"/>
                </a:solidFill>
              </a:rPr>
              <a:t>Root</a:t>
            </a:r>
            <a:r>
              <a:rPr lang="zh-CN" altLang="en-US" b="1" dirty="0">
                <a:solidFill>
                  <a:schemeClr val="accent1"/>
                </a:solidFill>
              </a:rPr>
              <a:t>进程的接收缓冲中。</a:t>
            </a:r>
          </a:p>
          <a:p>
            <a:pPr marL="457200" lvl="1" indent="0">
              <a:buNone/>
            </a:pPr>
            <a:r>
              <a:rPr lang="zh-CN" altLang="en-US" b="1" dirty="0">
                <a:solidFill>
                  <a:schemeClr val="accent1"/>
                </a:solidFill>
              </a:rPr>
              <a:t>接收缓冲由</a:t>
            </a:r>
            <a:r>
              <a:rPr lang="zh-CN" altLang="en-US" b="1" dirty="0" smtClean="0">
                <a:solidFill>
                  <a:schemeClr val="accent1"/>
                </a:solidFill>
              </a:rPr>
              <a:t>三元组</a:t>
            </a:r>
            <a:endParaRPr lang="en-US" altLang="zh-CN" b="1" dirty="0" smtClean="0">
              <a:solidFill>
                <a:schemeClr val="accent1"/>
              </a:solidFill>
            </a:endParaRPr>
          </a:p>
          <a:p>
            <a:pPr marL="457200" lvl="1" indent="0">
              <a:buNone/>
            </a:pPr>
            <a:r>
              <a:rPr lang="en-US" altLang="zh-CN" b="1" dirty="0" smtClean="0">
                <a:solidFill>
                  <a:schemeClr val="accent1"/>
                </a:solidFill>
              </a:rPr>
              <a:t>&lt;</a:t>
            </a:r>
            <a:r>
              <a:rPr lang="en-US" altLang="zh-CN" b="1" dirty="0" err="1">
                <a:solidFill>
                  <a:schemeClr val="accent1"/>
                </a:solidFill>
              </a:rPr>
              <a:t>RecvAddress</a:t>
            </a:r>
            <a:r>
              <a:rPr lang="en-US" altLang="zh-CN" b="1" dirty="0">
                <a:solidFill>
                  <a:schemeClr val="accent1"/>
                </a:solidFill>
              </a:rPr>
              <a:t>, </a:t>
            </a:r>
            <a:r>
              <a:rPr lang="en-US" altLang="zh-CN" b="1" dirty="0" err="1">
                <a:solidFill>
                  <a:schemeClr val="accent1"/>
                </a:solidFill>
              </a:rPr>
              <a:t>RecvCount</a:t>
            </a:r>
            <a:r>
              <a:rPr lang="en-US" altLang="zh-CN" b="1" dirty="0">
                <a:solidFill>
                  <a:schemeClr val="accent1"/>
                </a:solidFill>
              </a:rPr>
              <a:t>, </a:t>
            </a:r>
            <a:r>
              <a:rPr lang="en-US" altLang="zh-CN" b="1" dirty="0" err="1">
                <a:solidFill>
                  <a:schemeClr val="accent1"/>
                </a:solidFill>
              </a:rPr>
              <a:t>RecvDatatype</a:t>
            </a:r>
            <a:r>
              <a:rPr lang="en-US" altLang="zh-CN" b="1" dirty="0">
                <a:solidFill>
                  <a:schemeClr val="accent1"/>
                </a:solidFill>
              </a:rPr>
              <a:t>&gt;</a:t>
            </a:r>
            <a:r>
              <a:rPr lang="zh-CN" altLang="en-US" b="1" dirty="0">
                <a:solidFill>
                  <a:schemeClr val="accent1"/>
                </a:solidFill>
              </a:rPr>
              <a:t>标识</a:t>
            </a:r>
            <a:r>
              <a:rPr lang="zh-CN" altLang="en-US" b="1" dirty="0" smtClean="0">
                <a:solidFill>
                  <a:schemeClr val="accent1"/>
                </a:solidFill>
              </a:rPr>
              <a:t>，</a:t>
            </a:r>
            <a:endParaRPr lang="en-US" altLang="zh-CN" b="1" dirty="0" smtClean="0">
              <a:solidFill>
                <a:schemeClr val="accent1"/>
              </a:solidFill>
            </a:endParaRPr>
          </a:p>
          <a:p>
            <a:pPr marL="457200" lvl="1" indent="0">
              <a:buNone/>
            </a:pPr>
            <a:r>
              <a:rPr lang="zh-CN" altLang="en-US" b="1" dirty="0" smtClean="0">
                <a:solidFill>
                  <a:schemeClr val="accent1"/>
                </a:solidFill>
              </a:rPr>
              <a:t>发送</a:t>
            </a:r>
            <a:r>
              <a:rPr lang="zh-CN" altLang="en-US" b="1" dirty="0">
                <a:solidFill>
                  <a:schemeClr val="accent1"/>
                </a:solidFill>
              </a:rPr>
              <a:t>缓冲由</a:t>
            </a:r>
            <a:r>
              <a:rPr lang="zh-CN" altLang="en-US" b="1" dirty="0" smtClean="0">
                <a:solidFill>
                  <a:schemeClr val="accent1"/>
                </a:solidFill>
              </a:rPr>
              <a:t>三元组</a:t>
            </a:r>
            <a:endParaRPr lang="en-US" altLang="zh-CN" b="1" dirty="0" smtClean="0">
              <a:solidFill>
                <a:schemeClr val="accent1"/>
              </a:solidFill>
            </a:endParaRPr>
          </a:p>
          <a:p>
            <a:pPr marL="457200" lvl="1" indent="0">
              <a:buNone/>
            </a:pPr>
            <a:r>
              <a:rPr lang="en-US" altLang="zh-CN" b="1" dirty="0" smtClean="0">
                <a:solidFill>
                  <a:schemeClr val="accent1"/>
                </a:solidFill>
              </a:rPr>
              <a:t>&lt;</a:t>
            </a:r>
            <a:r>
              <a:rPr lang="en-US" altLang="zh-CN" b="1" dirty="0" err="1">
                <a:solidFill>
                  <a:schemeClr val="accent1"/>
                </a:solidFill>
              </a:rPr>
              <a:t>SendAddress</a:t>
            </a:r>
            <a:r>
              <a:rPr lang="en-US" altLang="zh-CN" b="1" dirty="0">
                <a:solidFill>
                  <a:schemeClr val="accent1"/>
                </a:solidFill>
              </a:rPr>
              <a:t>, </a:t>
            </a:r>
            <a:r>
              <a:rPr lang="en-US" altLang="zh-CN" b="1" dirty="0" err="1">
                <a:solidFill>
                  <a:schemeClr val="accent1"/>
                </a:solidFill>
              </a:rPr>
              <a:t>SendCount</a:t>
            </a:r>
            <a:r>
              <a:rPr lang="en-US" altLang="zh-CN" b="1" dirty="0">
                <a:solidFill>
                  <a:schemeClr val="accent1"/>
                </a:solidFill>
              </a:rPr>
              <a:t>, </a:t>
            </a:r>
            <a:r>
              <a:rPr lang="en-US" altLang="zh-CN" b="1" dirty="0" err="1">
                <a:solidFill>
                  <a:schemeClr val="accent1"/>
                </a:solidFill>
              </a:rPr>
              <a:t>SendDatatype</a:t>
            </a:r>
            <a:r>
              <a:rPr lang="en-US" altLang="zh-CN" b="1" dirty="0">
                <a:solidFill>
                  <a:schemeClr val="accent1"/>
                </a:solidFill>
              </a:rPr>
              <a:t>&gt;</a:t>
            </a:r>
            <a:r>
              <a:rPr lang="zh-CN" altLang="en-US" b="1" dirty="0">
                <a:solidFill>
                  <a:schemeClr val="accent1"/>
                </a:solidFill>
              </a:rPr>
              <a:t>标识，所有非</a:t>
            </a:r>
            <a:r>
              <a:rPr lang="en-US" altLang="zh-CN" b="1" dirty="0">
                <a:solidFill>
                  <a:schemeClr val="accent1"/>
                </a:solidFill>
              </a:rPr>
              <a:t>Root</a:t>
            </a:r>
            <a:r>
              <a:rPr lang="zh-CN" altLang="en-US" b="1" dirty="0">
                <a:solidFill>
                  <a:schemeClr val="accent1"/>
                </a:solidFill>
              </a:rPr>
              <a:t>进程忽略接收缓冲。</a:t>
            </a:r>
          </a:p>
          <a:p>
            <a:pPr lvl="1">
              <a:buFont typeface="Wingdings" pitchFamily="2" charset="2"/>
              <a:buNone/>
            </a:pPr>
            <a:endParaRPr lang="zh-CN" altLang="en-US" sz="2000" dirty="0" smtClean="0"/>
          </a:p>
          <a:p>
            <a:endParaRPr lang="zh-CN" altLang="en-US" dirty="0"/>
          </a:p>
        </p:txBody>
      </p:sp>
    </p:spTree>
    <p:extLst>
      <p:ext uri="{BB962C8B-B14F-4D97-AF65-F5344CB8AC3E}">
        <p14:creationId xmlns:p14="http://schemas.microsoft.com/office/powerpoint/2010/main" val="798122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9183" y="1506722"/>
            <a:ext cx="6731170" cy="2396792"/>
          </a:xfrm>
          <a:prstGeom prst="rect">
            <a:avLst/>
          </a:prstGeom>
        </p:spPr>
      </p:pic>
    </p:spTree>
    <p:extLst>
      <p:ext uri="{BB962C8B-B14F-4D97-AF65-F5344CB8AC3E}">
        <p14:creationId xmlns:p14="http://schemas.microsoft.com/office/powerpoint/2010/main" val="381243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lstStyle/>
          <a:p>
            <a:r>
              <a:rPr lang="en-US" altLang="zh-CN" sz="2400" dirty="0" err="1" smtClean="0">
                <a:solidFill>
                  <a:srgbClr val="FFC000"/>
                </a:solidFill>
              </a:rPr>
              <a:t>MPI_Gather.c</a:t>
            </a:r>
            <a:r>
              <a:rPr lang="en-US" altLang="zh-CN" sz="2400" dirty="0" smtClean="0">
                <a:solidFill>
                  <a:srgbClr val="FFC000"/>
                </a:solidFill>
              </a:rPr>
              <a:t> </a:t>
            </a:r>
            <a:r>
              <a:rPr lang="zh-CN" altLang="en-US" sz="2400" dirty="0" smtClean="0"/>
              <a:t>将进程的</a:t>
            </a:r>
            <a:r>
              <a:rPr lang="en-US" altLang="zh-CN" sz="2400" dirty="0" err="1" smtClean="0"/>
              <a:t>sendbuf</a:t>
            </a:r>
            <a:r>
              <a:rPr lang="zh-CN" altLang="en-US" sz="2400" dirty="0" smtClean="0"/>
              <a:t>按顺序收集到</a:t>
            </a:r>
            <a:r>
              <a:rPr lang="en-US" altLang="zh-CN" sz="2400" dirty="0" smtClean="0"/>
              <a:t>root=0</a:t>
            </a:r>
            <a:r>
              <a:rPr lang="zh-CN" altLang="en-US" sz="2400" dirty="0"/>
              <a:t>号进程</a:t>
            </a:r>
            <a:r>
              <a:rPr lang="zh-CN" altLang="en-US" sz="2400" dirty="0" smtClean="0"/>
              <a:t>的接收</a:t>
            </a:r>
            <a:r>
              <a:rPr lang="en-US" altLang="zh-CN" sz="2400" dirty="0" err="1" smtClean="0"/>
              <a:t>recvbuf</a:t>
            </a:r>
            <a:r>
              <a:rPr lang="zh-CN" altLang="en-US" sz="2400" dirty="0" smtClean="0"/>
              <a:t>。</a:t>
            </a:r>
            <a:endParaRPr lang="en-US" altLang="zh-CN" sz="2400"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437624"/>
            <a:ext cx="5544616" cy="3325526"/>
          </a:xfrm>
          <a:prstGeom prst="rect">
            <a:avLst/>
          </a:prstGeom>
        </p:spPr>
      </p:pic>
    </p:spTree>
    <p:extLst>
      <p:ext uri="{BB962C8B-B14F-4D97-AF65-F5344CB8AC3E}">
        <p14:creationId xmlns:p14="http://schemas.microsoft.com/office/powerpoint/2010/main" val="4051418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normAutofit fontScale="92500" lnSpcReduction="20000"/>
          </a:bodyPr>
          <a:lstStyle/>
          <a:p>
            <a:r>
              <a:rPr lang="zh-CN" altLang="en-US" sz="2000" b="1" dirty="0"/>
              <a:t>散播</a:t>
            </a:r>
            <a:r>
              <a:rPr lang="zh-CN" altLang="en-US" sz="2000" dirty="0"/>
              <a:t>也是一个一对多操作，其调用格式如下</a:t>
            </a:r>
            <a:r>
              <a:rPr lang="en-US" altLang="zh-CN" sz="2000" dirty="0"/>
              <a:t>:</a:t>
            </a:r>
          </a:p>
          <a:p>
            <a:pPr lvl="1">
              <a:buFont typeface="Wingdings" pitchFamily="2" charset="2"/>
              <a:buNone/>
            </a:pPr>
            <a:r>
              <a:rPr lang="en-US" altLang="zh-CN" sz="2000" b="1" dirty="0" err="1">
                <a:solidFill>
                  <a:srgbClr val="FF0000"/>
                </a:solidFill>
              </a:rPr>
              <a:t>MPI_Scatter</a:t>
            </a:r>
            <a:r>
              <a:rPr lang="en-US" altLang="zh-CN" sz="2000" b="1" dirty="0">
                <a:solidFill>
                  <a:schemeClr val="accent1"/>
                </a:solidFill>
              </a:rPr>
              <a:t>(</a:t>
            </a:r>
            <a:r>
              <a:rPr lang="en-US" altLang="zh-CN" sz="2000" b="1" dirty="0" err="1">
                <a:solidFill>
                  <a:schemeClr val="accent1"/>
                </a:solidFill>
              </a:rPr>
              <a:t>SendAddress</a:t>
            </a:r>
            <a:r>
              <a:rPr lang="en-US" altLang="zh-CN" sz="2000" b="1" dirty="0">
                <a:solidFill>
                  <a:schemeClr val="accent1"/>
                </a:solidFill>
              </a:rPr>
              <a:t>, </a:t>
            </a:r>
            <a:r>
              <a:rPr lang="en-US" altLang="zh-CN" sz="2000" b="1" dirty="0" err="1">
                <a:solidFill>
                  <a:schemeClr val="accent1"/>
                </a:solidFill>
              </a:rPr>
              <a:t>SendCount</a:t>
            </a:r>
            <a:r>
              <a:rPr lang="en-US" altLang="zh-CN" sz="2000" b="1" dirty="0">
                <a:solidFill>
                  <a:schemeClr val="accent1"/>
                </a:solidFill>
              </a:rPr>
              <a:t>, </a:t>
            </a:r>
            <a:r>
              <a:rPr lang="en-US" altLang="zh-CN" sz="2000" b="1" dirty="0" err="1">
                <a:solidFill>
                  <a:schemeClr val="accent1"/>
                </a:solidFill>
              </a:rPr>
              <a:t>SendDatatype</a:t>
            </a:r>
            <a:r>
              <a:rPr lang="en-US" altLang="zh-CN" sz="2000" b="1" dirty="0" smtClean="0">
                <a:solidFill>
                  <a:schemeClr val="accent1"/>
                </a:solidFill>
              </a:rPr>
              <a:t>,</a:t>
            </a:r>
            <a:r>
              <a:rPr lang="en-US" altLang="zh-CN" sz="2000" b="1" dirty="0">
                <a:solidFill>
                  <a:schemeClr val="accent1"/>
                </a:solidFill>
              </a:rPr>
              <a:t>	</a:t>
            </a:r>
            <a:r>
              <a:rPr lang="en-US" altLang="zh-CN" sz="2000" b="1" dirty="0" err="1">
                <a:solidFill>
                  <a:schemeClr val="accent1"/>
                </a:solidFill>
              </a:rPr>
              <a:t>RecvAddress</a:t>
            </a:r>
            <a:r>
              <a:rPr lang="en-US" altLang="zh-CN" sz="2000" b="1" dirty="0">
                <a:solidFill>
                  <a:schemeClr val="accent1"/>
                </a:solidFill>
              </a:rPr>
              <a:t>, </a:t>
            </a:r>
            <a:r>
              <a:rPr lang="en-US" altLang="zh-CN" sz="2000" b="1" dirty="0" err="1">
                <a:solidFill>
                  <a:schemeClr val="accent1"/>
                </a:solidFill>
              </a:rPr>
              <a:t>RecvCount</a:t>
            </a:r>
            <a:r>
              <a:rPr lang="en-US" altLang="zh-CN" sz="2000" b="1" dirty="0">
                <a:solidFill>
                  <a:schemeClr val="accent1"/>
                </a:solidFill>
              </a:rPr>
              <a:t>, </a:t>
            </a:r>
            <a:r>
              <a:rPr lang="en-US" altLang="zh-CN" sz="2000" b="1" dirty="0" err="1">
                <a:solidFill>
                  <a:schemeClr val="accent1"/>
                </a:solidFill>
              </a:rPr>
              <a:t>RecvDatatype</a:t>
            </a:r>
            <a:r>
              <a:rPr lang="en-US" altLang="zh-CN" sz="2000" b="1" dirty="0">
                <a:solidFill>
                  <a:schemeClr val="accent1"/>
                </a:solidFill>
              </a:rPr>
              <a:t>, Root, </a:t>
            </a:r>
            <a:r>
              <a:rPr lang="en-US" altLang="zh-CN" sz="2000" b="1" dirty="0" err="1">
                <a:solidFill>
                  <a:schemeClr val="accent1"/>
                </a:solidFill>
              </a:rPr>
              <a:t>Comm</a:t>
            </a:r>
            <a:r>
              <a:rPr lang="en-US" altLang="zh-CN" sz="2000" b="1" dirty="0" smtClean="0">
                <a:solidFill>
                  <a:schemeClr val="accent1"/>
                </a:solidFill>
              </a:rPr>
              <a:t>)</a:t>
            </a:r>
          </a:p>
          <a:p>
            <a:pPr lvl="1">
              <a:buFont typeface="Wingdings" pitchFamily="2" charset="2"/>
              <a:buNone/>
            </a:pPr>
            <a:endParaRPr lang="en-US" altLang="zh-CN" sz="2000" b="1" dirty="0">
              <a:solidFill>
                <a:schemeClr val="accent1"/>
              </a:solidFill>
            </a:endParaRPr>
          </a:p>
          <a:p>
            <a:pPr lvl="1">
              <a:buFont typeface="Wingdings" pitchFamily="2" charset="2"/>
              <a:buNone/>
            </a:pPr>
            <a:r>
              <a:rPr lang="en-US" altLang="zh-CN" sz="2000" b="1" dirty="0">
                <a:solidFill>
                  <a:schemeClr val="accent1"/>
                </a:solidFill>
              </a:rPr>
              <a:t>Scatter</a:t>
            </a:r>
            <a:r>
              <a:rPr lang="zh-CN" altLang="en-US" sz="2000" b="1" dirty="0">
                <a:solidFill>
                  <a:schemeClr val="accent1"/>
                </a:solidFill>
              </a:rPr>
              <a:t>执行与</a:t>
            </a:r>
            <a:r>
              <a:rPr lang="en-US" altLang="zh-CN" sz="2000" b="1" dirty="0">
                <a:solidFill>
                  <a:schemeClr val="accent1"/>
                </a:solidFill>
              </a:rPr>
              <a:t>Gather</a:t>
            </a:r>
            <a:r>
              <a:rPr lang="zh-CN" altLang="en-US" sz="2000" b="1" dirty="0">
                <a:solidFill>
                  <a:schemeClr val="accent1"/>
                </a:solidFill>
              </a:rPr>
              <a:t>相反的操作。</a:t>
            </a:r>
          </a:p>
          <a:p>
            <a:pPr marL="342900" lvl="1" indent="-342900">
              <a:buClr>
                <a:schemeClr val="hlink"/>
              </a:buClr>
              <a:buFont typeface="Arial" pitchFamily="34" charset="0"/>
              <a:buChar char="•"/>
            </a:pPr>
            <a:r>
              <a:rPr lang="en-US" altLang="zh-CN" sz="2000" b="1" dirty="0">
                <a:solidFill>
                  <a:schemeClr val="accent1"/>
                </a:solidFill>
              </a:rPr>
              <a:t>Root</a:t>
            </a:r>
            <a:r>
              <a:rPr lang="zh-CN" altLang="en-US" sz="2000" b="1" dirty="0">
                <a:solidFill>
                  <a:schemeClr val="accent1"/>
                </a:solidFill>
              </a:rPr>
              <a:t>进程给所有进程</a:t>
            </a:r>
            <a:r>
              <a:rPr lang="en-US" altLang="zh-CN" sz="2000" b="1" dirty="0">
                <a:solidFill>
                  <a:schemeClr val="accent1"/>
                </a:solidFill>
              </a:rPr>
              <a:t>(</a:t>
            </a:r>
            <a:r>
              <a:rPr lang="zh-CN" altLang="en-US" sz="2000" b="1" dirty="0">
                <a:solidFill>
                  <a:schemeClr val="accent1"/>
                </a:solidFill>
              </a:rPr>
              <a:t>包括它自已</a:t>
            </a:r>
            <a:r>
              <a:rPr lang="en-US" altLang="zh-CN" sz="2000" b="1" dirty="0">
                <a:solidFill>
                  <a:schemeClr val="accent1"/>
                </a:solidFill>
              </a:rPr>
              <a:t>)</a:t>
            </a:r>
            <a:r>
              <a:rPr lang="zh-CN" altLang="en-US" sz="2000" b="1" dirty="0">
                <a:solidFill>
                  <a:schemeClr val="accent1"/>
                </a:solidFill>
              </a:rPr>
              <a:t>发送一个不同的消息，这</a:t>
            </a:r>
            <a:r>
              <a:rPr lang="en-US" altLang="zh-CN" sz="2000" b="1" dirty="0">
                <a:solidFill>
                  <a:schemeClr val="accent1"/>
                </a:solidFill>
              </a:rPr>
              <a:t>n (n</a:t>
            </a:r>
            <a:r>
              <a:rPr lang="zh-CN" altLang="en-US" sz="2000" b="1" dirty="0">
                <a:solidFill>
                  <a:schemeClr val="accent1"/>
                </a:solidFill>
              </a:rPr>
              <a:t>为进程域</a:t>
            </a:r>
            <a:r>
              <a:rPr lang="en-US" altLang="zh-CN" sz="2000" b="1" dirty="0" err="1">
                <a:solidFill>
                  <a:schemeClr val="accent1"/>
                </a:solidFill>
              </a:rPr>
              <a:t>comm</a:t>
            </a:r>
            <a:r>
              <a:rPr lang="zh-CN" altLang="en-US" sz="2000" b="1" dirty="0">
                <a:solidFill>
                  <a:schemeClr val="accent1"/>
                </a:solidFill>
              </a:rPr>
              <a:t>包括的进程个数</a:t>
            </a:r>
            <a:r>
              <a:rPr lang="en-US" altLang="zh-CN" sz="2000" b="1" dirty="0">
                <a:solidFill>
                  <a:schemeClr val="accent1"/>
                </a:solidFill>
              </a:rPr>
              <a:t>)</a:t>
            </a:r>
            <a:r>
              <a:rPr lang="zh-CN" altLang="en-US" sz="2000" b="1" dirty="0">
                <a:solidFill>
                  <a:schemeClr val="accent1"/>
                </a:solidFill>
              </a:rPr>
              <a:t>个消息在</a:t>
            </a:r>
            <a:r>
              <a:rPr lang="en-US" altLang="zh-CN" sz="2000" b="1" dirty="0">
                <a:solidFill>
                  <a:schemeClr val="accent1"/>
                </a:solidFill>
              </a:rPr>
              <a:t>Root</a:t>
            </a:r>
            <a:r>
              <a:rPr lang="zh-CN" altLang="en-US" sz="2000" b="1" dirty="0">
                <a:solidFill>
                  <a:schemeClr val="accent1"/>
                </a:solidFill>
              </a:rPr>
              <a:t>进程的发送缓冲区中按进程标识的顺序有序地存放。</a:t>
            </a:r>
          </a:p>
          <a:p>
            <a:pPr marL="342900" lvl="1" indent="-342900">
              <a:buClr>
                <a:schemeClr val="hlink"/>
              </a:buClr>
              <a:buFont typeface="Arial" pitchFamily="34" charset="0"/>
              <a:buChar char="•"/>
            </a:pPr>
            <a:r>
              <a:rPr lang="zh-CN" altLang="en-US" sz="2000" b="1" dirty="0">
                <a:solidFill>
                  <a:schemeClr val="accent1"/>
                </a:solidFill>
              </a:rPr>
              <a:t>每个进程接收缓冲由</a:t>
            </a:r>
            <a:r>
              <a:rPr lang="zh-CN" altLang="en-US" sz="2000" b="1" dirty="0" smtClean="0">
                <a:solidFill>
                  <a:schemeClr val="accent1"/>
                </a:solidFill>
              </a:rPr>
              <a:t>三元组</a:t>
            </a:r>
            <a:endParaRPr lang="en-US" altLang="zh-CN" sz="2000" b="1" dirty="0" smtClean="0">
              <a:solidFill>
                <a:schemeClr val="accent1"/>
              </a:solidFill>
            </a:endParaRPr>
          </a:p>
          <a:p>
            <a:pPr marL="342900" lvl="1" indent="-342900">
              <a:buClr>
                <a:schemeClr val="hlink"/>
              </a:buClr>
              <a:buFont typeface="Arial" pitchFamily="34" charset="0"/>
              <a:buChar char="•"/>
            </a:pPr>
            <a:r>
              <a:rPr lang="en-US" altLang="zh-CN" sz="2000" b="1" dirty="0" smtClean="0">
                <a:solidFill>
                  <a:schemeClr val="accent1"/>
                </a:solidFill>
              </a:rPr>
              <a:t>&lt;</a:t>
            </a:r>
            <a:r>
              <a:rPr lang="en-US" altLang="zh-CN" sz="2000" b="1" dirty="0" err="1">
                <a:solidFill>
                  <a:schemeClr val="accent1"/>
                </a:solidFill>
              </a:rPr>
              <a:t>RecvAddress</a:t>
            </a:r>
            <a:r>
              <a:rPr lang="en-US" altLang="zh-CN" sz="2000" b="1" dirty="0">
                <a:solidFill>
                  <a:schemeClr val="accent1"/>
                </a:solidFill>
              </a:rPr>
              <a:t>, </a:t>
            </a:r>
            <a:r>
              <a:rPr lang="en-US" altLang="zh-CN" sz="2000" b="1" dirty="0" err="1">
                <a:solidFill>
                  <a:schemeClr val="accent1"/>
                </a:solidFill>
              </a:rPr>
              <a:t>RecvCount</a:t>
            </a:r>
            <a:r>
              <a:rPr lang="en-US" altLang="zh-CN" sz="2000" b="1" dirty="0">
                <a:solidFill>
                  <a:schemeClr val="accent1"/>
                </a:solidFill>
              </a:rPr>
              <a:t>, </a:t>
            </a:r>
            <a:r>
              <a:rPr lang="en-US" altLang="zh-CN" sz="2000" b="1" dirty="0" err="1">
                <a:solidFill>
                  <a:schemeClr val="accent1"/>
                </a:solidFill>
              </a:rPr>
              <a:t>RecvDatatype</a:t>
            </a:r>
            <a:r>
              <a:rPr lang="en-US" altLang="zh-CN" sz="2000" b="1" dirty="0">
                <a:solidFill>
                  <a:schemeClr val="accent1"/>
                </a:solidFill>
              </a:rPr>
              <a:t>&gt;</a:t>
            </a:r>
            <a:r>
              <a:rPr lang="zh-CN" altLang="en-US" sz="2000" b="1" dirty="0">
                <a:solidFill>
                  <a:schemeClr val="accent1"/>
                </a:solidFill>
              </a:rPr>
              <a:t>标识，所有的非</a:t>
            </a:r>
            <a:r>
              <a:rPr lang="en-US" altLang="zh-CN" sz="2000" b="1" dirty="0">
                <a:solidFill>
                  <a:schemeClr val="accent1"/>
                </a:solidFill>
              </a:rPr>
              <a:t>Root</a:t>
            </a:r>
            <a:r>
              <a:rPr lang="zh-CN" altLang="en-US" sz="2000" b="1" dirty="0">
                <a:solidFill>
                  <a:schemeClr val="accent1"/>
                </a:solidFill>
              </a:rPr>
              <a:t>进程忽略发送缓冲</a:t>
            </a:r>
            <a:r>
              <a:rPr lang="zh-CN" altLang="en-US" sz="2000" b="1" dirty="0" smtClean="0">
                <a:solidFill>
                  <a:schemeClr val="accent1"/>
                </a:solidFill>
              </a:rPr>
              <a:t>。</a:t>
            </a:r>
            <a:endParaRPr lang="en-US" altLang="zh-CN" sz="2000" b="1" dirty="0" smtClean="0">
              <a:solidFill>
                <a:schemeClr val="accent1"/>
              </a:solidFill>
            </a:endParaRPr>
          </a:p>
          <a:p>
            <a:pPr marL="342900" lvl="1" indent="-342900">
              <a:buClr>
                <a:schemeClr val="hlink"/>
              </a:buClr>
              <a:buFont typeface="Arial" pitchFamily="34" charset="0"/>
              <a:buChar char="•"/>
            </a:pPr>
            <a:r>
              <a:rPr lang="zh-CN" altLang="en-US" sz="2000" b="1" dirty="0" smtClean="0">
                <a:solidFill>
                  <a:schemeClr val="accent1"/>
                </a:solidFill>
              </a:rPr>
              <a:t>对</a:t>
            </a:r>
            <a:r>
              <a:rPr lang="en-US" altLang="zh-CN" sz="2000" b="1" dirty="0">
                <a:solidFill>
                  <a:schemeClr val="accent1"/>
                </a:solidFill>
              </a:rPr>
              <a:t>Root</a:t>
            </a:r>
            <a:r>
              <a:rPr lang="zh-CN" altLang="en-US" sz="2000" b="1" dirty="0">
                <a:solidFill>
                  <a:schemeClr val="accent1"/>
                </a:solidFill>
              </a:rPr>
              <a:t>进程，发送缓冲由</a:t>
            </a:r>
            <a:r>
              <a:rPr lang="zh-CN" altLang="en-US" sz="2000" b="1" dirty="0" smtClean="0">
                <a:solidFill>
                  <a:schemeClr val="accent1"/>
                </a:solidFill>
              </a:rPr>
              <a:t>三元组</a:t>
            </a:r>
            <a:endParaRPr lang="en-US" altLang="zh-CN" sz="2000" b="1" dirty="0" smtClean="0">
              <a:solidFill>
                <a:schemeClr val="accent1"/>
              </a:solidFill>
            </a:endParaRPr>
          </a:p>
          <a:p>
            <a:pPr marL="342900" lvl="1" indent="-342900">
              <a:buClr>
                <a:schemeClr val="hlink"/>
              </a:buClr>
              <a:buFont typeface="Arial" pitchFamily="34" charset="0"/>
              <a:buChar char="•"/>
            </a:pPr>
            <a:r>
              <a:rPr lang="en-US" altLang="zh-CN" sz="2000" b="1" dirty="0" smtClean="0">
                <a:solidFill>
                  <a:schemeClr val="accent1"/>
                </a:solidFill>
              </a:rPr>
              <a:t>&lt;</a:t>
            </a:r>
            <a:r>
              <a:rPr lang="en-US" altLang="zh-CN" sz="2000" b="1" dirty="0" err="1">
                <a:solidFill>
                  <a:schemeClr val="accent1"/>
                </a:solidFill>
              </a:rPr>
              <a:t>SendAddress</a:t>
            </a:r>
            <a:r>
              <a:rPr lang="en-US" altLang="zh-CN" sz="2000" b="1" dirty="0">
                <a:solidFill>
                  <a:schemeClr val="accent1"/>
                </a:solidFill>
              </a:rPr>
              <a:t>, </a:t>
            </a:r>
            <a:r>
              <a:rPr lang="en-US" altLang="zh-CN" sz="2000" b="1" dirty="0" err="1">
                <a:solidFill>
                  <a:schemeClr val="accent1"/>
                </a:solidFill>
              </a:rPr>
              <a:t>SendCount</a:t>
            </a:r>
            <a:r>
              <a:rPr lang="en-US" altLang="zh-CN" sz="2000" b="1" dirty="0">
                <a:solidFill>
                  <a:schemeClr val="accent1"/>
                </a:solidFill>
              </a:rPr>
              <a:t>, </a:t>
            </a:r>
            <a:r>
              <a:rPr lang="en-US" altLang="zh-CN" sz="2000" b="1" dirty="0" err="1">
                <a:solidFill>
                  <a:schemeClr val="accent1"/>
                </a:solidFill>
              </a:rPr>
              <a:t>SendDatatype</a:t>
            </a:r>
            <a:r>
              <a:rPr lang="en-US" altLang="zh-CN" sz="2000" b="1" dirty="0">
                <a:solidFill>
                  <a:schemeClr val="accent1"/>
                </a:solidFill>
              </a:rPr>
              <a:t>&gt;</a:t>
            </a:r>
            <a:r>
              <a:rPr lang="zh-CN" altLang="en-US" sz="2000" b="1" dirty="0">
                <a:solidFill>
                  <a:schemeClr val="accent1"/>
                </a:solidFill>
              </a:rPr>
              <a:t>标识。</a:t>
            </a:r>
          </a:p>
          <a:p>
            <a:endParaRPr lang="zh-CN" altLang="en-US" dirty="0"/>
          </a:p>
        </p:txBody>
      </p:sp>
    </p:spTree>
    <p:extLst>
      <p:ext uri="{BB962C8B-B14F-4D97-AF65-F5344CB8AC3E}">
        <p14:creationId xmlns:p14="http://schemas.microsoft.com/office/powerpoint/2010/main" val="2086038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3"/>
            <a:ext cx="7408333" cy="3805070"/>
          </a:xfrm>
        </p:spPr>
        <p:txBody>
          <a:bodyPr>
            <a:normAutofit/>
          </a:bodyPr>
          <a:lstStyle/>
          <a:p>
            <a:pPr marL="0" indent="0">
              <a:buNone/>
            </a:pPr>
            <a:r>
              <a:rPr lang="en-US" altLang="zh-CN" sz="2400" dirty="0" err="1" smtClean="0">
                <a:solidFill>
                  <a:srgbClr val="FFC000"/>
                </a:solidFill>
              </a:rPr>
              <a:t>MPI_Scatter.c</a:t>
            </a:r>
            <a:r>
              <a:rPr lang="zh-CN" altLang="en-US" sz="2400" dirty="0" smtClean="0"/>
              <a:t>将</a:t>
            </a:r>
            <a:r>
              <a:rPr lang="en-US" altLang="zh-CN" sz="2400" dirty="0" smtClean="0"/>
              <a:t>root=0</a:t>
            </a:r>
            <a:r>
              <a:rPr lang="zh-CN" altLang="en-US" sz="2400" dirty="0" smtClean="0"/>
              <a:t>进程</a:t>
            </a:r>
            <a:r>
              <a:rPr lang="zh-CN" altLang="en-US" sz="2400" dirty="0"/>
              <a:t>的</a:t>
            </a:r>
            <a:r>
              <a:rPr lang="en-US" altLang="zh-CN" sz="2400" dirty="0" err="1"/>
              <a:t>sendbuf</a:t>
            </a:r>
            <a:r>
              <a:rPr lang="zh-CN" altLang="en-US" sz="2400" dirty="0"/>
              <a:t>按</a:t>
            </a:r>
            <a:r>
              <a:rPr lang="zh-CN" altLang="en-US" sz="2400" dirty="0" smtClean="0"/>
              <a:t>顺序平均分段发送到所有进程</a:t>
            </a:r>
            <a:r>
              <a:rPr lang="zh-CN" altLang="en-US" sz="2400" dirty="0"/>
              <a:t>的接收</a:t>
            </a:r>
            <a:r>
              <a:rPr lang="en-US" altLang="zh-CN" sz="2400" dirty="0" err="1"/>
              <a:t>recvbuf</a:t>
            </a:r>
            <a:r>
              <a:rPr lang="zh-CN" altLang="en-US" sz="24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63638"/>
            <a:ext cx="5178216" cy="322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8445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97565"/>
            <a:ext cx="7408333" cy="3697058"/>
          </a:xfrm>
        </p:spPr>
        <p:txBody>
          <a:bodyPr>
            <a:normAutofit/>
          </a:bodyPr>
          <a:lstStyle/>
          <a:p>
            <a:r>
              <a:rPr lang="zh-CN" altLang="en-US" sz="2000" b="1" dirty="0" smtClean="0"/>
              <a:t>聚合</a:t>
            </a:r>
            <a:r>
              <a:rPr lang="zh-CN" altLang="en-US" sz="2000" dirty="0"/>
              <a:t>功能</a:t>
            </a:r>
            <a:r>
              <a:rPr lang="zh-CN" altLang="en-US" sz="2000" dirty="0" smtClean="0"/>
              <a:t>使得</a:t>
            </a:r>
            <a:r>
              <a:rPr lang="zh-CN" altLang="en-US" sz="2000" dirty="0"/>
              <a:t>群集通信的</a:t>
            </a:r>
            <a:r>
              <a:rPr lang="en-US" altLang="zh-CN" sz="2000" dirty="0" smtClean="0"/>
              <a:t>MPI</a:t>
            </a:r>
            <a:r>
              <a:rPr lang="zh-CN" altLang="en-US" sz="2000" dirty="0"/>
              <a:t>进行通信</a:t>
            </a:r>
            <a:r>
              <a:rPr lang="zh-CN" altLang="en-US" sz="2000" dirty="0" smtClean="0"/>
              <a:t>的同时</a:t>
            </a:r>
            <a:r>
              <a:rPr lang="zh-CN" altLang="en-US" sz="2000" dirty="0"/>
              <a:t>完成一定的计算</a:t>
            </a:r>
            <a:r>
              <a:rPr lang="zh-CN" altLang="en-US" sz="2000" dirty="0" smtClean="0"/>
              <a:t>。</a:t>
            </a:r>
            <a:endParaRPr lang="en-US" altLang="zh-CN" sz="2000" dirty="0" smtClean="0"/>
          </a:p>
          <a:p>
            <a:pPr marL="0" indent="0">
              <a:buNone/>
            </a:pPr>
            <a:r>
              <a:rPr lang="zh-CN" altLang="en-US" sz="2000" dirty="0" smtClean="0"/>
              <a:t> </a:t>
            </a:r>
            <a:endParaRPr lang="zh-CN" altLang="en-US" sz="2000" dirty="0"/>
          </a:p>
          <a:p>
            <a:r>
              <a:rPr lang="en-US" altLang="zh-CN" sz="2000" dirty="0"/>
              <a:t>MPI</a:t>
            </a:r>
            <a:r>
              <a:rPr lang="zh-CN" altLang="en-US" sz="2000" dirty="0"/>
              <a:t>聚合的功能分三步实现</a:t>
            </a:r>
          </a:p>
          <a:p>
            <a:pPr marL="301943" lvl="1" indent="0">
              <a:buClr>
                <a:schemeClr val="hlink"/>
              </a:buClr>
              <a:buFont typeface="Wingdings" pitchFamily="2" charset="2"/>
              <a:buNone/>
            </a:pPr>
            <a:r>
              <a:rPr lang="en-US" altLang="zh-CN" sz="2000" b="1" dirty="0">
                <a:solidFill>
                  <a:schemeClr val="accent1"/>
                </a:solidFill>
              </a:rPr>
              <a:t>1.</a:t>
            </a:r>
            <a:r>
              <a:rPr lang="zh-CN" altLang="en-US" sz="2000" b="1" dirty="0">
                <a:solidFill>
                  <a:schemeClr val="accent1"/>
                </a:solidFill>
              </a:rPr>
              <a:t>首先是通信的功能，即消息根据要求发送到目标进程，目标进程也已经收到了各自需要的消息；</a:t>
            </a:r>
          </a:p>
          <a:p>
            <a:pPr marL="301943" lvl="1" indent="0">
              <a:buClr>
                <a:schemeClr val="hlink"/>
              </a:buClr>
              <a:buFont typeface="Wingdings" pitchFamily="2" charset="2"/>
              <a:buNone/>
            </a:pPr>
            <a:r>
              <a:rPr lang="en-US" altLang="zh-CN" sz="2000" b="1" dirty="0">
                <a:solidFill>
                  <a:schemeClr val="accent1"/>
                </a:solidFill>
              </a:rPr>
              <a:t>2.</a:t>
            </a:r>
            <a:r>
              <a:rPr lang="zh-CN" altLang="en-US" sz="2000" b="1" dirty="0">
                <a:solidFill>
                  <a:schemeClr val="accent1"/>
                </a:solidFill>
              </a:rPr>
              <a:t>然后是对消息的处理，即执行计算功能；</a:t>
            </a:r>
          </a:p>
          <a:p>
            <a:pPr marL="301943" lvl="1" indent="0">
              <a:buClr>
                <a:schemeClr val="hlink"/>
              </a:buClr>
              <a:buFont typeface="Wingdings" pitchFamily="2" charset="2"/>
              <a:buNone/>
            </a:pPr>
            <a:r>
              <a:rPr lang="en-US" altLang="zh-CN" sz="2000" b="1" dirty="0" smtClean="0">
                <a:solidFill>
                  <a:schemeClr val="accent1"/>
                </a:solidFill>
              </a:rPr>
              <a:t>3</a:t>
            </a:r>
            <a:r>
              <a:rPr lang="en-US" altLang="zh-CN" sz="2000" b="1" dirty="0">
                <a:solidFill>
                  <a:schemeClr val="accent1"/>
                </a:solidFill>
              </a:rPr>
              <a:t>.</a:t>
            </a:r>
            <a:r>
              <a:rPr lang="zh-CN" altLang="en-US" sz="2000" b="1" dirty="0" smtClean="0">
                <a:solidFill>
                  <a:schemeClr val="accent1"/>
                </a:solidFill>
              </a:rPr>
              <a:t>最后</a:t>
            </a:r>
            <a:r>
              <a:rPr lang="zh-CN" altLang="en-US" sz="2000" b="1" dirty="0">
                <a:solidFill>
                  <a:schemeClr val="accent1"/>
                </a:solidFill>
              </a:rPr>
              <a:t>把处理结果放入指定的接收缓冲区。</a:t>
            </a:r>
            <a:endParaRPr lang="en-US" altLang="zh-CN" sz="2000" b="1" dirty="0">
              <a:solidFill>
                <a:schemeClr val="accent1"/>
              </a:solidFill>
            </a:endParaRPr>
          </a:p>
        </p:txBody>
      </p:sp>
    </p:spTree>
    <p:extLst>
      <p:ext uri="{BB962C8B-B14F-4D97-AF65-F5344CB8AC3E}">
        <p14:creationId xmlns:p14="http://schemas.microsoft.com/office/powerpoint/2010/main" val="1748403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43559"/>
            <a:ext cx="7408333" cy="3751064"/>
          </a:xfrm>
        </p:spPr>
        <p:txBody>
          <a:bodyPr>
            <a:normAutofit fontScale="25000" lnSpcReduction="20000"/>
          </a:bodyPr>
          <a:lstStyle/>
          <a:p>
            <a:r>
              <a:rPr lang="zh-CN" altLang="en-US" sz="8000" dirty="0"/>
              <a:t>聚合归约的调用格式如下</a:t>
            </a:r>
            <a:r>
              <a:rPr lang="en-US" altLang="zh-CN" sz="8000" dirty="0"/>
              <a:t>:</a:t>
            </a:r>
          </a:p>
          <a:p>
            <a:pPr marL="342900" lvl="1" indent="-342900">
              <a:buClr>
                <a:schemeClr val="hlink"/>
              </a:buClr>
              <a:buFont typeface="Wingdings" pitchFamily="2" charset="2"/>
              <a:buChar char="v"/>
            </a:pPr>
            <a:r>
              <a:rPr lang="en-US" altLang="zh-CN" sz="8000" b="1" dirty="0" err="1">
                <a:solidFill>
                  <a:srgbClr val="FF0000"/>
                </a:solidFill>
              </a:rPr>
              <a:t>MPI_Reduce</a:t>
            </a:r>
            <a:r>
              <a:rPr lang="en-US" altLang="zh-CN" sz="8000" b="1" dirty="0">
                <a:solidFill>
                  <a:schemeClr val="accent1"/>
                </a:solidFill>
              </a:rPr>
              <a:t>(</a:t>
            </a:r>
            <a:r>
              <a:rPr lang="en-US" altLang="zh-CN" sz="8000" b="1" dirty="0" err="1">
                <a:solidFill>
                  <a:schemeClr val="accent1"/>
                </a:solidFill>
              </a:rPr>
              <a:t>SendAddress</a:t>
            </a:r>
            <a:r>
              <a:rPr lang="en-US" altLang="zh-CN" sz="8000" b="1" dirty="0">
                <a:solidFill>
                  <a:schemeClr val="accent1"/>
                </a:solidFill>
              </a:rPr>
              <a:t>, </a:t>
            </a:r>
            <a:r>
              <a:rPr lang="en-US" altLang="zh-CN" sz="8000" b="1" dirty="0" err="1" smtClean="0">
                <a:solidFill>
                  <a:schemeClr val="accent1"/>
                </a:solidFill>
              </a:rPr>
              <a:t>ecvAddress</a:t>
            </a:r>
            <a:r>
              <a:rPr lang="en-US" altLang="zh-CN" sz="8000" b="1" dirty="0">
                <a:solidFill>
                  <a:schemeClr val="accent1"/>
                </a:solidFill>
              </a:rPr>
              <a:t>, Count, </a:t>
            </a:r>
            <a:r>
              <a:rPr lang="en-US" altLang="zh-CN" sz="8000" b="1" dirty="0" err="1">
                <a:solidFill>
                  <a:schemeClr val="accent1"/>
                </a:solidFill>
              </a:rPr>
              <a:t>Datatype</a:t>
            </a:r>
            <a:r>
              <a:rPr lang="en-US" altLang="zh-CN" sz="8000" b="1" dirty="0">
                <a:solidFill>
                  <a:schemeClr val="accent1"/>
                </a:solidFill>
              </a:rPr>
              <a:t>, Op, Root, </a:t>
            </a:r>
            <a:r>
              <a:rPr lang="en-US" altLang="zh-CN" sz="8000" b="1" dirty="0" err="1">
                <a:solidFill>
                  <a:schemeClr val="accent1"/>
                </a:solidFill>
              </a:rPr>
              <a:t>Comm</a:t>
            </a:r>
            <a:r>
              <a:rPr lang="en-US" altLang="zh-CN" sz="8000" b="1" dirty="0" smtClean="0">
                <a:solidFill>
                  <a:schemeClr val="accent1"/>
                </a:solidFill>
              </a:rPr>
              <a:t>)</a:t>
            </a:r>
          </a:p>
          <a:p>
            <a:pPr marL="0" lvl="1" indent="0">
              <a:buClr>
                <a:schemeClr val="hlink"/>
              </a:buClr>
              <a:buNone/>
            </a:pPr>
            <a:endParaRPr lang="en-US" altLang="zh-CN" sz="8000" b="1" dirty="0">
              <a:solidFill>
                <a:schemeClr val="accent1"/>
              </a:solidFill>
            </a:endParaRPr>
          </a:p>
          <a:p>
            <a:r>
              <a:rPr lang="zh-CN" altLang="en-US" sz="7400" dirty="0"/>
              <a:t>聚合归约的</a:t>
            </a:r>
            <a:r>
              <a:rPr lang="zh-CN" altLang="en-US" sz="7400" dirty="0" smtClean="0"/>
              <a:t>特点</a:t>
            </a:r>
            <a:endParaRPr lang="en-US" altLang="zh-CN" sz="7400" dirty="0" smtClean="0"/>
          </a:p>
          <a:p>
            <a:pPr marL="0" lvl="1" indent="0">
              <a:buClr>
                <a:schemeClr val="hlink"/>
              </a:buClr>
              <a:buNone/>
            </a:pPr>
            <a:r>
              <a:rPr lang="en-US" altLang="zh-CN" sz="7400" b="1" dirty="0" smtClean="0">
                <a:solidFill>
                  <a:schemeClr val="accent1"/>
                </a:solidFill>
              </a:rPr>
              <a:t>1.</a:t>
            </a:r>
            <a:r>
              <a:rPr lang="zh-CN" altLang="en-US" sz="7400" b="1" dirty="0" smtClean="0">
                <a:solidFill>
                  <a:schemeClr val="accent1"/>
                </a:solidFill>
              </a:rPr>
              <a:t>归约</a:t>
            </a:r>
            <a:r>
              <a:rPr lang="zh-CN" altLang="en-US" sz="7400" b="1" dirty="0">
                <a:solidFill>
                  <a:schemeClr val="accent1"/>
                </a:solidFill>
              </a:rPr>
              <a:t>操作对每个进程的发送</a:t>
            </a:r>
            <a:r>
              <a:rPr lang="zh-CN" altLang="en-US" sz="7400" b="1" dirty="0" smtClean="0">
                <a:solidFill>
                  <a:schemeClr val="accent1"/>
                </a:solidFill>
              </a:rPr>
              <a:t>缓冲区</a:t>
            </a:r>
            <a:endParaRPr lang="en-US" altLang="zh-CN" sz="7400" b="1" dirty="0" smtClean="0">
              <a:solidFill>
                <a:schemeClr val="accent1"/>
              </a:solidFill>
            </a:endParaRPr>
          </a:p>
          <a:p>
            <a:pPr marL="0" lvl="1" indent="0">
              <a:buClr>
                <a:schemeClr val="hlink"/>
              </a:buClr>
              <a:buNone/>
            </a:pPr>
            <a:r>
              <a:rPr lang="en-US" altLang="zh-CN" sz="7400" b="1" dirty="0" smtClean="0">
                <a:solidFill>
                  <a:schemeClr val="accent1"/>
                </a:solidFill>
              </a:rPr>
              <a:t>(</a:t>
            </a:r>
            <a:r>
              <a:rPr lang="en-US" altLang="zh-CN" sz="7400" b="1" dirty="0" err="1">
                <a:solidFill>
                  <a:schemeClr val="accent1"/>
                </a:solidFill>
              </a:rPr>
              <a:t>SendAddress</a:t>
            </a:r>
            <a:r>
              <a:rPr lang="en-US" altLang="zh-CN" sz="7400" b="1" dirty="0">
                <a:solidFill>
                  <a:schemeClr val="accent1"/>
                </a:solidFill>
              </a:rPr>
              <a:t>)</a:t>
            </a:r>
            <a:r>
              <a:rPr lang="zh-CN" altLang="en-US" sz="7400" b="1" dirty="0">
                <a:solidFill>
                  <a:schemeClr val="accent1"/>
                </a:solidFill>
              </a:rPr>
              <a:t>中的数据按给定的操作进行运算，并将最终结果存放在</a:t>
            </a:r>
            <a:r>
              <a:rPr lang="en-US" altLang="zh-CN" sz="7400" b="1" dirty="0">
                <a:solidFill>
                  <a:schemeClr val="accent1"/>
                </a:solidFill>
              </a:rPr>
              <a:t>Root</a:t>
            </a:r>
            <a:r>
              <a:rPr lang="zh-CN" altLang="en-US" sz="7400" b="1" dirty="0">
                <a:solidFill>
                  <a:schemeClr val="accent1"/>
                </a:solidFill>
              </a:rPr>
              <a:t>进程的接收</a:t>
            </a:r>
            <a:r>
              <a:rPr lang="zh-CN" altLang="en-US" sz="7400" b="1" dirty="0" smtClean="0">
                <a:solidFill>
                  <a:schemeClr val="accent1"/>
                </a:solidFill>
              </a:rPr>
              <a:t>缓冲区</a:t>
            </a:r>
            <a:endParaRPr lang="en-US" altLang="zh-CN" sz="7400" b="1" dirty="0" smtClean="0">
              <a:solidFill>
                <a:schemeClr val="accent1"/>
              </a:solidFill>
            </a:endParaRPr>
          </a:p>
          <a:p>
            <a:pPr marL="0" lvl="1" indent="0">
              <a:buClr>
                <a:schemeClr val="hlink"/>
              </a:buClr>
              <a:buNone/>
            </a:pPr>
            <a:r>
              <a:rPr lang="en-US" altLang="zh-CN" sz="7400" b="1" dirty="0" smtClean="0">
                <a:solidFill>
                  <a:schemeClr val="accent1"/>
                </a:solidFill>
              </a:rPr>
              <a:t>(</a:t>
            </a:r>
            <a:r>
              <a:rPr lang="en-US" altLang="zh-CN" sz="7400" b="1" dirty="0" err="1" smtClean="0">
                <a:solidFill>
                  <a:schemeClr val="accent1"/>
                </a:solidFill>
              </a:rPr>
              <a:t>RecvAddress</a:t>
            </a:r>
            <a:r>
              <a:rPr lang="en-US" altLang="zh-CN" sz="7400" b="1" dirty="0" smtClean="0">
                <a:solidFill>
                  <a:schemeClr val="accent1"/>
                </a:solidFill>
              </a:rPr>
              <a:t>)</a:t>
            </a:r>
            <a:r>
              <a:rPr lang="zh-CN" altLang="en-US" sz="7400" b="1" dirty="0" smtClean="0">
                <a:solidFill>
                  <a:schemeClr val="accent1"/>
                </a:solidFill>
              </a:rPr>
              <a:t>中。</a:t>
            </a:r>
          </a:p>
          <a:p>
            <a:pPr marL="0" lvl="1" indent="0">
              <a:buClr>
                <a:schemeClr val="hlink"/>
              </a:buClr>
              <a:buNone/>
            </a:pPr>
            <a:r>
              <a:rPr lang="en-US" altLang="zh-CN" sz="7400" b="1" dirty="0" smtClean="0">
                <a:solidFill>
                  <a:schemeClr val="accent1"/>
                </a:solidFill>
              </a:rPr>
              <a:t>2.</a:t>
            </a:r>
            <a:r>
              <a:rPr lang="zh-CN" altLang="en-US" sz="7400" b="1" dirty="0" smtClean="0">
                <a:solidFill>
                  <a:schemeClr val="accent1"/>
                </a:solidFill>
              </a:rPr>
              <a:t>参与</a:t>
            </a:r>
            <a:r>
              <a:rPr lang="zh-CN" altLang="en-US" sz="7400" b="1" dirty="0">
                <a:solidFill>
                  <a:schemeClr val="accent1"/>
                </a:solidFill>
              </a:rPr>
              <a:t>计算操作的数据项的数据类型在</a:t>
            </a:r>
            <a:r>
              <a:rPr lang="en-US" altLang="zh-CN" sz="7400" b="1" dirty="0" err="1">
                <a:solidFill>
                  <a:schemeClr val="accent1"/>
                </a:solidFill>
              </a:rPr>
              <a:t>Datatype</a:t>
            </a:r>
            <a:r>
              <a:rPr lang="zh-CN" altLang="en-US" sz="7400" b="1" dirty="0">
                <a:solidFill>
                  <a:schemeClr val="accent1"/>
                </a:solidFill>
              </a:rPr>
              <a:t>域中定义，归约操作由</a:t>
            </a:r>
            <a:r>
              <a:rPr lang="en-US" altLang="zh-CN" sz="7400" b="1" dirty="0">
                <a:solidFill>
                  <a:schemeClr val="accent1"/>
                </a:solidFill>
              </a:rPr>
              <a:t>Op</a:t>
            </a:r>
            <a:r>
              <a:rPr lang="zh-CN" altLang="en-US" sz="7400" b="1" dirty="0">
                <a:solidFill>
                  <a:schemeClr val="accent1"/>
                </a:solidFill>
              </a:rPr>
              <a:t>域定义。</a:t>
            </a:r>
          </a:p>
          <a:p>
            <a:pPr marL="0" lvl="1" indent="0">
              <a:buClr>
                <a:schemeClr val="hlink"/>
              </a:buClr>
              <a:buNone/>
            </a:pPr>
            <a:r>
              <a:rPr lang="en-US" altLang="zh-CN" sz="7400" b="1" dirty="0" smtClean="0">
                <a:solidFill>
                  <a:schemeClr val="accent1"/>
                </a:solidFill>
              </a:rPr>
              <a:t>3.</a:t>
            </a:r>
            <a:r>
              <a:rPr lang="zh-CN" altLang="en-US" sz="7400" b="1" dirty="0" smtClean="0">
                <a:solidFill>
                  <a:schemeClr val="accent1"/>
                </a:solidFill>
              </a:rPr>
              <a:t>归约</a:t>
            </a:r>
            <a:r>
              <a:rPr lang="zh-CN" altLang="en-US" sz="7400" b="1" dirty="0">
                <a:solidFill>
                  <a:schemeClr val="accent1"/>
                </a:solidFill>
              </a:rPr>
              <a:t>操作允许每个进程贡献向量值，而不只是标量值，向量的长度由</a:t>
            </a:r>
            <a:r>
              <a:rPr lang="en-US" altLang="zh-CN" sz="7400" b="1" dirty="0">
                <a:solidFill>
                  <a:schemeClr val="accent1"/>
                </a:solidFill>
              </a:rPr>
              <a:t>Count</a:t>
            </a:r>
            <a:r>
              <a:rPr lang="zh-CN" altLang="en-US" sz="7400" b="1" dirty="0">
                <a:solidFill>
                  <a:schemeClr val="accent1"/>
                </a:solidFill>
              </a:rPr>
              <a:t>定义。</a:t>
            </a:r>
          </a:p>
          <a:p>
            <a:endParaRPr lang="zh-CN" altLang="en-US" dirty="0"/>
          </a:p>
        </p:txBody>
      </p:sp>
    </p:spTree>
    <p:extLst>
      <p:ext uri="{BB962C8B-B14F-4D97-AF65-F5344CB8AC3E}">
        <p14:creationId xmlns:p14="http://schemas.microsoft.com/office/powerpoint/2010/main" val="2882636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4" name="内容占位符 1"/>
          <p:cNvSpPr txBox="1">
            <a:spLocks/>
          </p:cNvSpPr>
          <p:nvPr/>
        </p:nvSpPr>
        <p:spPr>
          <a:xfrm>
            <a:off x="901836" y="897564"/>
            <a:ext cx="7408333" cy="375893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01943" lvl="1" indent="0">
              <a:buFont typeface="Symbol" pitchFamily="18" charset="2"/>
              <a:buNone/>
            </a:pPr>
            <a:r>
              <a:rPr lang="en-US" altLang="zh-CN" sz="2000" b="1" dirty="0" err="1">
                <a:solidFill>
                  <a:schemeClr val="accent1"/>
                </a:solidFill>
                <a:cs typeface="楷体_GB2312"/>
              </a:rPr>
              <a:t>MPI_Reduce</a:t>
            </a:r>
            <a:r>
              <a:rPr lang="en-US" altLang="zh-CN" sz="2000" b="1" dirty="0">
                <a:solidFill>
                  <a:schemeClr val="accent1"/>
                </a:solidFill>
                <a:cs typeface="楷体_GB2312"/>
              </a:rPr>
              <a:t>: root</a:t>
            </a:r>
            <a:r>
              <a:rPr lang="zh-CN" altLang="en-US" sz="2000" b="1" dirty="0">
                <a:solidFill>
                  <a:schemeClr val="accent1"/>
                </a:solidFill>
                <a:cs typeface="楷体_GB2312"/>
              </a:rPr>
              <a:t>＝</a:t>
            </a:r>
            <a:r>
              <a:rPr lang="en-US" altLang="zh-CN" sz="2000" b="1" dirty="0">
                <a:solidFill>
                  <a:schemeClr val="accent1"/>
                </a:solidFill>
                <a:cs typeface="楷体_GB2312"/>
              </a:rPr>
              <a:t>0</a:t>
            </a:r>
            <a:r>
              <a:rPr lang="zh-CN" altLang="en-US" sz="2000" b="1" dirty="0">
                <a:solidFill>
                  <a:schemeClr val="accent1"/>
                </a:solidFill>
                <a:cs typeface="楷体_GB2312"/>
              </a:rPr>
              <a:t>，</a:t>
            </a:r>
            <a:r>
              <a:rPr lang="en-US" altLang="zh-CN" sz="2000" b="1" dirty="0">
                <a:solidFill>
                  <a:schemeClr val="accent1"/>
                </a:solidFill>
                <a:cs typeface="楷体_GB2312"/>
              </a:rPr>
              <a:t>Op</a:t>
            </a:r>
            <a:r>
              <a:rPr lang="zh-CN" altLang="en-US" sz="2000" b="1" dirty="0">
                <a:solidFill>
                  <a:schemeClr val="accent1"/>
                </a:solidFill>
                <a:cs typeface="楷体_GB2312"/>
              </a:rPr>
              <a:t>＝</a:t>
            </a:r>
            <a:r>
              <a:rPr lang="en-US" altLang="zh-CN" sz="2000" b="1" dirty="0">
                <a:solidFill>
                  <a:schemeClr val="accent1"/>
                </a:solidFill>
                <a:cs typeface="楷体_GB2312"/>
              </a:rPr>
              <a:t>MPI_SUM</a:t>
            </a:r>
            <a:r>
              <a:rPr lang="zh-CN" altLang="en-US" sz="2000" b="1" dirty="0">
                <a:solidFill>
                  <a:schemeClr val="accent1"/>
                </a:solidFill>
                <a:cs typeface="楷体_GB2312"/>
              </a:rPr>
              <a:t>，左右分别是聚合归约前的发送缓冲区和聚合后的接收缓冲区。</a:t>
            </a:r>
          </a:p>
        </p:txBody>
      </p:sp>
      <p:grpSp>
        <p:nvGrpSpPr>
          <p:cNvPr id="5" name="组合 4"/>
          <p:cNvGrpSpPr/>
          <p:nvPr/>
        </p:nvGrpSpPr>
        <p:grpSpPr>
          <a:xfrm>
            <a:off x="2671476" y="1869672"/>
            <a:ext cx="2950009" cy="908106"/>
            <a:chOff x="1404938" y="3313113"/>
            <a:chExt cx="4143150" cy="2306486"/>
          </a:xfrm>
        </p:grpSpPr>
        <p:sp>
          <p:nvSpPr>
            <p:cNvPr id="6" name="Text Box 4"/>
            <p:cNvSpPr txBox="1">
              <a:spLocks noChangeArrowheads="1"/>
            </p:cNvSpPr>
            <p:nvPr/>
          </p:nvSpPr>
          <p:spPr bwMode="auto">
            <a:xfrm>
              <a:off x="2112861" y="3313113"/>
              <a:ext cx="1008063"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A0</a:t>
              </a:r>
            </a:p>
          </p:txBody>
        </p:sp>
        <p:sp>
          <p:nvSpPr>
            <p:cNvPr id="7" name="Text Box 5"/>
            <p:cNvSpPr txBox="1">
              <a:spLocks noChangeArrowheads="1"/>
            </p:cNvSpPr>
            <p:nvPr/>
          </p:nvSpPr>
          <p:spPr bwMode="auto">
            <a:xfrm>
              <a:off x="3326444" y="3313113"/>
              <a:ext cx="1008062"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A1</a:t>
              </a:r>
            </a:p>
          </p:txBody>
        </p:sp>
        <p:sp>
          <p:nvSpPr>
            <p:cNvPr id="8" name="Text Box 6"/>
            <p:cNvSpPr txBox="1">
              <a:spLocks noChangeArrowheads="1"/>
            </p:cNvSpPr>
            <p:nvPr/>
          </p:nvSpPr>
          <p:spPr bwMode="auto">
            <a:xfrm>
              <a:off x="4540026" y="3313113"/>
              <a:ext cx="1008062"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A2</a:t>
              </a:r>
            </a:p>
          </p:txBody>
        </p:sp>
        <p:sp>
          <p:nvSpPr>
            <p:cNvPr id="9" name="Text Box 7"/>
            <p:cNvSpPr txBox="1">
              <a:spLocks noChangeArrowheads="1"/>
            </p:cNvSpPr>
            <p:nvPr/>
          </p:nvSpPr>
          <p:spPr bwMode="auto">
            <a:xfrm>
              <a:off x="2112861" y="3989388"/>
              <a:ext cx="1008063"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B0</a:t>
              </a:r>
            </a:p>
          </p:txBody>
        </p:sp>
        <p:sp>
          <p:nvSpPr>
            <p:cNvPr id="10" name="Text Box 8"/>
            <p:cNvSpPr txBox="1">
              <a:spLocks noChangeArrowheads="1"/>
            </p:cNvSpPr>
            <p:nvPr/>
          </p:nvSpPr>
          <p:spPr bwMode="auto">
            <a:xfrm>
              <a:off x="3326444" y="3989388"/>
              <a:ext cx="1008062"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B1</a:t>
              </a:r>
            </a:p>
          </p:txBody>
        </p:sp>
        <p:sp>
          <p:nvSpPr>
            <p:cNvPr id="11" name="Text Box 9"/>
            <p:cNvSpPr txBox="1">
              <a:spLocks noChangeArrowheads="1"/>
            </p:cNvSpPr>
            <p:nvPr/>
          </p:nvSpPr>
          <p:spPr bwMode="auto">
            <a:xfrm>
              <a:off x="4540026" y="3989388"/>
              <a:ext cx="1008062"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B2</a:t>
              </a:r>
            </a:p>
          </p:txBody>
        </p:sp>
        <p:sp>
          <p:nvSpPr>
            <p:cNvPr id="12" name="Text Box 10"/>
            <p:cNvSpPr txBox="1">
              <a:spLocks noChangeArrowheads="1"/>
            </p:cNvSpPr>
            <p:nvPr/>
          </p:nvSpPr>
          <p:spPr bwMode="auto">
            <a:xfrm>
              <a:off x="2112861" y="4681538"/>
              <a:ext cx="1008063"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C0</a:t>
              </a:r>
            </a:p>
          </p:txBody>
        </p:sp>
        <p:sp>
          <p:nvSpPr>
            <p:cNvPr id="13" name="Text Box 11"/>
            <p:cNvSpPr txBox="1">
              <a:spLocks noChangeArrowheads="1"/>
            </p:cNvSpPr>
            <p:nvPr/>
          </p:nvSpPr>
          <p:spPr bwMode="auto">
            <a:xfrm>
              <a:off x="3326444" y="4681538"/>
              <a:ext cx="1008062"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C1</a:t>
              </a:r>
            </a:p>
          </p:txBody>
        </p:sp>
        <p:sp>
          <p:nvSpPr>
            <p:cNvPr id="14" name="Text Box 12"/>
            <p:cNvSpPr txBox="1">
              <a:spLocks noChangeArrowheads="1"/>
            </p:cNvSpPr>
            <p:nvPr/>
          </p:nvSpPr>
          <p:spPr bwMode="auto">
            <a:xfrm>
              <a:off x="4540026" y="4681535"/>
              <a:ext cx="1008062" cy="938061"/>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C2</a:t>
              </a:r>
            </a:p>
          </p:txBody>
        </p:sp>
        <p:sp>
          <p:nvSpPr>
            <p:cNvPr id="15" name="Text Box 13"/>
            <p:cNvSpPr txBox="1">
              <a:spLocks noChangeArrowheads="1"/>
            </p:cNvSpPr>
            <p:nvPr/>
          </p:nvSpPr>
          <p:spPr bwMode="auto">
            <a:xfrm>
              <a:off x="1404939" y="3313113"/>
              <a:ext cx="707923" cy="938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dirty="0">
                  <a:effectLst>
                    <a:outerShdw blurRad="38100" dist="38100" dir="2700000" algn="tl">
                      <a:srgbClr val="C0C0C0"/>
                    </a:outerShdw>
                  </a:effectLst>
                </a:rPr>
                <a:t>P0:</a:t>
              </a:r>
            </a:p>
          </p:txBody>
        </p:sp>
        <p:sp>
          <p:nvSpPr>
            <p:cNvPr id="16" name="Text Box 14"/>
            <p:cNvSpPr txBox="1">
              <a:spLocks noChangeArrowheads="1"/>
            </p:cNvSpPr>
            <p:nvPr/>
          </p:nvSpPr>
          <p:spPr bwMode="auto">
            <a:xfrm>
              <a:off x="1404938" y="3960812"/>
              <a:ext cx="707925" cy="938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dirty="0">
                  <a:effectLst>
                    <a:outerShdw blurRad="38100" dist="38100" dir="2700000" algn="tl">
                      <a:srgbClr val="C0C0C0"/>
                    </a:outerShdw>
                  </a:effectLst>
                </a:rPr>
                <a:t>P1:</a:t>
              </a:r>
            </a:p>
          </p:txBody>
        </p:sp>
        <p:sp>
          <p:nvSpPr>
            <p:cNvPr id="17" name="Text Box 15"/>
            <p:cNvSpPr txBox="1">
              <a:spLocks noChangeArrowheads="1"/>
            </p:cNvSpPr>
            <p:nvPr/>
          </p:nvSpPr>
          <p:spPr bwMode="auto">
            <a:xfrm>
              <a:off x="1404938" y="4681538"/>
              <a:ext cx="707925" cy="938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dirty="0">
                  <a:effectLst>
                    <a:outerShdw blurRad="38100" dist="38100" dir="2700000" algn="tl">
                      <a:srgbClr val="C0C0C0"/>
                    </a:outerShdw>
                  </a:effectLst>
                </a:rPr>
                <a:t>P2:</a:t>
              </a:r>
            </a:p>
          </p:txBody>
        </p:sp>
      </p:grpSp>
      <p:grpSp>
        <p:nvGrpSpPr>
          <p:cNvPr id="18" name="组合 17"/>
          <p:cNvGrpSpPr/>
          <p:nvPr/>
        </p:nvGrpSpPr>
        <p:grpSpPr>
          <a:xfrm>
            <a:off x="1806219" y="3111810"/>
            <a:ext cx="5184576" cy="914992"/>
            <a:chOff x="1404938" y="2808288"/>
            <a:chExt cx="6181924" cy="2294649"/>
          </a:xfrm>
        </p:grpSpPr>
        <p:sp>
          <p:nvSpPr>
            <p:cNvPr id="19" name="Text Box 4"/>
            <p:cNvSpPr txBox="1">
              <a:spLocks noChangeArrowheads="1"/>
            </p:cNvSpPr>
            <p:nvPr/>
          </p:nvSpPr>
          <p:spPr bwMode="auto">
            <a:xfrm>
              <a:off x="2138388" y="2808288"/>
              <a:ext cx="1800225"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A0+B0+C0</a:t>
              </a:r>
            </a:p>
          </p:txBody>
        </p:sp>
        <p:sp>
          <p:nvSpPr>
            <p:cNvPr id="20" name="Text Box 5"/>
            <p:cNvSpPr txBox="1">
              <a:spLocks noChangeArrowheads="1"/>
            </p:cNvSpPr>
            <p:nvPr/>
          </p:nvSpPr>
          <p:spPr bwMode="auto">
            <a:xfrm>
              <a:off x="4129176" y="2808288"/>
              <a:ext cx="1655763"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A1+B1+C1</a:t>
              </a:r>
            </a:p>
          </p:txBody>
        </p:sp>
        <p:sp>
          <p:nvSpPr>
            <p:cNvPr id="21" name="Text Box 6"/>
            <p:cNvSpPr txBox="1">
              <a:spLocks noChangeArrowheads="1"/>
            </p:cNvSpPr>
            <p:nvPr/>
          </p:nvSpPr>
          <p:spPr bwMode="auto">
            <a:xfrm>
              <a:off x="5929512" y="2808288"/>
              <a:ext cx="1657350"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dirty="0">
                  <a:effectLst>
                    <a:outerShdw blurRad="38100" dist="38100" dir="2700000" algn="tl">
                      <a:srgbClr val="C0C0C0"/>
                    </a:outerShdw>
                  </a:effectLst>
                </a:rPr>
                <a:t>A2+B2+C2</a:t>
              </a:r>
            </a:p>
          </p:txBody>
        </p:sp>
        <p:sp>
          <p:nvSpPr>
            <p:cNvPr id="22" name="Text Box 7"/>
            <p:cNvSpPr txBox="1">
              <a:spLocks noChangeArrowheads="1"/>
            </p:cNvSpPr>
            <p:nvPr/>
          </p:nvSpPr>
          <p:spPr bwMode="auto">
            <a:xfrm>
              <a:off x="2138388" y="3484563"/>
              <a:ext cx="1800225"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en-US" altLang="zh-CN">
                <a:effectLst>
                  <a:outerShdw blurRad="38100" dist="38100" dir="2700000" algn="tl">
                    <a:srgbClr val="C0C0C0"/>
                  </a:outerShdw>
                </a:effectLst>
              </a:endParaRPr>
            </a:p>
          </p:txBody>
        </p:sp>
        <p:sp>
          <p:nvSpPr>
            <p:cNvPr id="23" name="Text Box 8"/>
            <p:cNvSpPr txBox="1">
              <a:spLocks noChangeArrowheads="1"/>
            </p:cNvSpPr>
            <p:nvPr/>
          </p:nvSpPr>
          <p:spPr bwMode="auto">
            <a:xfrm>
              <a:off x="4129176" y="3484563"/>
              <a:ext cx="1655763"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 </a:t>
              </a:r>
            </a:p>
          </p:txBody>
        </p:sp>
        <p:sp>
          <p:nvSpPr>
            <p:cNvPr id="24" name="Text Box 9"/>
            <p:cNvSpPr txBox="1">
              <a:spLocks noChangeArrowheads="1"/>
            </p:cNvSpPr>
            <p:nvPr/>
          </p:nvSpPr>
          <p:spPr bwMode="auto">
            <a:xfrm>
              <a:off x="5929512" y="3484563"/>
              <a:ext cx="1657350"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 </a:t>
              </a:r>
            </a:p>
          </p:txBody>
        </p:sp>
        <p:sp>
          <p:nvSpPr>
            <p:cNvPr id="25" name="Text Box 10"/>
            <p:cNvSpPr txBox="1">
              <a:spLocks noChangeArrowheads="1"/>
            </p:cNvSpPr>
            <p:nvPr/>
          </p:nvSpPr>
          <p:spPr bwMode="auto">
            <a:xfrm>
              <a:off x="2138388" y="4176713"/>
              <a:ext cx="1800225"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en-US" altLang="zh-CN">
                <a:effectLst>
                  <a:outerShdw blurRad="38100" dist="38100" dir="2700000" algn="tl">
                    <a:srgbClr val="C0C0C0"/>
                  </a:outerShdw>
                </a:effectLst>
              </a:endParaRPr>
            </a:p>
          </p:txBody>
        </p:sp>
        <p:sp>
          <p:nvSpPr>
            <p:cNvPr id="26" name="Text Box 11"/>
            <p:cNvSpPr txBox="1">
              <a:spLocks noChangeArrowheads="1"/>
            </p:cNvSpPr>
            <p:nvPr/>
          </p:nvSpPr>
          <p:spPr bwMode="auto">
            <a:xfrm>
              <a:off x="4129176" y="4176713"/>
              <a:ext cx="1655763"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 </a:t>
              </a:r>
            </a:p>
          </p:txBody>
        </p:sp>
        <p:sp>
          <p:nvSpPr>
            <p:cNvPr id="27" name="Text Box 12"/>
            <p:cNvSpPr txBox="1">
              <a:spLocks noChangeArrowheads="1"/>
            </p:cNvSpPr>
            <p:nvPr/>
          </p:nvSpPr>
          <p:spPr bwMode="auto">
            <a:xfrm>
              <a:off x="5929512" y="4176713"/>
              <a:ext cx="1657350" cy="926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effectLst>
                    <a:outerShdw blurRad="38100" dist="38100" dir="2700000" algn="tl">
                      <a:srgbClr val="C0C0C0"/>
                    </a:outerShdw>
                  </a:effectLst>
                </a:rPr>
                <a:t> </a:t>
              </a:r>
            </a:p>
          </p:txBody>
        </p:sp>
        <p:sp>
          <p:nvSpPr>
            <p:cNvPr id="28" name="Text Box 13"/>
            <p:cNvSpPr txBox="1">
              <a:spLocks noChangeArrowheads="1"/>
            </p:cNvSpPr>
            <p:nvPr/>
          </p:nvSpPr>
          <p:spPr bwMode="auto">
            <a:xfrm>
              <a:off x="1404939" y="2808288"/>
              <a:ext cx="733450" cy="926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dirty="0">
                  <a:effectLst>
                    <a:outerShdw blurRad="38100" dist="38100" dir="2700000" algn="tl">
                      <a:srgbClr val="C0C0C0"/>
                    </a:outerShdw>
                  </a:effectLst>
                </a:rPr>
                <a:t>P0:</a:t>
              </a:r>
            </a:p>
          </p:txBody>
        </p:sp>
        <p:sp>
          <p:nvSpPr>
            <p:cNvPr id="29" name="Text Box 14"/>
            <p:cNvSpPr txBox="1">
              <a:spLocks noChangeArrowheads="1"/>
            </p:cNvSpPr>
            <p:nvPr/>
          </p:nvSpPr>
          <p:spPr bwMode="auto">
            <a:xfrm>
              <a:off x="1404938" y="3455987"/>
              <a:ext cx="733450" cy="926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dirty="0">
                  <a:effectLst>
                    <a:outerShdw blurRad="38100" dist="38100" dir="2700000" algn="tl">
                      <a:srgbClr val="C0C0C0"/>
                    </a:outerShdw>
                  </a:effectLst>
                </a:rPr>
                <a:t>P1:</a:t>
              </a:r>
            </a:p>
          </p:txBody>
        </p:sp>
        <p:sp>
          <p:nvSpPr>
            <p:cNvPr id="30" name="Text Box 15"/>
            <p:cNvSpPr txBox="1">
              <a:spLocks noChangeArrowheads="1"/>
            </p:cNvSpPr>
            <p:nvPr/>
          </p:nvSpPr>
          <p:spPr bwMode="auto">
            <a:xfrm>
              <a:off x="1404938" y="4176713"/>
              <a:ext cx="733450" cy="926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en-US" altLang="zh-CN" dirty="0">
                  <a:effectLst>
                    <a:outerShdw blurRad="38100" dist="38100" dir="2700000" algn="tl">
                      <a:srgbClr val="C0C0C0"/>
                    </a:outerShdw>
                  </a:effectLst>
                </a:rPr>
                <a:t>P2:</a:t>
              </a:r>
            </a:p>
          </p:txBody>
        </p:sp>
      </p:grpSp>
    </p:spTree>
    <p:extLst>
      <p:ext uri="{BB962C8B-B14F-4D97-AF65-F5344CB8AC3E}">
        <p14:creationId xmlns:p14="http://schemas.microsoft.com/office/powerpoint/2010/main" val="687734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897565"/>
            <a:ext cx="7408333" cy="3697058"/>
          </a:xfrm>
        </p:spPr>
        <p:txBody>
          <a:bodyPr/>
          <a:lstStyle/>
          <a:p>
            <a:r>
              <a:rPr lang="en-US" altLang="zh-CN" sz="2400" dirty="0" err="1" smtClean="0">
                <a:solidFill>
                  <a:srgbClr val="FFC000"/>
                </a:solidFill>
              </a:rPr>
              <a:t>MPI_Reduce.c</a:t>
            </a:r>
            <a:r>
              <a:rPr lang="zh-CN" altLang="en-US" sz="2400" dirty="0" smtClean="0"/>
              <a:t>将</a:t>
            </a:r>
            <a:r>
              <a:rPr lang="zh-CN" altLang="en-US" sz="2400" dirty="0"/>
              <a:t>其他</a:t>
            </a:r>
            <a:r>
              <a:rPr lang="zh-CN" altLang="en-US" sz="2400" dirty="0" smtClean="0"/>
              <a:t>进程</a:t>
            </a:r>
            <a:r>
              <a:rPr lang="zh-CN" altLang="en-US" sz="2400" dirty="0"/>
              <a:t>的</a:t>
            </a:r>
            <a:r>
              <a:rPr lang="en-US" altLang="zh-CN" sz="2400" dirty="0" err="1" smtClean="0"/>
              <a:t>sendbuf</a:t>
            </a:r>
            <a:r>
              <a:rPr lang="zh-CN" altLang="en-US" sz="2400" dirty="0" smtClean="0"/>
              <a:t>中数据按相对位置发送到</a:t>
            </a:r>
            <a:r>
              <a:rPr lang="en-US" altLang="zh-CN" sz="2400" dirty="0" smtClean="0"/>
              <a:t>root=0</a:t>
            </a:r>
            <a:r>
              <a:rPr lang="zh-CN" altLang="en-US" sz="2400" dirty="0" smtClean="0"/>
              <a:t>进程的接收</a:t>
            </a:r>
            <a:r>
              <a:rPr lang="en-US" altLang="zh-CN" sz="2400" dirty="0" err="1" smtClean="0"/>
              <a:t>recvbuf</a:t>
            </a:r>
            <a:r>
              <a:rPr lang="zh-CN" altLang="en-US" sz="2400" dirty="0" smtClean="0"/>
              <a:t>并进行对应的</a:t>
            </a:r>
            <a:r>
              <a:rPr lang="en-US" altLang="zh-CN" sz="2400" dirty="0" smtClean="0"/>
              <a:t>OP</a:t>
            </a:r>
            <a:r>
              <a:rPr lang="zh-CN" altLang="en-US" sz="2400" dirty="0" smtClean="0"/>
              <a:t>操作。</a:t>
            </a:r>
            <a:endParaRPr lang="zh-CN" altLang="en-US" sz="2400"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7" y="1869672"/>
            <a:ext cx="6522765" cy="2859398"/>
          </a:xfrm>
          <a:prstGeom prst="rect">
            <a:avLst/>
          </a:prstGeom>
        </p:spPr>
      </p:pic>
    </p:spTree>
    <p:extLst>
      <p:ext uri="{BB962C8B-B14F-4D97-AF65-F5344CB8AC3E}">
        <p14:creationId xmlns:p14="http://schemas.microsoft.com/office/powerpoint/2010/main" val="3705079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4.2MPI</a:t>
            </a:r>
            <a:r>
              <a:rPr lang="zh-CN" altLang="en-US" dirty="0"/>
              <a:t>服务的安装和环境</a:t>
            </a:r>
            <a:r>
              <a:rPr lang="zh-CN" altLang="en-US" dirty="0" smtClean="0"/>
              <a:t>测试</a:t>
            </a:r>
            <a:endParaRPr lang="zh-CN" altLang="en-US" dirty="0"/>
          </a:p>
        </p:txBody>
      </p:sp>
      <p:sp>
        <p:nvSpPr>
          <p:cNvPr id="3" name="内容占位符 2"/>
          <p:cNvSpPr>
            <a:spLocks noGrp="1"/>
          </p:cNvSpPr>
          <p:nvPr>
            <p:ph idx="1"/>
          </p:nvPr>
        </p:nvSpPr>
        <p:spPr>
          <a:xfrm>
            <a:off x="457200" y="789552"/>
            <a:ext cx="8229600" cy="3942438"/>
          </a:xfrm>
        </p:spPr>
        <p:txBody>
          <a:bodyPr>
            <a:normAutofit fontScale="62500" lnSpcReduction="20000"/>
          </a:bodyPr>
          <a:lstStyle/>
          <a:p>
            <a:r>
              <a:rPr lang="zh-CN" altLang="en-US" sz="3800" dirty="0" smtClean="0"/>
              <a:t>安装</a:t>
            </a:r>
            <a:r>
              <a:rPr lang="en-US" altLang="zh-CN" sz="3800" dirty="0" smtClean="0"/>
              <a:t>MPI</a:t>
            </a:r>
            <a:r>
              <a:rPr lang="zh-CN" altLang="en-US" sz="3800" dirty="0" smtClean="0"/>
              <a:t>多进程运行环境，包括单机和多机。</a:t>
            </a:r>
            <a:endParaRPr lang="en-US" altLang="zh-CN" sz="3800" dirty="0" smtClean="0"/>
          </a:p>
          <a:p>
            <a:r>
              <a:rPr lang="en-US" altLang="zh-CN" sz="3200" dirty="0" smtClean="0"/>
              <a:t>1.</a:t>
            </a:r>
            <a:r>
              <a:rPr lang="zh-CN" altLang="en-US" sz="3200" dirty="0"/>
              <a:t>下载</a:t>
            </a:r>
            <a:r>
              <a:rPr lang="zh-CN" altLang="en-US" sz="3200" dirty="0" smtClean="0"/>
              <a:t>安装</a:t>
            </a:r>
            <a:r>
              <a:rPr lang="en-US" altLang="zh-CN" sz="3200" dirty="0" smtClean="0"/>
              <a:t>VS</a:t>
            </a:r>
            <a:r>
              <a:rPr lang="zh-CN" altLang="en-US" sz="3200" dirty="0" smtClean="0"/>
              <a:t>和</a:t>
            </a:r>
            <a:r>
              <a:rPr lang="en-US" altLang="zh-CN" sz="3200" dirty="0" smtClean="0"/>
              <a:t>mpich2-1.4.1p1-win-x86-64.msi</a:t>
            </a:r>
            <a:r>
              <a:rPr lang="zh-CN" altLang="en-US" sz="3200" dirty="0" smtClean="0"/>
              <a:t>。</a:t>
            </a:r>
            <a:endParaRPr lang="en-US" altLang="zh-CN" sz="3200" dirty="0" smtClean="0"/>
          </a:p>
          <a:p>
            <a:r>
              <a:rPr lang="en-US" altLang="zh-CN" sz="3200" dirty="0" smtClean="0"/>
              <a:t>2.</a:t>
            </a:r>
            <a:r>
              <a:rPr lang="zh-CN" altLang="en-US" sz="3200" dirty="0" smtClean="0"/>
              <a:t>在开始程序</a:t>
            </a:r>
            <a:r>
              <a:rPr lang="en-US" altLang="zh-CN" sz="3200" dirty="0" smtClean="0"/>
              <a:t>MPICH2-&gt;</a:t>
            </a:r>
            <a:r>
              <a:rPr lang="en-US" altLang="zh-CN" sz="3200" dirty="0" err="1" smtClean="0"/>
              <a:t>wmpiregister</a:t>
            </a:r>
            <a:r>
              <a:rPr lang="zh-CN" altLang="en-US" sz="3200" dirty="0" smtClean="0"/>
              <a:t>注册</a:t>
            </a:r>
            <a:r>
              <a:rPr lang="en-US" altLang="zh-CN" sz="3200" dirty="0" err="1" smtClean="0"/>
              <a:t>mpi</a:t>
            </a:r>
            <a:r>
              <a:rPr lang="zh-CN" altLang="en-US" sz="3200" dirty="0" smtClean="0"/>
              <a:t>用户。</a:t>
            </a:r>
            <a:endParaRPr lang="en-US" altLang="zh-CN" sz="3200" dirty="0" smtClean="0"/>
          </a:p>
          <a:p>
            <a:r>
              <a:rPr lang="en-US" altLang="zh-CN" sz="3200" dirty="0" smtClean="0"/>
              <a:t>3.</a:t>
            </a:r>
            <a:r>
              <a:rPr lang="zh-CN" altLang="en-US" sz="3200" dirty="0" smtClean="0"/>
              <a:t>在</a:t>
            </a:r>
            <a:r>
              <a:rPr lang="en-US" altLang="zh-CN" sz="3200" dirty="0" smtClean="0"/>
              <a:t>VS</a:t>
            </a:r>
            <a:r>
              <a:rPr lang="zh-CN" altLang="en-US" sz="3200" dirty="0" smtClean="0"/>
              <a:t>下配置环境编写、编译程序或用命令编译程序。</a:t>
            </a:r>
            <a:endParaRPr lang="en-US" altLang="zh-CN" sz="3200" dirty="0" smtClean="0"/>
          </a:p>
          <a:p>
            <a:r>
              <a:rPr lang="en-US" altLang="zh-CN" sz="3200" dirty="0"/>
              <a:t>4</a:t>
            </a:r>
            <a:r>
              <a:rPr lang="en-US" altLang="zh-CN" sz="3200" dirty="0" smtClean="0"/>
              <a:t>.</a:t>
            </a:r>
            <a:r>
              <a:rPr lang="zh-CN" altLang="en-US" sz="3200" dirty="0" smtClean="0"/>
              <a:t>运行例子，</a:t>
            </a:r>
            <a:r>
              <a:rPr lang="en-US" altLang="zh-CN" sz="3200" dirty="0" err="1" smtClean="0"/>
              <a:t>HelloWorld</a:t>
            </a:r>
            <a:r>
              <a:rPr lang="zh-CN" altLang="en-US" sz="3200" dirty="0" smtClean="0"/>
              <a:t>测试并行环境。</a:t>
            </a:r>
            <a:endParaRPr lang="en-US" altLang="zh-CN" sz="3200" dirty="0" smtClean="0"/>
          </a:p>
          <a:p>
            <a:pPr marL="0" indent="0">
              <a:buNone/>
            </a:pPr>
            <a:r>
              <a:rPr lang="en-US" altLang="zh-CN" sz="2600" dirty="0" err="1" smtClean="0">
                <a:solidFill>
                  <a:srgbClr val="FFC000"/>
                </a:solidFill>
              </a:rPr>
              <a:t>MPI_HelloWorld.c</a:t>
            </a:r>
            <a:endParaRPr lang="en-US" altLang="zh-CN" sz="2600" dirty="0" smtClean="0">
              <a:solidFill>
                <a:srgbClr val="FFC000"/>
              </a:solidFill>
            </a:endParaRPr>
          </a:p>
          <a:p>
            <a:r>
              <a:rPr lang="zh-CN" altLang="en-US" dirty="0"/>
              <a:t>命令行语句</a:t>
            </a:r>
            <a:r>
              <a:rPr lang="zh-CN" altLang="en-US" dirty="0" smtClean="0"/>
              <a:t>：</a:t>
            </a:r>
            <a:endParaRPr lang="en-US" altLang="zh-CN" dirty="0"/>
          </a:p>
          <a:p>
            <a:pPr>
              <a:buFont typeface="Arial" pitchFamily="34" charset="0"/>
              <a:buChar char="•"/>
            </a:pPr>
            <a:r>
              <a:rPr lang="zh-CN" altLang="en-US" dirty="0"/>
              <a:t>编译</a:t>
            </a:r>
            <a:endParaRPr lang="en-US" altLang="zh-CN" dirty="0"/>
          </a:p>
          <a:p>
            <a:pPr marL="0" indent="0">
              <a:buNone/>
            </a:pPr>
            <a:r>
              <a:rPr lang="en-US" altLang="zh-CN" dirty="0"/>
              <a:t>cl /I"D:\Program Files\MPICH2\include" "D:\gzp\</a:t>
            </a:r>
            <a:r>
              <a:rPr lang="zh-CN" altLang="en-US" dirty="0"/>
              <a:t>并行计算</a:t>
            </a:r>
            <a:r>
              <a:rPr lang="en-US" altLang="zh-CN" dirty="0"/>
              <a:t>\</a:t>
            </a:r>
            <a:r>
              <a:rPr lang="en-US" altLang="zh-CN" dirty="0" err="1"/>
              <a:t>xxx.c</a:t>
            </a:r>
            <a:r>
              <a:rPr lang="en-US" altLang="zh-CN" dirty="0"/>
              <a:t>" "D:\Program Files\MPICH2\lib\mpi.lib“</a:t>
            </a:r>
          </a:p>
          <a:p>
            <a:endParaRPr lang="en-US" altLang="zh-CN" dirty="0"/>
          </a:p>
          <a:p>
            <a:pPr>
              <a:buFont typeface="Arial" pitchFamily="34" charset="0"/>
              <a:buChar char="•"/>
            </a:pPr>
            <a:r>
              <a:rPr lang="zh-CN" altLang="en-US" dirty="0"/>
              <a:t>多进程执行命令</a:t>
            </a:r>
          </a:p>
          <a:p>
            <a:pPr marL="0" indent="0">
              <a:buNone/>
            </a:pPr>
            <a:r>
              <a:rPr lang="en-US" altLang="zh-CN" dirty="0"/>
              <a:t>"D:\Program Files\MPICH2\bin\mpiexec.exe" -n 5  -</a:t>
            </a:r>
            <a:r>
              <a:rPr lang="en-US" altLang="zh-CN" dirty="0" err="1"/>
              <a:t>noprompt</a:t>
            </a:r>
            <a:r>
              <a:rPr lang="en-US" altLang="zh-CN" dirty="0"/>
              <a:t> "D:\Program </a:t>
            </a:r>
            <a:r>
              <a:rPr lang="en-US" altLang="zh-CN" dirty="0" smtClean="0"/>
              <a:t>Files\MPICH2\</a:t>
            </a:r>
            <a:r>
              <a:rPr lang="en-US" altLang="zh-CN" dirty="0" err="1" smtClean="0"/>
              <a:t>gzpexamples</a:t>
            </a:r>
            <a:r>
              <a:rPr lang="en-US" altLang="zh-CN" dirty="0" smtClean="0"/>
              <a:t>\MPI_HelloWorld.exe"</a:t>
            </a:r>
            <a:endParaRPr lang="en-US" altLang="zh-CN" sz="2800" dirty="0" smtClean="0"/>
          </a:p>
        </p:txBody>
      </p:sp>
    </p:spTree>
    <p:extLst>
      <p:ext uri="{BB962C8B-B14F-4D97-AF65-F5344CB8AC3E}">
        <p14:creationId xmlns:p14="http://schemas.microsoft.com/office/powerpoint/2010/main" val="32837979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71550"/>
            <a:ext cx="7408333" cy="3823073"/>
          </a:xfrm>
        </p:spPr>
        <p:txBody>
          <a:bodyPr>
            <a:noAutofit/>
          </a:bodyPr>
          <a:lstStyle/>
          <a:p>
            <a:r>
              <a:rPr lang="en-US" altLang="zh-CN" sz="2000" dirty="0" smtClean="0"/>
              <a:t>MPI</a:t>
            </a:r>
            <a:r>
              <a:rPr lang="zh-CN" altLang="en-US" sz="2000" dirty="0" smtClean="0"/>
              <a:t>时间函数</a:t>
            </a:r>
            <a:endParaRPr lang="en-US" altLang="zh-CN" sz="2000" dirty="0" smtClean="0"/>
          </a:p>
          <a:p>
            <a:r>
              <a:rPr lang="en-US" altLang="zh-CN" sz="2000" dirty="0"/>
              <a:t>d</a:t>
            </a:r>
            <a:r>
              <a:rPr lang="en-US" altLang="zh-CN" sz="2000" dirty="0" smtClean="0"/>
              <a:t>ouble </a:t>
            </a:r>
            <a:r>
              <a:rPr lang="en-US" altLang="zh-CN" sz="2000" dirty="0" err="1" smtClean="0"/>
              <a:t>MPI_Wtime</a:t>
            </a:r>
            <a:r>
              <a:rPr lang="en-US" altLang="zh-CN" sz="2000" dirty="0" smtClean="0"/>
              <a:t>();</a:t>
            </a:r>
          </a:p>
          <a:p>
            <a:r>
              <a:rPr lang="zh-CN" altLang="en-US" sz="2000" dirty="0" smtClean="0"/>
              <a:t>获得当前时间，用来统计并行计算的时间。</a:t>
            </a:r>
            <a:endParaRPr lang="en-US" altLang="zh-CN" sz="2000" dirty="0" smtClean="0"/>
          </a:p>
          <a:p>
            <a:r>
              <a:rPr lang="en-US" altLang="zh-CN" sz="2000" dirty="0"/>
              <a:t>If(</a:t>
            </a:r>
            <a:r>
              <a:rPr lang="en-US" altLang="zh-CN" sz="2000" dirty="0" err="1"/>
              <a:t>myid</a:t>
            </a:r>
            <a:r>
              <a:rPr lang="en-US" altLang="zh-CN" sz="2000" dirty="0"/>
              <a:t>==0</a:t>
            </a:r>
            <a:r>
              <a:rPr lang="en-US" altLang="zh-CN" sz="2000" dirty="0" smtClean="0"/>
              <a:t>){</a:t>
            </a:r>
          </a:p>
          <a:p>
            <a:pPr marL="0" indent="0">
              <a:buNone/>
            </a:pPr>
            <a:r>
              <a:rPr lang="en-US" altLang="zh-CN" sz="2000" dirty="0" smtClean="0"/>
              <a:t>        start=</a:t>
            </a:r>
            <a:r>
              <a:rPr lang="en-US" altLang="zh-CN" sz="2000" dirty="0" err="1" smtClean="0"/>
              <a:t>MPI_Wtime</a:t>
            </a:r>
            <a:r>
              <a:rPr lang="en-US" altLang="zh-CN" sz="2000" dirty="0"/>
              <a:t>();</a:t>
            </a:r>
          </a:p>
          <a:p>
            <a:pPr marL="0" lvl="1" indent="0">
              <a:buClr>
                <a:schemeClr val="hlink"/>
              </a:buClr>
              <a:buNone/>
            </a:pPr>
            <a:r>
              <a:rPr lang="en-US" altLang="zh-CN" sz="2000" dirty="0" smtClean="0"/>
              <a:t>        </a:t>
            </a:r>
            <a:r>
              <a:rPr lang="en-US" altLang="zh-CN" sz="2000" b="1" dirty="0">
                <a:solidFill>
                  <a:schemeClr val="accent1"/>
                </a:solidFill>
              </a:rPr>
              <a:t>do something…</a:t>
            </a:r>
          </a:p>
          <a:p>
            <a:pPr marL="0" lvl="1" indent="0">
              <a:buClr>
                <a:schemeClr val="hlink"/>
              </a:buClr>
              <a:buNone/>
            </a:pPr>
            <a:r>
              <a:rPr lang="en-US" altLang="zh-CN" sz="2000" b="1" dirty="0">
                <a:solidFill>
                  <a:schemeClr val="accent1"/>
                </a:solidFill>
              </a:rPr>
              <a:t>        end= </a:t>
            </a:r>
            <a:r>
              <a:rPr lang="en-US" altLang="zh-CN" sz="2000" b="1" dirty="0" err="1">
                <a:solidFill>
                  <a:schemeClr val="accent1"/>
                </a:solidFill>
              </a:rPr>
              <a:t>MPI_Wtime</a:t>
            </a:r>
            <a:r>
              <a:rPr lang="en-US" altLang="zh-CN" sz="2000" b="1" dirty="0">
                <a:solidFill>
                  <a:schemeClr val="accent1"/>
                </a:solidFill>
              </a:rPr>
              <a:t>();</a:t>
            </a:r>
          </a:p>
          <a:p>
            <a:pPr marL="0" lvl="1" indent="0">
              <a:buClr>
                <a:schemeClr val="hlink"/>
              </a:buClr>
              <a:buNone/>
            </a:pPr>
            <a:r>
              <a:rPr lang="en-US" altLang="zh-CN" sz="2000" b="1" dirty="0">
                <a:solidFill>
                  <a:schemeClr val="accent1"/>
                </a:solidFill>
              </a:rPr>
              <a:t>        </a:t>
            </a:r>
            <a:r>
              <a:rPr lang="en-US" altLang="zh-CN" sz="2000" b="1" dirty="0" err="1">
                <a:solidFill>
                  <a:schemeClr val="accent1"/>
                </a:solidFill>
              </a:rPr>
              <a:t>usetime</a:t>
            </a:r>
            <a:r>
              <a:rPr lang="en-US" altLang="zh-CN" sz="2000" b="1" dirty="0">
                <a:solidFill>
                  <a:schemeClr val="accent1"/>
                </a:solidFill>
              </a:rPr>
              <a:t> = start-end;</a:t>
            </a:r>
          </a:p>
          <a:p>
            <a:pPr marL="0" indent="0">
              <a:buNone/>
            </a:pPr>
            <a:r>
              <a:rPr lang="en-US" altLang="zh-CN" sz="2000" dirty="0"/>
              <a:t>  </a:t>
            </a:r>
            <a:r>
              <a:rPr lang="en-US" altLang="zh-CN" sz="2000" dirty="0" smtClean="0"/>
              <a:t>} else  </a:t>
            </a:r>
          </a:p>
          <a:p>
            <a:pPr marL="0" indent="0">
              <a:buNone/>
            </a:pPr>
            <a:r>
              <a:rPr lang="en-US" altLang="zh-CN" sz="2000" dirty="0"/>
              <a:t> </a:t>
            </a:r>
            <a:r>
              <a:rPr lang="en-US" altLang="zh-CN" sz="2000" dirty="0" smtClean="0"/>
              <a:t>   {          </a:t>
            </a:r>
          </a:p>
          <a:p>
            <a:pPr marL="0" indent="0">
              <a:buNone/>
            </a:pPr>
            <a:r>
              <a:rPr lang="en-US" altLang="zh-CN" sz="2000" dirty="0" smtClean="0"/>
              <a:t>        </a:t>
            </a:r>
            <a:r>
              <a:rPr lang="en-US" altLang="zh-CN" sz="2000" dirty="0" err="1" smtClean="0"/>
              <a:t>recv</a:t>
            </a:r>
            <a:r>
              <a:rPr lang="en-US" altLang="zh-CN" sz="2000" dirty="0" smtClean="0"/>
              <a:t>…send…         </a:t>
            </a:r>
          </a:p>
          <a:p>
            <a:pPr marL="0" indent="0">
              <a:buNone/>
            </a:pPr>
            <a:r>
              <a:rPr lang="en-US" altLang="zh-CN" sz="2000" dirty="0"/>
              <a:t> </a:t>
            </a:r>
            <a:r>
              <a:rPr lang="en-US" altLang="zh-CN" sz="2000" dirty="0" smtClean="0"/>
              <a:t>   }</a:t>
            </a:r>
            <a:endParaRPr lang="zh-CN" altLang="en-US" sz="2000" dirty="0"/>
          </a:p>
        </p:txBody>
      </p:sp>
    </p:spTree>
    <p:extLst>
      <p:ext uri="{BB962C8B-B14F-4D97-AF65-F5344CB8AC3E}">
        <p14:creationId xmlns:p14="http://schemas.microsoft.com/office/powerpoint/2010/main" val="1182882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4.4MPI</a:t>
            </a:r>
            <a:r>
              <a:rPr lang="zh-CN" altLang="en-US" dirty="0"/>
              <a:t>实现数据并行加法</a:t>
            </a:r>
            <a:endParaRPr lang="en-US" altLang="zh-CN" dirty="0"/>
          </a:p>
        </p:txBody>
      </p:sp>
      <p:sp>
        <p:nvSpPr>
          <p:cNvPr id="2" name="内容占位符 1"/>
          <p:cNvSpPr>
            <a:spLocks noGrp="1"/>
          </p:cNvSpPr>
          <p:nvPr>
            <p:ph idx="1"/>
          </p:nvPr>
        </p:nvSpPr>
        <p:spPr>
          <a:xfrm>
            <a:off x="872068" y="897565"/>
            <a:ext cx="7408333" cy="3697058"/>
          </a:xfrm>
        </p:spPr>
        <p:txBody>
          <a:bodyPr/>
          <a:lstStyle/>
          <a:p>
            <a:r>
              <a:rPr lang="zh-CN" altLang="en-US" sz="2400" dirty="0"/>
              <a:t>并行加法用</a:t>
            </a:r>
            <a:r>
              <a:rPr lang="en-US" altLang="zh-CN" sz="2400" dirty="0"/>
              <a:t>MPI </a:t>
            </a:r>
            <a:r>
              <a:rPr lang="en-US" altLang="zh-CN" sz="2400" dirty="0" smtClean="0"/>
              <a:t>API</a:t>
            </a:r>
            <a:r>
              <a:rPr lang="zh-CN" altLang="en-US" sz="2400" dirty="0"/>
              <a:t>实现</a:t>
            </a:r>
            <a:r>
              <a:rPr lang="zh-CN" altLang="en-US" sz="2400" dirty="0" smtClean="0"/>
              <a:t>。</a:t>
            </a:r>
            <a:endParaRPr lang="en-US" altLang="zh-CN" sz="2400" dirty="0" smtClean="0"/>
          </a:p>
          <a:p>
            <a:endParaRPr lang="en-US" altLang="zh-CN" sz="2400" dirty="0" smtClean="0"/>
          </a:p>
          <a:p>
            <a:r>
              <a:rPr lang="zh-CN" altLang="en-US" sz="2400" dirty="0" smtClean="0"/>
              <a:t>编译运行一个调用</a:t>
            </a:r>
            <a:r>
              <a:rPr lang="en-US" altLang="zh-CN" sz="2400" dirty="0" smtClean="0"/>
              <a:t>MPI API</a:t>
            </a:r>
            <a:r>
              <a:rPr lang="zh-CN" altLang="en-US" sz="2400" dirty="0" smtClean="0"/>
              <a:t>的程序，</a:t>
            </a:r>
            <a:r>
              <a:rPr lang="en-US" altLang="zh-CN" sz="2400" dirty="0" err="1" smtClean="0">
                <a:solidFill>
                  <a:srgbClr val="FFC000"/>
                </a:solidFill>
              </a:rPr>
              <a:t>added.c</a:t>
            </a:r>
            <a:endParaRPr lang="en-US" altLang="zh-CN" sz="2400" dirty="0" smtClean="0">
              <a:solidFill>
                <a:srgbClr val="FFC000"/>
              </a:solidFill>
            </a:endParaRPr>
          </a:p>
          <a:p>
            <a:r>
              <a:rPr lang="en-US" altLang="zh-CN" sz="2400" dirty="0"/>
              <a:t>"D:\Program Files\MPICH2\bin\mpiexec.exe" -n </a:t>
            </a:r>
            <a:r>
              <a:rPr lang="en-US" altLang="zh-CN" sz="2400" dirty="0" smtClean="0"/>
              <a:t>4  </a:t>
            </a:r>
            <a:r>
              <a:rPr lang="en-US" altLang="zh-CN" sz="2400" dirty="0"/>
              <a:t>-</a:t>
            </a:r>
            <a:r>
              <a:rPr lang="en-US" altLang="zh-CN" sz="2400" dirty="0" err="1"/>
              <a:t>noprompt</a:t>
            </a:r>
            <a:r>
              <a:rPr lang="en-US" altLang="zh-CN" sz="2400" dirty="0"/>
              <a:t> "D:\Program </a:t>
            </a:r>
            <a:r>
              <a:rPr lang="en-US" altLang="zh-CN" sz="2400" dirty="0" smtClean="0"/>
              <a:t>Files\MPICH2\</a:t>
            </a:r>
            <a:r>
              <a:rPr lang="en-US" altLang="zh-CN" sz="2400" dirty="0" err="1" smtClean="0"/>
              <a:t>gzpexamples</a:t>
            </a:r>
            <a:r>
              <a:rPr lang="en-US" altLang="zh-CN" sz="2400" dirty="0" smtClean="0"/>
              <a:t>\added.exe“</a:t>
            </a:r>
          </a:p>
          <a:p>
            <a:r>
              <a:rPr lang="zh-CN" altLang="en-US" sz="2400" dirty="0" smtClean="0"/>
              <a:t>由</a:t>
            </a:r>
            <a:r>
              <a:rPr lang="en-US" altLang="zh-CN" sz="2400" dirty="0" smtClean="0"/>
              <a:t>MPI</a:t>
            </a:r>
            <a:r>
              <a:rPr lang="zh-CN" altLang="en-US" sz="2400" dirty="0" smtClean="0"/>
              <a:t>服务只用一个程序得到和之前相同的结果。</a:t>
            </a:r>
            <a:endParaRPr lang="en-US" altLang="zh-CN" sz="2400" dirty="0" smtClean="0"/>
          </a:p>
          <a:p>
            <a:r>
              <a:rPr lang="zh-CN" altLang="en-US" sz="2400" dirty="0" smtClean="0"/>
              <a:t>下面我们来介绍</a:t>
            </a:r>
            <a:r>
              <a:rPr lang="en-US" altLang="zh-CN" sz="2400" dirty="0" smtClean="0"/>
              <a:t>MPI</a:t>
            </a:r>
            <a:r>
              <a:rPr lang="zh-CN" altLang="en-US" sz="2400" dirty="0" smtClean="0"/>
              <a:t>的基础和使用。</a:t>
            </a:r>
            <a:endParaRPr lang="en-US" altLang="zh-CN" sz="2400" dirty="0"/>
          </a:p>
          <a:p>
            <a:endParaRPr lang="en-US" altLang="zh-CN" dirty="0"/>
          </a:p>
          <a:p>
            <a:endParaRPr lang="zh-CN" altLang="en-US" dirty="0"/>
          </a:p>
        </p:txBody>
      </p:sp>
    </p:spTree>
    <p:extLst>
      <p:ext uri="{BB962C8B-B14F-4D97-AF65-F5344CB8AC3E}">
        <p14:creationId xmlns:p14="http://schemas.microsoft.com/office/powerpoint/2010/main" val="3623980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4.4MPI</a:t>
            </a:r>
            <a:r>
              <a:rPr lang="zh-CN" altLang="en-US" dirty="0"/>
              <a:t>实现数据并行加法</a:t>
            </a:r>
            <a:endParaRPr lang="en-US" altLang="zh-CN" dirty="0"/>
          </a:p>
        </p:txBody>
      </p:sp>
      <p:sp>
        <p:nvSpPr>
          <p:cNvPr id="7" name="内容占位符 2"/>
          <p:cNvSpPr txBox="1">
            <a:spLocks/>
          </p:cNvSpPr>
          <p:nvPr/>
        </p:nvSpPr>
        <p:spPr>
          <a:xfrm>
            <a:off x="2771800" y="1275606"/>
            <a:ext cx="7344816" cy="304898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US" altLang="zh-CN" sz="20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917332846"/>
              </p:ext>
            </p:extLst>
          </p:nvPr>
        </p:nvGraphicFramePr>
        <p:xfrm>
          <a:off x="5076056" y="1383619"/>
          <a:ext cx="2171700" cy="534590"/>
        </p:xfrm>
        <a:graphic>
          <a:graphicData uri="http://schemas.openxmlformats.org/presentationml/2006/ole">
            <mc:AlternateContent xmlns:mc="http://schemas.openxmlformats.org/markup-compatibility/2006">
              <mc:Choice xmlns:v="urn:schemas-microsoft-com:vml" Requires="v">
                <p:oleObj spid="_x0000_s9124" name="包装程序外壳对象" showAsIcon="1" r:id="rId3" imgW="2171880" imgH="712440" progId="Package">
                  <p:embed/>
                </p:oleObj>
              </mc:Choice>
              <mc:Fallback>
                <p:oleObj name="包装程序外壳对象" showAsIcon="1" r:id="rId3" imgW="2171880" imgH="712440" progId="Package">
                  <p:embed/>
                  <p:pic>
                    <p:nvPicPr>
                      <p:cNvPr id="0" name=""/>
                      <p:cNvPicPr/>
                      <p:nvPr/>
                    </p:nvPicPr>
                    <p:blipFill>
                      <a:blip r:embed="rId4"/>
                      <a:stretch>
                        <a:fillRect/>
                      </a:stretch>
                    </p:blipFill>
                    <p:spPr>
                      <a:xfrm>
                        <a:off x="5076056" y="1383619"/>
                        <a:ext cx="2171700" cy="534590"/>
                      </a:xfrm>
                      <a:prstGeom prst="rect">
                        <a:avLst/>
                      </a:prstGeom>
                    </p:spPr>
                  </p:pic>
                </p:oleObj>
              </mc:Fallback>
            </mc:AlternateContent>
          </a:graphicData>
        </a:graphic>
      </p:graphicFrame>
      <p:sp>
        <p:nvSpPr>
          <p:cNvPr id="5" name="内容占位符 4"/>
          <p:cNvSpPr>
            <a:spLocks noGrp="1"/>
          </p:cNvSpPr>
          <p:nvPr>
            <p:ph idx="1"/>
          </p:nvPr>
        </p:nvSpPr>
        <p:spPr>
          <a:xfrm>
            <a:off x="467544" y="699542"/>
            <a:ext cx="8229600" cy="4026217"/>
          </a:xfrm>
        </p:spPr>
        <p:txBody>
          <a:bodyPr/>
          <a:lstStyle/>
          <a:p>
            <a:r>
              <a:rPr lang="zh-CN" altLang="en-US" sz="2400" dirty="0"/>
              <a:t>前面的并行加法用</a:t>
            </a:r>
            <a:r>
              <a:rPr lang="en-US" altLang="zh-CN" sz="2400" dirty="0"/>
              <a:t>MPI API</a:t>
            </a:r>
            <a:r>
              <a:rPr lang="zh-CN" altLang="en-US" sz="2400" dirty="0"/>
              <a:t>服务的实现。</a:t>
            </a:r>
            <a:endParaRPr lang="en-US" altLang="zh-CN" sz="2400" dirty="0"/>
          </a:p>
          <a:p>
            <a:endParaRPr lang="en-US" altLang="zh-CN" sz="2400" dirty="0"/>
          </a:p>
          <a:p>
            <a:endParaRPr lang="en-US" altLang="zh-CN" sz="2400" dirty="0"/>
          </a:p>
          <a:p>
            <a:r>
              <a:rPr lang="zh-CN" altLang="en-US" sz="2400" dirty="0" smtClean="0"/>
              <a:t>可以</a:t>
            </a:r>
            <a:r>
              <a:rPr lang="zh-CN" altLang="en-US" sz="2400" dirty="0"/>
              <a:t>看到，调用</a:t>
            </a:r>
            <a:r>
              <a:rPr lang="en-US" altLang="zh-CN" sz="2400" dirty="0"/>
              <a:t>API</a:t>
            </a:r>
            <a:r>
              <a:rPr lang="zh-CN" altLang="en-US" sz="2400" dirty="0"/>
              <a:t>可以实现任务进程的总体管理和它们之间的相互数据传送，完成并行协同计算。不需要再手动向一个服务器注册资源，发派资源连接资源。</a:t>
            </a:r>
            <a:endParaRPr lang="en-US" altLang="zh-CN" sz="2400" dirty="0"/>
          </a:p>
          <a:p>
            <a:r>
              <a:rPr lang="en-US" altLang="zh-CN" sz="2400" dirty="0" err="1">
                <a:solidFill>
                  <a:srgbClr val="FFC000"/>
                </a:solidFill>
              </a:rPr>
              <a:t>added.c</a:t>
            </a:r>
            <a:r>
              <a:rPr lang="zh-CN" altLang="en-US" sz="2400" dirty="0">
                <a:solidFill>
                  <a:srgbClr val="FFC000"/>
                </a:solidFill>
              </a:rPr>
              <a:t>和</a:t>
            </a:r>
            <a:r>
              <a:rPr lang="en-US" altLang="zh-CN" sz="2400" dirty="0" err="1">
                <a:solidFill>
                  <a:srgbClr val="FFC000"/>
                </a:solidFill>
              </a:rPr>
              <a:t>added_scatter_reduce.c</a:t>
            </a:r>
            <a:r>
              <a:rPr lang="zh-CN" altLang="en-US" sz="2400" dirty="0"/>
              <a:t>分别用</a:t>
            </a:r>
            <a:r>
              <a:rPr lang="en-US" altLang="zh-CN" sz="2400" dirty="0"/>
              <a:t>MPI</a:t>
            </a:r>
            <a:r>
              <a:rPr lang="zh-CN" altLang="en-US" sz="2400" dirty="0"/>
              <a:t>点对点通信的发送接收和散播聚集来实现数据并行加法。</a:t>
            </a:r>
            <a:endParaRPr lang="en-US" altLang="zh-CN" sz="2400" dirty="0"/>
          </a:p>
          <a:p>
            <a:r>
              <a:rPr lang="zh-CN" altLang="en-US" sz="2400" dirty="0"/>
              <a:t>相比之前的串行提高了计算效率；相比之前的没有统一管理进程之间显示的互相数据传送提高了管理和收发的效率。</a:t>
            </a:r>
            <a:endParaRPr lang="en-US" altLang="zh-CN" sz="2400" dirty="0"/>
          </a:p>
          <a:p>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2900152150"/>
              </p:ext>
            </p:extLst>
          </p:nvPr>
        </p:nvGraphicFramePr>
        <p:xfrm>
          <a:off x="2699792" y="1288183"/>
          <a:ext cx="762000" cy="534590"/>
        </p:xfrm>
        <a:graphic>
          <a:graphicData uri="http://schemas.openxmlformats.org/presentationml/2006/ole">
            <mc:AlternateContent xmlns:mc="http://schemas.openxmlformats.org/markup-compatibility/2006">
              <mc:Choice xmlns:v="urn:schemas-microsoft-com:vml" Requires="v">
                <p:oleObj spid="_x0000_s9125" name="包装程序外壳对象" showAsIcon="1" r:id="rId5" imgW="762120" imgH="712440" progId="Package">
                  <p:embed/>
                </p:oleObj>
              </mc:Choice>
              <mc:Fallback>
                <p:oleObj name="包装程序外壳对象" showAsIcon="1" r:id="rId5" imgW="762120" imgH="712440" progId="Package">
                  <p:embed/>
                  <p:pic>
                    <p:nvPicPr>
                      <p:cNvPr id="0" name=""/>
                      <p:cNvPicPr/>
                      <p:nvPr/>
                    </p:nvPicPr>
                    <p:blipFill>
                      <a:blip r:embed="rId6"/>
                      <a:stretch>
                        <a:fillRect/>
                      </a:stretch>
                    </p:blipFill>
                    <p:spPr>
                      <a:xfrm>
                        <a:off x="2699792" y="1288183"/>
                        <a:ext cx="762000" cy="534590"/>
                      </a:xfrm>
                      <a:prstGeom prst="rect">
                        <a:avLst/>
                      </a:prstGeom>
                    </p:spPr>
                  </p:pic>
                </p:oleObj>
              </mc:Fallback>
            </mc:AlternateContent>
          </a:graphicData>
        </a:graphic>
      </p:graphicFrame>
    </p:spTree>
    <p:extLst>
      <p:ext uri="{BB962C8B-B14F-4D97-AF65-F5344CB8AC3E}">
        <p14:creationId xmlns:p14="http://schemas.microsoft.com/office/powerpoint/2010/main" val="380141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4.2MPI</a:t>
            </a:r>
            <a:r>
              <a:rPr lang="zh-CN" altLang="en-US" dirty="0"/>
              <a:t>服务的安装和环境测试</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915566"/>
            <a:ext cx="7287295" cy="3673592"/>
          </a:xfrm>
        </p:spPr>
      </p:pic>
    </p:spTree>
    <p:extLst>
      <p:ext uri="{BB962C8B-B14F-4D97-AF65-F5344CB8AC3E}">
        <p14:creationId xmlns:p14="http://schemas.microsoft.com/office/powerpoint/2010/main" val="3100099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67494"/>
            <a:ext cx="7391400" cy="422672"/>
          </a:xfrm>
        </p:spPr>
        <p:txBody>
          <a:bodyPr/>
          <a:lstStyle/>
          <a:p>
            <a:pPr marL="0" indent="0"/>
            <a:r>
              <a:rPr lang="en-US" altLang="zh-CN" dirty="0"/>
              <a:t>4.3MPI</a:t>
            </a:r>
            <a:r>
              <a:rPr lang="zh-CN" altLang="zh-CN" dirty="0"/>
              <a:t>基本操作</a:t>
            </a:r>
            <a:r>
              <a:rPr lang="en-US" altLang="zh-CN" dirty="0"/>
              <a:t>API</a:t>
            </a:r>
          </a:p>
        </p:txBody>
      </p:sp>
      <p:sp>
        <p:nvSpPr>
          <p:cNvPr id="3" name="内容占位符 2"/>
          <p:cNvSpPr>
            <a:spLocks noGrp="1"/>
          </p:cNvSpPr>
          <p:nvPr>
            <p:ph idx="1"/>
          </p:nvPr>
        </p:nvSpPr>
        <p:spPr>
          <a:xfrm>
            <a:off x="872068" y="789553"/>
            <a:ext cx="7408333" cy="3805070"/>
          </a:xfrm>
        </p:spPr>
        <p:txBody>
          <a:bodyPr>
            <a:noAutofit/>
          </a:bodyPr>
          <a:lstStyle/>
          <a:p>
            <a:r>
              <a:rPr lang="zh-CN" altLang="en-US" sz="2400" dirty="0" smtClean="0"/>
              <a:t>测试例子</a:t>
            </a:r>
            <a:r>
              <a:rPr lang="en-US" altLang="zh-CN" sz="2400" dirty="0" smtClean="0"/>
              <a:t>MPI</a:t>
            </a:r>
            <a:r>
              <a:rPr lang="zh-CN" altLang="en-US" sz="2400" dirty="0"/>
              <a:t>的进程分布式的基本</a:t>
            </a:r>
            <a:r>
              <a:rPr lang="en-US" altLang="zh-CN" sz="2400" dirty="0"/>
              <a:t>API</a:t>
            </a:r>
            <a:r>
              <a:rPr lang="zh-CN" altLang="en-US" sz="2400" dirty="0"/>
              <a:t>调用</a:t>
            </a:r>
            <a:r>
              <a:rPr lang="zh-CN" altLang="en-US" sz="2400" dirty="0" smtClean="0"/>
              <a:t>。</a:t>
            </a:r>
            <a:endParaRPr lang="en-US" altLang="zh-CN" sz="2400" dirty="0" smtClean="0"/>
          </a:p>
          <a:p>
            <a:pPr>
              <a:buFont typeface="Arial" pitchFamily="34" charset="0"/>
              <a:buChar char="•"/>
            </a:pPr>
            <a:r>
              <a:rPr lang="en-US" altLang="zh-CN" sz="2000" dirty="0">
                <a:solidFill>
                  <a:schemeClr val="tx2">
                    <a:lumMod val="75000"/>
                  </a:schemeClr>
                </a:solidFill>
              </a:rPr>
              <a:t>/* </a:t>
            </a:r>
            <a:r>
              <a:rPr lang="zh-CN" altLang="en-US" sz="2000" dirty="0">
                <a:solidFill>
                  <a:schemeClr val="tx2">
                    <a:lumMod val="75000"/>
                  </a:schemeClr>
                </a:solidFill>
              </a:rPr>
              <a:t>启动</a:t>
            </a:r>
            <a:r>
              <a:rPr lang="en-US" altLang="zh-CN" sz="2000" dirty="0">
                <a:solidFill>
                  <a:schemeClr val="tx2">
                    <a:lumMod val="75000"/>
                  </a:schemeClr>
                </a:solidFill>
              </a:rPr>
              <a:t>MPI</a:t>
            </a:r>
            <a:r>
              <a:rPr lang="zh-CN" altLang="en-US" sz="2000" dirty="0">
                <a:solidFill>
                  <a:schemeClr val="tx2">
                    <a:lumMod val="75000"/>
                  </a:schemeClr>
                </a:solidFill>
              </a:rPr>
              <a:t>计算 *</a:t>
            </a:r>
            <a:r>
              <a:rPr lang="en-US" altLang="zh-CN" sz="2000" dirty="0">
                <a:solidFill>
                  <a:schemeClr val="tx2">
                    <a:lumMod val="75000"/>
                  </a:schemeClr>
                </a:solidFill>
              </a:rPr>
              <a:t>/</a:t>
            </a:r>
          </a:p>
          <a:p>
            <a:pPr marL="0" indent="0">
              <a:buNone/>
            </a:pPr>
            <a:r>
              <a:rPr lang="en-US" altLang="zh-CN" sz="2000" dirty="0" smtClean="0"/>
              <a:t>  </a:t>
            </a:r>
            <a:r>
              <a:rPr lang="en-US" altLang="zh-CN" sz="2000" dirty="0" err="1" smtClean="0"/>
              <a:t>MPI_Init</a:t>
            </a:r>
            <a:r>
              <a:rPr lang="en-US" altLang="zh-CN" sz="2000" dirty="0"/>
              <a:t>(&amp;</a:t>
            </a:r>
            <a:r>
              <a:rPr lang="en-US" altLang="zh-CN" sz="2000" dirty="0" err="1"/>
              <a:t>argc</a:t>
            </a:r>
            <a:r>
              <a:rPr lang="en-US" altLang="zh-CN" sz="2000" dirty="0"/>
              <a:t>, &amp;</a:t>
            </a:r>
            <a:r>
              <a:rPr lang="en-US" altLang="zh-CN" sz="2000" dirty="0" err="1"/>
              <a:t>argv</a:t>
            </a:r>
            <a:r>
              <a:rPr lang="en-US" altLang="zh-CN" sz="2000" dirty="0"/>
              <a:t>);  </a:t>
            </a:r>
            <a:endParaRPr lang="en-US" altLang="zh-CN" sz="2000" dirty="0" smtClean="0"/>
          </a:p>
          <a:p>
            <a:pPr>
              <a:buFont typeface="Arial" pitchFamily="34" charset="0"/>
              <a:buChar char="•"/>
            </a:pPr>
            <a:r>
              <a:rPr lang="en-US" altLang="zh-CN" sz="2000" dirty="0">
                <a:solidFill>
                  <a:schemeClr val="tx2">
                    <a:lumMod val="75000"/>
                  </a:schemeClr>
                </a:solidFill>
              </a:rPr>
              <a:t>/* </a:t>
            </a:r>
            <a:r>
              <a:rPr lang="zh-CN" altLang="en-US" sz="2000" dirty="0">
                <a:solidFill>
                  <a:schemeClr val="tx2">
                    <a:lumMod val="75000"/>
                  </a:schemeClr>
                </a:solidFill>
              </a:rPr>
              <a:t>确定处理器个数 *</a:t>
            </a:r>
            <a:r>
              <a:rPr lang="en-US" altLang="zh-CN" sz="2000" dirty="0">
                <a:solidFill>
                  <a:schemeClr val="tx2">
                    <a:lumMod val="75000"/>
                  </a:schemeClr>
                </a:solidFill>
              </a:rPr>
              <a:t>/  </a:t>
            </a:r>
          </a:p>
          <a:p>
            <a:pPr marL="0" indent="0">
              <a:buNone/>
            </a:pPr>
            <a:r>
              <a:rPr lang="en-US" altLang="zh-CN" sz="2000" dirty="0" smtClean="0"/>
              <a:t>  </a:t>
            </a:r>
            <a:r>
              <a:rPr lang="en-US" altLang="zh-CN" sz="2000" dirty="0" err="1" smtClean="0"/>
              <a:t>MPI_Comm_size</a:t>
            </a:r>
            <a:r>
              <a:rPr lang="en-US" altLang="zh-CN" sz="2000" dirty="0" smtClean="0"/>
              <a:t>(MPI_COMM_WORLD</a:t>
            </a:r>
            <a:r>
              <a:rPr lang="en-US" altLang="zh-CN" sz="2000" dirty="0"/>
              <a:t>, &amp;p); </a:t>
            </a:r>
            <a:endParaRPr lang="en-US" altLang="zh-CN" sz="2000" dirty="0" smtClean="0"/>
          </a:p>
          <a:p>
            <a:pPr>
              <a:buFont typeface="Arial" pitchFamily="34" charset="0"/>
              <a:buChar char="•"/>
            </a:pPr>
            <a:r>
              <a:rPr lang="en-US" altLang="zh-CN" sz="2000" dirty="0">
                <a:solidFill>
                  <a:schemeClr val="tx2">
                    <a:lumMod val="75000"/>
                  </a:schemeClr>
                </a:solidFill>
              </a:rPr>
              <a:t>/* </a:t>
            </a:r>
            <a:r>
              <a:rPr lang="zh-CN" altLang="en-US" sz="2000" dirty="0">
                <a:solidFill>
                  <a:schemeClr val="tx2">
                    <a:lumMod val="75000"/>
                  </a:schemeClr>
                </a:solidFill>
              </a:rPr>
              <a:t>确定各自的处理器标识符 *</a:t>
            </a:r>
            <a:r>
              <a:rPr lang="en-US" altLang="zh-CN" sz="2000" dirty="0">
                <a:solidFill>
                  <a:schemeClr val="tx2">
                    <a:lumMod val="75000"/>
                  </a:schemeClr>
                </a:solidFill>
              </a:rPr>
              <a:t>/ </a:t>
            </a:r>
          </a:p>
          <a:p>
            <a:pPr marL="0" indent="0">
              <a:buNone/>
            </a:pPr>
            <a:r>
              <a:rPr lang="en-US" altLang="zh-CN" sz="2000" dirty="0"/>
              <a:t> </a:t>
            </a:r>
            <a:r>
              <a:rPr lang="en-US" altLang="zh-CN" sz="2000" dirty="0" smtClean="0"/>
              <a:t> </a:t>
            </a:r>
            <a:r>
              <a:rPr lang="en-US" altLang="zh-CN" sz="2000" dirty="0" err="1" smtClean="0"/>
              <a:t>MPI_Comm_rank</a:t>
            </a:r>
            <a:r>
              <a:rPr lang="en-US" altLang="zh-CN" sz="2000" dirty="0" smtClean="0"/>
              <a:t>(MPI_COMM_WORLD</a:t>
            </a:r>
            <a:r>
              <a:rPr lang="en-US" altLang="zh-CN" sz="2000" dirty="0"/>
              <a:t>, &amp;</a:t>
            </a:r>
            <a:r>
              <a:rPr lang="en-US" altLang="zh-CN" sz="2000" dirty="0" err="1"/>
              <a:t>my_rank</a:t>
            </a:r>
            <a:r>
              <a:rPr lang="en-US" altLang="zh-CN" sz="2000" dirty="0" smtClean="0"/>
              <a:t>);</a:t>
            </a:r>
          </a:p>
          <a:p>
            <a:pPr>
              <a:buFont typeface="Arial" panose="020B0604020202020204" pitchFamily="34" charset="0"/>
              <a:buChar char="•"/>
            </a:pPr>
            <a:r>
              <a:rPr lang="en-US" altLang="zh-CN" sz="2000" dirty="0">
                <a:solidFill>
                  <a:schemeClr val="tx2">
                    <a:lumMod val="75000"/>
                  </a:schemeClr>
                </a:solidFill>
              </a:rPr>
              <a:t>/* </a:t>
            </a:r>
            <a:r>
              <a:rPr lang="zh-CN" altLang="en-US" sz="2000" dirty="0">
                <a:solidFill>
                  <a:schemeClr val="tx2">
                    <a:lumMod val="75000"/>
                  </a:schemeClr>
                </a:solidFill>
              </a:rPr>
              <a:t>得</a:t>
            </a:r>
            <a:r>
              <a:rPr lang="zh-CN" altLang="en-US" sz="2000" dirty="0" smtClean="0">
                <a:solidFill>
                  <a:schemeClr val="tx2">
                    <a:lumMod val="75000"/>
                  </a:schemeClr>
                </a:solidFill>
              </a:rPr>
              <a:t>到当前处理器名称 </a:t>
            </a:r>
            <a:r>
              <a:rPr lang="zh-CN" altLang="en-US" sz="2000" dirty="0">
                <a:solidFill>
                  <a:schemeClr val="tx2">
                    <a:lumMod val="75000"/>
                  </a:schemeClr>
                </a:solidFill>
              </a:rPr>
              <a:t>*</a:t>
            </a:r>
            <a:r>
              <a:rPr lang="en-US" altLang="zh-CN" sz="2000" dirty="0">
                <a:solidFill>
                  <a:schemeClr val="tx2">
                    <a:lumMod val="75000"/>
                  </a:schemeClr>
                </a:solidFill>
              </a:rPr>
              <a:t>/ </a:t>
            </a:r>
            <a:endParaRPr lang="en-US" altLang="zh-CN" sz="2000" dirty="0" smtClean="0"/>
          </a:p>
          <a:p>
            <a:pPr marL="0" indent="0">
              <a:buNone/>
            </a:pPr>
            <a:r>
              <a:rPr lang="en-US" altLang="zh-CN" sz="2000" dirty="0" smtClean="0"/>
              <a:t>  </a:t>
            </a:r>
            <a:r>
              <a:rPr lang="en-US" altLang="zh-CN" sz="2000" dirty="0" err="1" smtClean="0"/>
              <a:t>MPI_Get_processor_name</a:t>
            </a:r>
            <a:r>
              <a:rPr lang="en-US" altLang="zh-CN" sz="2000" dirty="0" smtClean="0"/>
              <a:t>(</a:t>
            </a:r>
            <a:r>
              <a:rPr lang="en-US" altLang="zh-CN" sz="2000" dirty="0" err="1" smtClean="0"/>
              <a:t>processor_name</a:t>
            </a:r>
            <a:r>
              <a:rPr lang="en-US" altLang="zh-CN" sz="2000" dirty="0" smtClean="0"/>
              <a:t>,</a:t>
            </a:r>
          </a:p>
          <a:p>
            <a:pPr marL="0" indent="0">
              <a:buNone/>
            </a:pPr>
            <a:r>
              <a:rPr lang="en-US" altLang="zh-CN" sz="2000" dirty="0"/>
              <a:t>	</a:t>
            </a:r>
            <a:r>
              <a:rPr lang="en-US" altLang="zh-CN" sz="2000" dirty="0" smtClean="0"/>
              <a:t>			&amp;</a:t>
            </a:r>
            <a:r>
              <a:rPr lang="en-US" altLang="zh-CN" sz="2000" dirty="0" err="1"/>
              <a:t>namelen</a:t>
            </a:r>
            <a:r>
              <a:rPr lang="en-US" altLang="zh-CN" sz="2000" dirty="0"/>
              <a:t>);</a:t>
            </a:r>
          </a:p>
          <a:p>
            <a:pPr marL="0" indent="0">
              <a:buNone/>
            </a:pPr>
            <a:r>
              <a:rPr lang="en-US" altLang="zh-CN" sz="2000" dirty="0" smtClean="0"/>
              <a:t> </a:t>
            </a:r>
            <a:endParaRPr lang="en-US" altLang="zh-CN" sz="2000" dirty="0" smtClean="0"/>
          </a:p>
        </p:txBody>
      </p:sp>
    </p:spTree>
    <p:extLst>
      <p:ext uri="{BB962C8B-B14F-4D97-AF65-F5344CB8AC3E}">
        <p14:creationId xmlns:p14="http://schemas.microsoft.com/office/powerpoint/2010/main" val="357776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sz="2000" dirty="0">
                <a:solidFill>
                  <a:schemeClr val="tx2">
                    <a:lumMod val="75000"/>
                  </a:schemeClr>
                </a:solidFill>
              </a:rPr>
              <a:t>/*</a:t>
            </a:r>
            <a:r>
              <a:rPr lang="zh-CN" altLang="en-US" sz="2000" dirty="0">
                <a:solidFill>
                  <a:schemeClr val="tx2">
                    <a:lumMod val="75000"/>
                  </a:schemeClr>
                </a:solidFill>
              </a:rPr>
              <a:t>发送消息*</a:t>
            </a:r>
            <a:r>
              <a:rPr lang="en-US" altLang="zh-CN" sz="2000" dirty="0">
                <a:solidFill>
                  <a:schemeClr val="tx2">
                    <a:lumMod val="75000"/>
                  </a:schemeClr>
                </a:solidFill>
              </a:rPr>
              <a:t>/</a:t>
            </a:r>
          </a:p>
          <a:p>
            <a:pPr marL="0" indent="0">
              <a:buNone/>
            </a:pPr>
            <a:r>
              <a:rPr lang="en-US" altLang="zh-CN" sz="2000" dirty="0"/>
              <a:t>  </a:t>
            </a:r>
            <a:r>
              <a:rPr lang="en-US" altLang="zh-CN" sz="2000" dirty="0" err="1"/>
              <a:t>MPI_Send</a:t>
            </a:r>
            <a:r>
              <a:rPr lang="en-US" altLang="zh-CN" sz="2000" dirty="0"/>
              <a:t>(void* </a:t>
            </a:r>
            <a:r>
              <a:rPr lang="en-US" altLang="zh-CN" sz="2000" dirty="0" err="1"/>
              <a:t>buf</a:t>
            </a:r>
            <a:r>
              <a:rPr lang="en-US" altLang="zh-CN" sz="2000" dirty="0" smtClean="0"/>
              <a:t>, </a:t>
            </a:r>
            <a:r>
              <a:rPr lang="en-US" altLang="zh-CN" sz="2000" dirty="0" err="1" smtClean="0"/>
              <a:t>int</a:t>
            </a:r>
            <a:r>
              <a:rPr lang="en-US" altLang="zh-CN" sz="2000" dirty="0" smtClean="0"/>
              <a:t> </a:t>
            </a:r>
            <a:r>
              <a:rPr lang="en-US" altLang="zh-CN" sz="2000" dirty="0" err="1"/>
              <a:t>cnt</a:t>
            </a:r>
            <a:r>
              <a:rPr lang="en-US" altLang="zh-CN" sz="2000" dirty="0" smtClean="0"/>
              <a:t>, </a:t>
            </a:r>
            <a:r>
              <a:rPr lang="en-US" altLang="zh-CN" sz="2000" dirty="0" err="1" smtClean="0"/>
              <a:t>MPI_Datatype</a:t>
            </a:r>
            <a:r>
              <a:rPr lang="en-US" altLang="zh-CN" sz="2000" dirty="0" smtClean="0"/>
              <a:t>,</a:t>
            </a:r>
          </a:p>
          <a:p>
            <a:pPr marL="0" indent="0">
              <a:buNone/>
            </a:pPr>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err="1" smtClean="0"/>
              <a:t>destPid</a:t>
            </a:r>
            <a:r>
              <a:rPr lang="en-US" altLang="zh-CN" sz="2000" dirty="0" smtClean="0"/>
              <a:t>, </a:t>
            </a:r>
            <a:r>
              <a:rPr lang="en-US" altLang="zh-CN" sz="2000" dirty="0" err="1" smtClean="0"/>
              <a:t>int</a:t>
            </a:r>
            <a:r>
              <a:rPr lang="en-US" altLang="zh-CN" sz="2000" dirty="0" smtClean="0"/>
              <a:t> </a:t>
            </a:r>
            <a:r>
              <a:rPr lang="en-US" altLang="zh-CN" sz="2000" dirty="0"/>
              <a:t>tag</a:t>
            </a:r>
            <a:r>
              <a:rPr lang="en-US" altLang="zh-CN" sz="2000" dirty="0" smtClean="0"/>
              <a:t>,</a:t>
            </a:r>
          </a:p>
          <a:p>
            <a:pPr marL="0" indent="0">
              <a:buNone/>
            </a:pPr>
            <a:r>
              <a:rPr lang="en-US" altLang="zh-CN" sz="2000" dirty="0"/>
              <a:t> </a:t>
            </a:r>
            <a:r>
              <a:rPr lang="en-US" altLang="zh-CN" sz="2000" dirty="0" smtClean="0"/>
              <a:t>     MPI_COMM_WORLD</a:t>
            </a:r>
            <a:r>
              <a:rPr lang="en-US" altLang="zh-CN" sz="2000" dirty="0"/>
              <a:t>);</a:t>
            </a:r>
          </a:p>
          <a:p>
            <a:pPr>
              <a:buFont typeface="Arial" pitchFamily="34" charset="0"/>
              <a:buChar char="•"/>
            </a:pPr>
            <a:r>
              <a:rPr lang="en-US" altLang="zh-CN" sz="2000" dirty="0">
                <a:solidFill>
                  <a:schemeClr val="tx2">
                    <a:lumMod val="75000"/>
                  </a:schemeClr>
                </a:solidFill>
              </a:rPr>
              <a:t>/*</a:t>
            </a:r>
            <a:r>
              <a:rPr lang="zh-CN" altLang="en-US" sz="2000" dirty="0">
                <a:solidFill>
                  <a:schemeClr val="tx2">
                    <a:lumMod val="75000"/>
                  </a:schemeClr>
                </a:solidFill>
              </a:rPr>
              <a:t>接收消息</a:t>
            </a:r>
            <a:r>
              <a:rPr lang="en-US" altLang="zh-CN" sz="2000" dirty="0">
                <a:solidFill>
                  <a:schemeClr val="tx2">
                    <a:lumMod val="75000"/>
                  </a:schemeClr>
                </a:solidFill>
              </a:rPr>
              <a:t>*/</a:t>
            </a:r>
          </a:p>
          <a:p>
            <a:pPr marL="0" indent="0">
              <a:buNone/>
            </a:pPr>
            <a:r>
              <a:rPr lang="en-US" altLang="zh-CN" sz="2000" dirty="0"/>
              <a:t>  </a:t>
            </a:r>
            <a:r>
              <a:rPr lang="en-US" altLang="zh-CN" sz="2000" dirty="0" err="1"/>
              <a:t>MPI_Recv</a:t>
            </a:r>
            <a:r>
              <a:rPr lang="en-US" altLang="zh-CN" sz="2000" dirty="0"/>
              <a:t>(void* </a:t>
            </a:r>
            <a:r>
              <a:rPr lang="en-US" altLang="zh-CN" sz="2000" dirty="0" err="1"/>
              <a:t>buf</a:t>
            </a:r>
            <a:r>
              <a:rPr lang="en-US" altLang="zh-CN" sz="2000" dirty="0"/>
              <a:t>, </a:t>
            </a:r>
            <a:r>
              <a:rPr lang="en-US" altLang="zh-CN" sz="2000" dirty="0" err="1"/>
              <a:t>int</a:t>
            </a:r>
            <a:r>
              <a:rPr lang="en-US" altLang="zh-CN" sz="2000" dirty="0"/>
              <a:t> </a:t>
            </a:r>
            <a:r>
              <a:rPr lang="en-US" altLang="zh-CN" sz="2000" dirty="0" err="1"/>
              <a:t>cnt</a:t>
            </a:r>
            <a:r>
              <a:rPr lang="en-US" altLang="zh-CN" sz="2000" dirty="0"/>
              <a:t>, </a:t>
            </a:r>
            <a:r>
              <a:rPr lang="en-US" altLang="zh-CN" sz="2000" dirty="0" err="1"/>
              <a:t>MPI_Datatype</a:t>
            </a:r>
            <a:r>
              <a:rPr lang="en-US" altLang="zh-CN" sz="2000" dirty="0"/>
              <a:t>, 		</a:t>
            </a:r>
            <a:r>
              <a:rPr lang="en-US" altLang="zh-CN" sz="2000" dirty="0" err="1"/>
              <a:t>int</a:t>
            </a:r>
            <a:r>
              <a:rPr lang="en-US" altLang="zh-CN" sz="2000" dirty="0"/>
              <a:t> </a:t>
            </a:r>
            <a:r>
              <a:rPr lang="en-US" altLang="zh-CN" sz="2000" dirty="0" err="1" smtClean="0"/>
              <a:t>srcPid</a:t>
            </a:r>
            <a:r>
              <a:rPr lang="en-US" altLang="zh-CN" sz="2000" dirty="0" smtClean="0"/>
              <a:t>, </a:t>
            </a:r>
            <a:r>
              <a:rPr lang="en-US" altLang="zh-CN" sz="2000" dirty="0" err="1"/>
              <a:t>int</a:t>
            </a:r>
            <a:r>
              <a:rPr lang="en-US" altLang="zh-CN" sz="2000" dirty="0"/>
              <a:t> tag, 				MPI_COMM_WORLD, </a:t>
            </a:r>
            <a:r>
              <a:rPr lang="en-US" altLang="zh-CN" sz="2000" dirty="0" err="1"/>
              <a:t>MPI_Status</a:t>
            </a:r>
            <a:r>
              <a:rPr lang="en-US" altLang="zh-CN" sz="2000" dirty="0"/>
              <a:t>* status);</a:t>
            </a:r>
            <a:endParaRPr lang="zh-CN" altLang="en-US" sz="2000" dirty="0"/>
          </a:p>
          <a:p>
            <a:endParaRPr lang="zh-CN" altLang="en-US" sz="2000" dirty="0"/>
          </a:p>
        </p:txBody>
      </p:sp>
    </p:spTree>
    <p:extLst>
      <p:ext uri="{BB962C8B-B14F-4D97-AF65-F5344CB8AC3E}">
        <p14:creationId xmlns:p14="http://schemas.microsoft.com/office/powerpoint/2010/main" val="288259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72068" y="789552"/>
            <a:ext cx="7408333" cy="3888432"/>
          </a:xfrm>
        </p:spPr>
        <p:txBody>
          <a:bodyPr>
            <a:normAutofit/>
          </a:bodyPr>
          <a:lstStyle/>
          <a:p>
            <a:r>
              <a:rPr lang="zh-CN" altLang="en-US" sz="2400" dirty="0"/>
              <a:t>一个消息好比一封</a:t>
            </a:r>
            <a:r>
              <a:rPr lang="zh-CN" altLang="en-US" sz="2400" dirty="0" smtClean="0"/>
              <a:t>信</a:t>
            </a:r>
            <a:endParaRPr lang="zh-CN" altLang="en-US" sz="2400" dirty="0"/>
          </a:p>
          <a:p>
            <a:r>
              <a:rPr lang="zh-CN" altLang="en-US" sz="2400" dirty="0"/>
              <a:t>消息的</a:t>
            </a:r>
            <a:r>
              <a:rPr lang="zh-CN" altLang="en-US" sz="2400" dirty="0" smtClean="0">
                <a:solidFill>
                  <a:srgbClr val="FF0000"/>
                </a:solidFill>
              </a:rPr>
              <a:t>内容</a:t>
            </a:r>
            <a:r>
              <a:rPr lang="zh-CN" altLang="en-US" sz="2400" dirty="0" smtClean="0"/>
              <a:t>在</a:t>
            </a:r>
            <a:r>
              <a:rPr lang="en-US" altLang="zh-CN" sz="2400" dirty="0"/>
              <a:t>MPI</a:t>
            </a:r>
            <a:r>
              <a:rPr lang="zh-CN" altLang="en-US" sz="2400" dirty="0"/>
              <a:t>中称为消息</a:t>
            </a:r>
            <a:r>
              <a:rPr lang="zh-CN" altLang="en-US" sz="2400" dirty="0" smtClean="0"/>
              <a:t>缓冲，消息的接收</a:t>
            </a:r>
            <a:r>
              <a:rPr lang="en-US" altLang="zh-CN" sz="2400" dirty="0" smtClean="0"/>
              <a:t>/</a:t>
            </a:r>
            <a:r>
              <a:rPr lang="zh-CN" altLang="en-US" sz="2400" dirty="0" smtClean="0"/>
              <a:t>发送者即信的</a:t>
            </a:r>
            <a:r>
              <a:rPr lang="zh-CN" altLang="en-US" sz="2400" dirty="0" smtClean="0">
                <a:solidFill>
                  <a:srgbClr val="FF0000"/>
                </a:solidFill>
              </a:rPr>
              <a:t>地址</a:t>
            </a:r>
            <a:r>
              <a:rPr lang="zh-CN" altLang="en-US" sz="2400" dirty="0" smtClean="0"/>
              <a:t>，在</a:t>
            </a:r>
            <a:r>
              <a:rPr lang="en-US" altLang="zh-CN" sz="2400" dirty="0" smtClean="0"/>
              <a:t>MPI</a:t>
            </a:r>
            <a:r>
              <a:rPr lang="zh-CN" altLang="en-US" sz="2400" dirty="0" smtClean="0"/>
              <a:t>中称为消息信封</a:t>
            </a:r>
            <a:endParaRPr lang="en-US" altLang="zh-CN" sz="2400" dirty="0" smtClean="0"/>
          </a:p>
          <a:p>
            <a:r>
              <a:rPr lang="zh-CN" altLang="en-US" sz="2400" dirty="0" smtClean="0"/>
              <a:t>消息缓冲由三元组</a:t>
            </a:r>
            <a:r>
              <a:rPr lang="en-US" altLang="zh-CN" sz="2400" dirty="0" smtClean="0"/>
              <a:t>&lt;</a:t>
            </a:r>
            <a:r>
              <a:rPr lang="zh-CN" altLang="en-US" sz="2400" dirty="0" smtClean="0"/>
              <a:t>起始地址，数据个数，数据类型</a:t>
            </a:r>
            <a:r>
              <a:rPr lang="en-US" altLang="zh-CN" sz="2400" dirty="0" smtClean="0"/>
              <a:t>&gt;</a:t>
            </a:r>
            <a:r>
              <a:rPr lang="zh-CN" altLang="en-US" sz="2400" dirty="0" smtClean="0"/>
              <a:t>标识</a:t>
            </a:r>
          </a:p>
          <a:p>
            <a:pPr>
              <a:lnSpc>
                <a:spcPct val="90000"/>
              </a:lnSpc>
            </a:pPr>
            <a:r>
              <a:rPr lang="zh-CN" altLang="en-US" sz="2400" dirty="0" smtClean="0"/>
              <a:t>消息信封由三元组</a:t>
            </a:r>
            <a:r>
              <a:rPr lang="en-US" altLang="zh-CN" sz="2400" dirty="0" smtClean="0"/>
              <a:t>&lt;</a:t>
            </a:r>
            <a:r>
              <a:rPr lang="zh-CN" altLang="en-US" sz="2400" dirty="0" smtClean="0"/>
              <a:t>源</a:t>
            </a:r>
            <a:r>
              <a:rPr lang="en-US" altLang="zh-CN" sz="2400" dirty="0" smtClean="0"/>
              <a:t>/</a:t>
            </a:r>
            <a:r>
              <a:rPr lang="zh-CN" altLang="en-US" sz="2400" dirty="0" smtClean="0"/>
              <a:t>目标进程，消息标签，通信域</a:t>
            </a:r>
            <a:r>
              <a:rPr lang="en-US" altLang="zh-CN" sz="2400" dirty="0" smtClean="0"/>
              <a:t>&gt;</a:t>
            </a:r>
            <a:r>
              <a:rPr lang="zh-CN" altLang="en-US" sz="2400" dirty="0" smtClean="0"/>
              <a:t>标识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859018168"/>
              </p:ext>
            </p:extLst>
          </p:nvPr>
        </p:nvGraphicFramePr>
        <p:xfrm>
          <a:off x="1187624" y="3507854"/>
          <a:ext cx="6912768" cy="1296144"/>
        </p:xfrm>
        <a:graphic>
          <a:graphicData uri="http://schemas.openxmlformats.org/presentationml/2006/ole">
            <mc:AlternateContent xmlns:mc="http://schemas.openxmlformats.org/markup-compatibility/2006">
              <mc:Choice xmlns:v="urn:schemas-microsoft-com:vml" Requires="v">
                <p:oleObj spid="_x0000_s5077" r:id="rId3" imgW="2515162" imgH="513367" progId="Visio.Drawing.6">
                  <p:embed/>
                </p:oleObj>
              </mc:Choice>
              <mc:Fallback>
                <p:oleObj r:id="rId3" imgW="2515162" imgH="51336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07854"/>
                        <a:ext cx="6912768" cy="129614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46810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4.3MPI</a:t>
            </a:r>
            <a:r>
              <a:rPr lang="zh-CN" altLang="zh-CN" dirty="0"/>
              <a:t>基本操作</a:t>
            </a:r>
            <a:r>
              <a:rPr lang="en-US" altLang="zh-CN" dirty="0"/>
              <a:t>API</a:t>
            </a:r>
            <a:endParaRPr lang="zh-CN" altLang="en-US" dirty="0"/>
          </a:p>
        </p:txBody>
      </p:sp>
      <p:sp>
        <p:nvSpPr>
          <p:cNvPr id="2" name="内容占位符 1"/>
          <p:cNvSpPr>
            <a:spLocks noGrp="1"/>
          </p:cNvSpPr>
          <p:nvPr>
            <p:ph idx="1"/>
          </p:nvPr>
        </p:nvSpPr>
        <p:spPr>
          <a:xfrm>
            <a:off x="899593" y="843559"/>
            <a:ext cx="7408333" cy="3697058"/>
          </a:xfrm>
        </p:spPr>
        <p:txBody>
          <a:bodyPr/>
          <a:lstStyle/>
          <a:p>
            <a:r>
              <a:rPr lang="en-US" altLang="zh-CN" dirty="0" smtClean="0"/>
              <a:t>4.3</a:t>
            </a:r>
            <a:r>
              <a:rPr lang="en-US" altLang="zh-CN" b="1" dirty="0" smtClean="0"/>
              <a:t>.1MPI</a:t>
            </a:r>
            <a:r>
              <a:rPr lang="zh-CN" altLang="en-US" b="1" dirty="0"/>
              <a:t>消息数据类型</a:t>
            </a:r>
            <a:endParaRPr lang="en-US" altLang="zh-CN" b="1" dirty="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501513626"/>
              </p:ext>
            </p:extLst>
          </p:nvPr>
        </p:nvGraphicFramePr>
        <p:xfrm>
          <a:off x="899593" y="1411387"/>
          <a:ext cx="7496901" cy="3266597"/>
        </p:xfrm>
        <a:graphic>
          <a:graphicData uri="http://schemas.openxmlformats.org/presentationml/2006/ole">
            <mc:AlternateContent xmlns:mc="http://schemas.openxmlformats.org/markup-compatibility/2006">
              <mc:Choice xmlns:v="urn:schemas-microsoft-com:vml" Requires="v">
                <p:oleObj spid="_x0000_s6098" name="Document" r:id="rId3" imgW="7621072" imgH="4592254" progId="Word.Document.8">
                  <p:embed/>
                </p:oleObj>
              </mc:Choice>
              <mc:Fallback>
                <p:oleObj name="Document" r:id="rId3" imgW="7621072" imgH="4592254" progId="Word.Document.8">
                  <p:embed/>
                  <p:pic>
                    <p:nvPicPr>
                      <p:cNvPr id="0" name="Object 4"/>
                      <p:cNvPicPr>
                        <a:picLocks noChangeAspect="1" noChangeArrowheads="1"/>
                      </p:cNvPicPr>
                      <p:nvPr/>
                    </p:nvPicPr>
                    <p:blipFill>
                      <a:blip r:embed="rId4"/>
                      <a:srcRect/>
                      <a:stretch>
                        <a:fillRect/>
                      </a:stretch>
                    </p:blipFill>
                    <p:spPr bwMode="auto">
                      <a:xfrm>
                        <a:off x="899593" y="1411387"/>
                        <a:ext cx="7496901" cy="3266597"/>
                      </a:xfrm>
                      <a:prstGeom prst="rect">
                        <a:avLst/>
                      </a:prstGeom>
                      <a:solidFill>
                        <a:srgbClr val="CDE7E0"/>
                      </a:solidFill>
                      <a:ln w="9525">
                        <a:solidFill>
                          <a:schemeClr val="accent2"/>
                        </a:solidFill>
                        <a:miter lim="800000"/>
                        <a:headEnd/>
                        <a:tailEnd/>
                      </a:ln>
                      <a:effectLst/>
                    </p:spPr>
                  </p:pic>
                </p:oleObj>
              </mc:Fallback>
            </mc:AlternateContent>
          </a:graphicData>
        </a:graphic>
      </p:graphicFrame>
    </p:spTree>
    <p:extLst>
      <p:ext uri="{BB962C8B-B14F-4D97-AF65-F5344CB8AC3E}">
        <p14:creationId xmlns:p14="http://schemas.microsoft.com/office/powerpoint/2010/main" val="3260777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c007l">
  <a:themeElements>
    <a:clrScheme name="cdb2004c007l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cdb2004c007l">
      <a:majorFont>
        <a:latin typeface="Arial"/>
        <a:ea typeface=""/>
        <a:cs typeface=""/>
      </a:majorFont>
      <a:minorFont>
        <a:latin typeface="Courier Ne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7l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cdb2004c007l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cdb2004c007l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22235</TotalTime>
  <Words>3632</Words>
  <Application>Microsoft Office PowerPoint</Application>
  <PresentationFormat>全屏显示(16:9)</PresentationFormat>
  <Paragraphs>344</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42</vt:i4>
      </vt:variant>
    </vt:vector>
  </HeadingPairs>
  <TitlesOfParts>
    <vt:vector size="46" baseType="lpstr">
      <vt:lpstr>cdb2004c007l</vt:lpstr>
      <vt:lpstr>Microsoft Visio 2000/2002 Drawing</vt:lpstr>
      <vt:lpstr>Document</vt:lpstr>
      <vt:lpstr>包装程序外壳对象</vt:lpstr>
      <vt:lpstr>4并行计算MPI服务的理论和应用</vt:lpstr>
      <vt:lpstr>4并行计算MPI服务的理论和应用</vt:lpstr>
      <vt:lpstr>4.1MPI介绍及基本原理</vt:lpstr>
      <vt:lpstr>4.2MPI服务的安装和环境测试</vt:lpstr>
      <vt:lpstr>4.2MPI服务的安装和环境测试</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4.3MPI基本操作API</vt:lpstr>
      <vt:lpstr>4.4MPI实现数据并行加法</vt:lpstr>
      <vt:lpstr>4.4MPI实现数据并行加法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Administrator</dc:creator>
  <cp:lastModifiedBy>Windows 用户</cp:lastModifiedBy>
  <cp:revision>1424</cp:revision>
  <dcterms:created xsi:type="dcterms:W3CDTF">2016-09-04T06:58:32Z</dcterms:created>
  <dcterms:modified xsi:type="dcterms:W3CDTF">2017-02-08T09:13:12Z</dcterms:modified>
</cp:coreProperties>
</file>