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341" r:id="rId2"/>
    <p:sldId id="387" r:id="rId3"/>
    <p:sldId id="342" r:id="rId4"/>
    <p:sldId id="343" r:id="rId5"/>
    <p:sldId id="394" r:id="rId6"/>
    <p:sldId id="397" r:id="rId7"/>
    <p:sldId id="398" r:id="rId8"/>
    <p:sldId id="399" r:id="rId9"/>
    <p:sldId id="401" r:id="rId10"/>
    <p:sldId id="402" r:id="rId11"/>
    <p:sldId id="403" r:id="rId12"/>
    <p:sldId id="404" r:id="rId13"/>
    <p:sldId id="344" r:id="rId14"/>
    <p:sldId id="346" r:id="rId15"/>
    <p:sldId id="345" r:id="rId16"/>
    <p:sldId id="353" r:id="rId17"/>
    <p:sldId id="354" r:id="rId18"/>
    <p:sldId id="351" r:id="rId19"/>
    <p:sldId id="352"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04" y="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7BD38A-BC09-491B-AD71-1496832D7531}" type="datetimeFigureOut">
              <a:rPr lang="zh-CN" altLang="en-US" smtClean="0"/>
              <a:t>2017/2/7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742C1-125E-4E9E-A59B-0F1C619F489A}" type="slidenum">
              <a:rPr lang="zh-CN" altLang="en-US" smtClean="0"/>
              <a:t>‹#›</a:t>
            </a:fld>
            <a:endParaRPr lang="zh-CN" altLang="en-US"/>
          </a:p>
        </p:txBody>
      </p:sp>
    </p:spTree>
    <p:extLst>
      <p:ext uri="{BB962C8B-B14F-4D97-AF65-F5344CB8AC3E}">
        <p14:creationId xmlns:p14="http://schemas.microsoft.com/office/powerpoint/2010/main" val="2663198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17"/>
          <p:cNvSpPr>
            <a:spLocks noChangeArrowheads="1"/>
          </p:cNvSpPr>
          <p:nvPr/>
        </p:nvSpPr>
        <p:spPr bwMode="white">
          <a:xfrm>
            <a:off x="0" y="3165873"/>
            <a:ext cx="9144000" cy="1977628"/>
          </a:xfrm>
          <a:prstGeom prst="rect">
            <a:avLst/>
          </a:prstGeom>
          <a:solidFill>
            <a:schemeClr val="tx1"/>
          </a:solidFill>
          <a:ln w="9525">
            <a:solidFill>
              <a:schemeClr val="tx1"/>
            </a:solidFill>
            <a:miter lim="800000"/>
            <a:headEnd/>
            <a:tailEnd/>
          </a:ln>
        </p:spPr>
        <p:txBody>
          <a:bodyPr wrap="none" anchor="ctr"/>
          <a:lstStyle/>
          <a:p>
            <a:endParaRPr lang="zh-CN" altLang="en-US">
              <a:ea typeface="楷体_GB2312"/>
            </a:endParaRPr>
          </a:p>
        </p:txBody>
      </p:sp>
      <p:grpSp>
        <p:nvGrpSpPr>
          <p:cNvPr id="5" name="组合 18"/>
          <p:cNvGrpSpPr>
            <a:grpSpLocks/>
          </p:cNvGrpSpPr>
          <p:nvPr/>
        </p:nvGrpSpPr>
        <p:grpSpPr bwMode="auto">
          <a:xfrm rot="10800000">
            <a:off x="7413626" y="3871913"/>
            <a:ext cx="1655763" cy="1222772"/>
            <a:chOff x="0" y="2704"/>
            <a:chExt cx="1063" cy="1086"/>
          </a:xfrm>
        </p:grpSpPr>
        <p:sp>
          <p:nvSpPr>
            <p:cNvPr id="6" name="矩形 19"/>
            <p:cNvSpPr>
              <a:spLocks noChangeArrowheads="1"/>
            </p:cNvSpPr>
            <p:nvPr/>
          </p:nvSpPr>
          <p:spPr bwMode="ltGray">
            <a:xfrm>
              <a:off x="-4"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7" name="矩形 20"/>
            <p:cNvSpPr>
              <a:spLocks noChangeArrowheads="1"/>
            </p:cNvSpPr>
            <p:nvPr/>
          </p:nvSpPr>
          <p:spPr bwMode="ltGray">
            <a:xfrm>
              <a:off x="291" y="2704"/>
              <a:ext cx="223"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8" name="矩形 21"/>
            <p:cNvSpPr>
              <a:spLocks noChangeArrowheads="1"/>
            </p:cNvSpPr>
            <p:nvPr/>
          </p:nvSpPr>
          <p:spPr bwMode="ltGray">
            <a:xfrm>
              <a:off x="563"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9" name="矩形 22"/>
            <p:cNvSpPr>
              <a:spLocks noChangeArrowheads="1"/>
            </p:cNvSpPr>
            <p:nvPr/>
          </p:nvSpPr>
          <p:spPr bwMode="ltGray">
            <a:xfrm>
              <a:off x="-4"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0" name="矩形 23"/>
            <p:cNvSpPr>
              <a:spLocks noChangeArrowheads="1"/>
            </p:cNvSpPr>
            <p:nvPr/>
          </p:nvSpPr>
          <p:spPr bwMode="ltGray">
            <a:xfrm>
              <a:off x="291" y="2990"/>
              <a:ext cx="223"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1" name="矩形 24"/>
            <p:cNvSpPr>
              <a:spLocks noChangeArrowheads="1"/>
            </p:cNvSpPr>
            <p:nvPr/>
          </p:nvSpPr>
          <p:spPr bwMode="ltGray">
            <a:xfrm>
              <a:off x="563"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2" name="矩形 25"/>
            <p:cNvSpPr>
              <a:spLocks noChangeArrowheads="1"/>
            </p:cNvSpPr>
            <p:nvPr/>
          </p:nvSpPr>
          <p:spPr bwMode="ltGray">
            <a:xfrm>
              <a:off x="835"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3" name="矩形 26"/>
            <p:cNvSpPr>
              <a:spLocks noChangeArrowheads="1"/>
            </p:cNvSpPr>
            <p:nvPr/>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4" name="矩形 27"/>
            <p:cNvSpPr>
              <a:spLocks noChangeArrowheads="1"/>
            </p:cNvSpPr>
            <p:nvPr/>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5" name="矩形 28"/>
            <p:cNvSpPr>
              <a:spLocks noChangeArrowheads="1"/>
            </p:cNvSpPr>
            <p:nvPr/>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grpSp>
      <p:grpSp>
        <p:nvGrpSpPr>
          <p:cNvPr id="16" name="组合 29"/>
          <p:cNvGrpSpPr>
            <a:grpSpLocks/>
          </p:cNvGrpSpPr>
          <p:nvPr/>
        </p:nvGrpSpPr>
        <p:grpSpPr bwMode="auto">
          <a:xfrm>
            <a:off x="20638" y="3211116"/>
            <a:ext cx="1655762" cy="1222772"/>
            <a:chOff x="0" y="2704"/>
            <a:chExt cx="1063" cy="1086"/>
          </a:xfrm>
        </p:grpSpPr>
        <p:sp>
          <p:nvSpPr>
            <p:cNvPr id="17" name="矩形 30"/>
            <p:cNvSpPr>
              <a:spLocks noChangeArrowheads="1"/>
            </p:cNvSpPr>
            <p:nvPr/>
          </p:nvSpPr>
          <p:spPr bwMode="ltGray">
            <a:xfrm>
              <a:off x="0"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8" name="矩形 31"/>
            <p:cNvSpPr>
              <a:spLocks noChangeArrowheads="1"/>
            </p:cNvSpPr>
            <p:nvPr/>
          </p:nvSpPr>
          <p:spPr bwMode="ltGray">
            <a:xfrm>
              <a:off x="295"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9" name="矩形 32"/>
            <p:cNvSpPr>
              <a:spLocks noChangeArrowheads="1"/>
            </p:cNvSpPr>
            <p:nvPr/>
          </p:nvSpPr>
          <p:spPr bwMode="ltGray">
            <a:xfrm>
              <a:off x="567"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0" name="矩形 33"/>
            <p:cNvSpPr>
              <a:spLocks noChangeArrowheads="1"/>
            </p:cNvSpPr>
            <p:nvPr/>
          </p:nvSpPr>
          <p:spPr bwMode="ltGray">
            <a:xfrm>
              <a:off x="0"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1" name="矩形 34"/>
            <p:cNvSpPr>
              <a:spLocks noChangeArrowheads="1"/>
            </p:cNvSpPr>
            <p:nvPr/>
          </p:nvSpPr>
          <p:spPr bwMode="ltGray">
            <a:xfrm>
              <a:off x="295"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2" name="矩形 35"/>
            <p:cNvSpPr>
              <a:spLocks noChangeArrowheads="1"/>
            </p:cNvSpPr>
            <p:nvPr/>
          </p:nvSpPr>
          <p:spPr bwMode="ltGray">
            <a:xfrm>
              <a:off x="567"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3" name="矩形 36"/>
            <p:cNvSpPr>
              <a:spLocks noChangeArrowheads="1"/>
            </p:cNvSpPr>
            <p:nvPr/>
          </p:nvSpPr>
          <p:spPr bwMode="ltGray">
            <a:xfrm>
              <a:off x="839"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4" name="矩形 37"/>
            <p:cNvSpPr>
              <a:spLocks noChangeArrowheads="1"/>
            </p:cNvSpPr>
            <p:nvPr/>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5" name="矩形 38"/>
            <p:cNvSpPr>
              <a:spLocks noChangeArrowheads="1"/>
            </p:cNvSpPr>
            <p:nvPr/>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6" name="矩形 39"/>
            <p:cNvSpPr>
              <a:spLocks noChangeArrowheads="1"/>
            </p:cNvSpPr>
            <p:nvPr/>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grpSp>
      <p:sp>
        <p:nvSpPr>
          <p:cNvPr id="3075" name="矩形 3"/>
          <p:cNvSpPr>
            <a:spLocks noGrp="1" noChangeArrowheads="1"/>
          </p:cNvSpPr>
          <p:nvPr>
            <p:ph type="subTitle" idx="1"/>
          </p:nvPr>
        </p:nvSpPr>
        <p:spPr bwMode="black">
          <a:xfrm>
            <a:off x="1081088" y="4082654"/>
            <a:ext cx="7086600" cy="285750"/>
          </a:xfrm>
        </p:spPr>
        <p:txBody>
          <a:bodyPr/>
          <a:lstStyle>
            <a:lvl1pPr marL="0" indent="0" algn="ctr">
              <a:buFont typeface="Wingdings" pitchFamily="2" charset="2"/>
              <a:buNone/>
              <a:defRPr sz="2400">
                <a:solidFill>
                  <a:schemeClr val="bg1"/>
                </a:solidFill>
              </a:defRPr>
            </a:lvl1pPr>
          </a:lstStyle>
          <a:p>
            <a:pPr lvl="0"/>
            <a:r>
              <a:rPr lang="zh-CN" altLang="en-US" noProof="0" smtClean="0"/>
              <a:t>单击此处编辑母版副标题样式</a:t>
            </a:r>
          </a:p>
        </p:txBody>
      </p:sp>
      <p:sp>
        <p:nvSpPr>
          <p:cNvPr id="3074" name="矩形 2"/>
          <p:cNvSpPr>
            <a:spLocks noGrp="1" noChangeArrowheads="1"/>
          </p:cNvSpPr>
          <p:nvPr>
            <p:ph type="ctrTitle"/>
          </p:nvPr>
        </p:nvSpPr>
        <p:spPr bwMode="auto">
          <a:xfrm>
            <a:off x="990600" y="3429000"/>
            <a:ext cx="7239000" cy="473869"/>
          </a:xfrm>
        </p:spPr>
        <p:txBody>
          <a:bodyPr/>
          <a:lstStyle>
            <a:lvl1pPr>
              <a:defRPr sz="4800">
                <a:solidFill>
                  <a:schemeClr val="bg2"/>
                </a:solidFill>
              </a:defRPr>
            </a:lvl1pPr>
          </a:lstStyle>
          <a:p>
            <a:pPr lvl="0"/>
            <a:r>
              <a:rPr lang="zh-CN" altLang="en-US" noProof="0" smtClean="0"/>
              <a:t>单击此处编辑母版标题样式</a:t>
            </a:r>
          </a:p>
        </p:txBody>
      </p:sp>
    </p:spTree>
    <p:extLst>
      <p:ext uri="{BB962C8B-B14F-4D97-AF65-F5344CB8AC3E}">
        <p14:creationId xmlns:p14="http://schemas.microsoft.com/office/powerpoint/2010/main" val="91729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7681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9316"/>
            <a:ext cx="2057400" cy="450413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9316"/>
            <a:ext cx="6019800" cy="4504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29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49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038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678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5"/>
          <p:cNvSpPr>
            <a:spLocks noGrp="1" noChangeArrowheads="1"/>
          </p:cNvSpPr>
          <p:nvPr>
            <p:ph type="ftr" sz="quarter" idx="10"/>
          </p:nvPr>
        </p:nvSpPr>
        <p:spPr>
          <a:ln/>
        </p:spPr>
        <p:txBody>
          <a:bodyPr/>
          <a:lstStyle>
            <a:lvl1pPr>
              <a:defRPr/>
            </a:lvl1pPr>
          </a:lstStyle>
          <a:p>
            <a:endParaRPr lang="zh-CN" altLang="en-US"/>
          </a:p>
        </p:txBody>
      </p:sp>
      <p:sp>
        <p:nvSpPr>
          <p:cNvPr id="8"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013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5"/>
          <p:cNvSpPr>
            <a:spLocks noGrp="1" noChangeArrowheads="1"/>
          </p:cNvSpPr>
          <p:nvPr>
            <p:ph type="ftr" sz="quarter" idx="10"/>
          </p:nvPr>
        </p:nvSpPr>
        <p:spPr>
          <a:ln/>
        </p:spPr>
        <p:txBody>
          <a:bodyPr/>
          <a:lstStyle>
            <a:lvl1pPr>
              <a:defRPr/>
            </a:lvl1pPr>
          </a:lstStyle>
          <a:p>
            <a:endParaRPr lang="zh-CN" altLang="en-US"/>
          </a:p>
        </p:txBody>
      </p:sp>
      <p:sp>
        <p:nvSpPr>
          <p:cNvPr id="4"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274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5"/>
          <p:cNvSpPr>
            <a:spLocks noGrp="1" noChangeArrowheads="1"/>
          </p:cNvSpPr>
          <p:nvPr>
            <p:ph type="ftr" sz="quarter" idx="10"/>
          </p:nvPr>
        </p:nvSpPr>
        <p:spPr>
          <a:ln/>
        </p:spPr>
        <p:txBody>
          <a:bodyPr/>
          <a:lstStyle>
            <a:lvl1pPr>
              <a:defRPr/>
            </a:lvl1pPr>
          </a:lstStyle>
          <a:p>
            <a:endParaRPr lang="zh-CN" altLang="en-US"/>
          </a:p>
        </p:txBody>
      </p:sp>
      <p:sp>
        <p:nvSpPr>
          <p:cNvPr id="3"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8225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14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9727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38"/>
          <p:cNvSpPr>
            <a:spLocks noChangeArrowheads="1"/>
          </p:cNvSpPr>
          <p:nvPr/>
        </p:nvSpPr>
        <p:spPr bwMode="gray">
          <a:xfrm>
            <a:off x="0" y="4922044"/>
            <a:ext cx="9144000" cy="2286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27" name="矩形 15"/>
          <p:cNvSpPr>
            <a:spLocks noChangeArrowheads="1"/>
          </p:cNvSpPr>
          <p:nvPr/>
        </p:nvSpPr>
        <p:spPr bwMode="white">
          <a:xfrm>
            <a:off x="0" y="0"/>
            <a:ext cx="9144000" cy="685800"/>
          </a:xfrm>
          <a:prstGeom prst="rect">
            <a:avLst/>
          </a:prstGeom>
          <a:solidFill>
            <a:schemeClr val="tx1"/>
          </a:solidFill>
          <a:ln w="9525">
            <a:solidFill>
              <a:schemeClr val="tx1"/>
            </a:solidFill>
            <a:miter lim="800000"/>
            <a:headEnd/>
            <a:tailEnd/>
          </a:ln>
        </p:spPr>
        <p:txBody>
          <a:bodyPr wrap="none" anchor="ctr"/>
          <a:lstStyle/>
          <a:p>
            <a:endParaRPr lang="zh-CN" altLang="en-US">
              <a:ea typeface="楷体_GB2312"/>
            </a:endParaRPr>
          </a:p>
        </p:txBody>
      </p:sp>
      <p:grpSp>
        <p:nvGrpSpPr>
          <p:cNvPr id="1028" name="组合 16"/>
          <p:cNvGrpSpPr>
            <a:grpSpLocks/>
          </p:cNvGrpSpPr>
          <p:nvPr/>
        </p:nvGrpSpPr>
        <p:grpSpPr bwMode="auto">
          <a:xfrm>
            <a:off x="44450" y="33338"/>
            <a:ext cx="863600" cy="635794"/>
            <a:chOff x="0" y="2704"/>
            <a:chExt cx="1063" cy="1086"/>
          </a:xfrm>
        </p:grpSpPr>
        <p:sp>
          <p:nvSpPr>
            <p:cNvPr id="1045" name="矩形 17"/>
            <p:cNvSpPr>
              <a:spLocks noChangeArrowheads="1"/>
            </p:cNvSpPr>
            <p:nvPr/>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6" name="矩形 18"/>
            <p:cNvSpPr>
              <a:spLocks noChangeArrowheads="1"/>
            </p:cNvSpPr>
            <p:nvPr/>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7" name="矩形 19"/>
            <p:cNvSpPr>
              <a:spLocks noChangeArrowheads="1"/>
            </p:cNvSpPr>
            <p:nvPr/>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8" name="矩形 20"/>
            <p:cNvSpPr>
              <a:spLocks noChangeArrowheads="1"/>
            </p:cNvSpPr>
            <p:nvPr/>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9" name="矩形 21"/>
            <p:cNvSpPr>
              <a:spLocks noChangeArrowheads="1"/>
            </p:cNvSpPr>
            <p:nvPr/>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0" name="矩形 22"/>
            <p:cNvSpPr>
              <a:spLocks noChangeArrowheads="1"/>
            </p:cNvSpPr>
            <p:nvPr/>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1" name="矩形 23"/>
            <p:cNvSpPr>
              <a:spLocks noChangeArrowheads="1"/>
            </p:cNvSpPr>
            <p:nvPr/>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2" name="矩形 24"/>
            <p:cNvSpPr>
              <a:spLocks noChangeArrowheads="1"/>
            </p:cNvSpPr>
            <p:nvPr/>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3" name="矩形 25"/>
            <p:cNvSpPr>
              <a:spLocks noChangeArrowheads="1"/>
            </p:cNvSpPr>
            <p:nvPr/>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4" name="矩形 26"/>
            <p:cNvSpPr>
              <a:spLocks noChangeArrowheads="1"/>
            </p:cNvSpPr>
            <p:nvPr/>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grpSp>
      <p:grpSp>
        <p:nvGrpSpPr>
          <p:cNvPr id="1029" name="组合 27"/>
          <p:cNvGrpSpPr>
            <a:grpSpLocks/>
          </p:cNvGrpSpPr>
          <p:nvPr/>
        </p:nvGrpSpPr>
        <p:grpSpPr bwMode="auto">
          <a:xfrm rot="10800000">
            <a:off x="8228013" y="16669"/>
            <a:ext cx="863600" cy="635794"/>
            <a:chOff x="0" y="2704"/>
            <a:chExt cx="1063" cy="1086"/>
          </a:xfrm>
        </p:grpSpPr>
        <p:sp>
          <p:nvSpPr>
            <p:cNvPr id="1035" name="矩形 28"/>
            <p:cNvSpPr>
              <a:spLocks noChangeArrowheads="1"/>
            </p:cNvSpPr>
            <p:nvPr/>
          </p:nvSpPr>
          <p:spPr bwMode="gray">
            <a:xfrm>
              <a:off x="8" y="271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6" name="矩形 29"/>
            <p:cNvSpPr>
              <a:spLocks noChangeArrowheads="1"/>
            </p:cNvSpPr>
            <p:nvPr/>
          </p:nvSpPr>
          <p:spPr bwMode="gray">
            <a:xfrm>
              <a:off x="303"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7" name="矩形 30"/>
            <p:cNvSpPr>
              <a:spLocks noChangeArrowheads="1"/>
            </p:cNvSpPr>
            <p:nvPr/>
          </p:nvSpPr>
          <p:spPr bwMode="gray">
            <a:xfrm>
              <a:off x="574"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8" name="矩形 31"/>
            <p:cNvSpPr>
              <a:spLocks noChangeArrowheads="1"/>
            </p:cNvSpPr>
            <p:nvPr/>
          </p:nvSpPr>
          <p:spPr bwMode="gray">
            <a:xfrm>
              <a:off x="8" y="3007"/>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9" name="矩形 32"/>
            <p:cNvSpPr>
              <a:spLocks noChangeArrowheads="1"/>
            </p:cNvSpPr>
            <p:nvPr/>
          </p:nvSpPr>
          <p:spPr bwMode="gray">
            <a:xfrm>
              <a:off x="303" y="2999"/>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0" name="矩形 33"/>
            <p:cNvSpPr>
              <a:spLocks noChangeArrowheads="1"/>
            </p:cNvSpPr>
            <p:nvPr/>
          </p:nvSpPr>
          <p:spPr bwMode="gray">
            <a:xfrm>
              <a:off x="574" y="2999"/>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1" name="矩形 34"/>
            <p:cNvSpPr>
              <a:spLocks noChangeArrowheads="1"/>
            </p:cNvSpPr>
            <p:nvPr/>
          </p:nvSpPr>
          <p:spPr bwMode="gray">
            <a:xfrm>
              <a:off x="846"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2" name="矩形 35"/>
            <p:cNvSpPr>
              <a:spLocks noChangeArrowheads="1"/>
            </p:cNvSpPr>
            <p:nvPr/>
          </p:nvSpPr>
          <p:spPr bwMode="gray">
            <a:xfrm>
              <a:off x="303" y="329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3" name="矩形 36"/>
            <p:cNvSpPr>
              <a:spLocks noChangeArrowheads="1"/>
            </p:cNvSpPr>
            <p:nvPr/>
          </p:nvSpPr>
          <p:spPr bwMode="gray">
            <a:xfrm>
              <a:off x="8" y="329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4" name="矩形 37"/>
            <p:cNvSpPr>
              <a:spLocks noChangeArrowheads="1"/>
            </p:cNvSpPr>
            <p:nvPr/>
          </p:nvSpPr>
          <p:spPr bwMode="gray">
            <a:xfrm>
              <a:off x="8" y="3570"/>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grpSp>
      <p:sp>
        <p:nvSpPr>
          <p:cNvPr id="1030" name="矩形 3"/>
          <p:cNvSpPr>
            <a:spLocks noGrp="1" noChangeArrowheads="1"/>
          </p:cNvSpPr>
          <p:nvPr>
            <p:ph type="body" idx="1"/>
          </p:nvPr>
        </p:nvSpPr>
        <p:spPr bwMode="auto">
          <a:xfrm>
            <a:off x="457200" y="807244"/>
            <a:ext cx="8229600" cy="393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矩形 5"/>
          <p:cNvSpPr>
            <a:spLocks noGrp="1" noChangeArrowheads="1"/>
          </p:cNvSpPr>
          <p:nvPr>
            <p:ph type="ftr" sz="quarter" idx="3"/>
          </p:nvPr>
        </p:nvSpPr>
        <p:spPr bwMode="auto">
          <a:xfrm>
            <a:off x="6948488" y="4925616"/>
            <a:ext cx="1738312" cy="217884"/>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Arial" charset="0"/>
                <a:ea typeface="宋体" pitchFamily="2" charset="-122"/>
                <a:cs typeface="+mn-cs"/>
              </a:defRPr>
            </a:lvl1pPr>
          </a:lstStyle>
          <a:p>
            <a:endParaRPr lang="zh-CN" altLang="en-US"/>
          </a:p>
        </p:txBody>
      </p:sp>
      <p:sp>
        <p:nvSpPr>
          <p:cNvPr id="3" name="矩形 6"/>
          <p:cNvSpPr>
            <a:spLocks noGrp="1" noChangeArrowheads="1"/>
          </p:cNvSpPr>
          <p:nvPr>
            <p:ph type="sldNum" sz="quarter" idx="4"/>
          </p:nvPr>
        </p:nvSpPr>
        <p:spPr bwMode="auto">
          <a:xfrm>
            <a:off x="476250" y="4924425"/>
            <a:ext cx="609600" cy="2012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itchFamily="34" charset="0"/>
                <a:ea typeface="宋体" pitchFamily="2" charset="-122"/>
                <a:cs typeface="+mn-cs"/>
              </a:defRPr>
            </a:lvl1pPr>
          </a:lstStyle>
          <a:p>
            <a:fld id="{0C913308-F349-4B6D-A68A-DD1791B4A57B}" type="slidenum">
              <a:rPr lang="zh-CN" altLang="en-US" smtClean="0"/>
              <a:t>‹#›</a:t>
            </a:fld>
            <a:endParaRPr lang="zh-CN" altLang="en-US"/>
          </a:p>
        </p:txBody>
      </p:sp>
      <p:sp>
        <p:nvSpPr>
          <p:cNvPr id="1033" name="矩形 2"/>
          <p:cNvSpPr>
            <a:spLocks noGrp="1" noChangeArrowheads="1"/>
          </p:cNvSpPr>
          <p:nvPr>
            <p:ph type="title"/>
          </p:nvPr>
        </p:nvSpPr>
        <p:spPr bwMode="black">
          <a:xfrm>
            <a:off x="838200" y="239316"/>
            <a:ext cx="7391400"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4" name="图片 30" descr="透明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 y="4733925"/>
            <a:ext cx="29321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3600" b="1">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1" fontAlgn="base" hangingPunct="1">
        <a:spcBef>
          <a:spcPct val="20000"/>
        </a:spcBef>
        <a:spcAft>
          <a:spcPct val="0"/>
        </a:spcAft>
        <a:buChar char="–"/>
        <a:defRPr sz="2000">
          <a:solidFill>
            <a:schemeClr val="tx1"/>
          </a:solidFill>
          <a:latin typeface="+mn-lt"/>
          <a:ea typeface="+mn-ea"/>
          <a:cs typeface="楷体_GB2312"/>
        </a:defRPr>
      </a:lvl4pPr>
      <a:lvl5pPr marL="2057400" indent="-228600" algn="l" rtl="0" eaLnBrk="1" fontAlgn="base" hangingPunct="1">
        <a:spcBef>
          <a:spcPct val="20000"/>
        </a:spcBef>
        <a:spcAft>
          <a:spcPct val="0"/>
        </a:spcAft>
        <a:buChar char="»"/>
        <a:defRPr sz="1600">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marL="0" indent="0"/>
            <a:r>
              <a:rPr lang="en-US" altLang="zh-CN" dirty="0"/>
              <a:t>5</a:t>
            </a:r>
            <a:r>
              <a:rPr lang="zh-CN" altLang="en-US" dirty="0" smtClean="0"/>
              <a:t>并行计算</a:t>
            </a:r>
            <a:r>
              <a:rPr lang="zh-CN" altLang="en-US" dirty="0"/>
              <a:t>实例</a:t>
            </a:r>
            <a:r>
              <a:rPr lang="zh-CN" altLang="en-US" dirty="0" smtClean="0"/>
              <a:t>应用</a:t>
            </a:r>
            <a:r>
              <a:rPr lang="en-US" altLang="zh-CN" dirty="0" smtClean="0"/>
              <a:t>  </a:t>
            </a:r>
            <a:endParaRPr lang="zh-CN" altLang="en-US" dirty="0"/>
          </a:p>
        </p:txBody>
      </p:sp>
      <p:sp>
        <p:nvSpPr>
          <p:cNvPr id="2" name="内容占位符 1"/>
          <p:cNvSpPr>
            <a:spLocks noGrp="1"/>
          </p:cNvSpPr>
          <p:nvPr>
            <p:ph idx="1"/>
          </p:nvPr>
        </p:nvSpPr>
        <p:spPr>
          <a:xfrm>
            <a:off x="872068" y="843559"/>
            <a:ext cx="7408333" cy="3751064"/>
          </a:xfrm>
        </p:spPr>
        <p:txBody>
          <a:bodyPr>
            <a:normAutofit/>
          </a:bodyPr>
          <a:lstStyle/>
          <a:p>
            <a:pPr marL="0" indent="0">
              <a:buNone/>
            </a:pPr>
            <a:r>
              <a:rPr lang="en-US" altLang="zh-CN" sz="2400" dirty="0" smtClean="0"/>
              <a:t>5.1</a:t>
            </a:r>
            <a:r>
              <a:rPr lang="zh-CN" altLang="en-US" sz="2400" dirty="0"/>
              <a:t>设计并行程序的步骤</a:t>
            </a:r>
            <a:endParaRPr lang="en-US" altLang="zh-CN" sz="2400" dirty="0"/>
          </a:p>
          <a:p>
            <a:pPr marL="0" indent="0">
              <a:buNone/>
            </a:pPr>
            <a:r>
              <a:rPr lang="en-US" altLang="zh-CN" sz="2400" dirty="0" smtClean="0"/>
              <a:t>5.2</a:t>
            </a:r>
            <a:r>
              <a:rPr lang="zh-CN" altLang="en-US" sz="2400" dirty="0"/>
              <a:t>求</a:t>
            </a:r>
            <a:r>
              <a:rPr lang="en-US" altLang="zh-CN" sz="2400" dirty="0"/>
              <a:t>1000</a:t>
            </a:r>
            <a:r>
              <a:rPr lang="zh-CN" altLang="en-US" sz="2400" dirty="0"/>
              <a:t>以内的完</a:t>
            </a:r>
            <a:r>
              <a:rPr lang="zh-CN" altLang="en-US" sz="2400" dirty="0" smtClean="0"/>
              <a:t>数</a:t>
            </a:r>
            <a:endParaRPr lang="en-US" altLang="zh-CN" sz="2400" dirty="0" smtClean="0"/>
          </a:p>
          <a:p>
            <a:pPr marL="0" indent="0">
              <a:buNone/>
            </a:pPr>
            <a:r>
              <a:rPr lang="en-US" altLang="zh-CN" sz="2400" dirty="0"/>
              <a:t>5.3</a:t>
            </a:r>
            <a:r>
              <a:rPr lang="zh-CN" altLang="en-US" sz="2400" dirty="0"/>
              <a:t>快速</a:t>
            </a:r>
            <a:r>
              <a:rPr lang="zh-CN" altLang="en-US" sz="2400" dirty="0" smtClean="0"/>
              <a:t>排序</a:t>
            </a:r>
            <a:endParaRPr lang="en-US" altLang="zh-CN" sz="2400" dirty="0"/>
          </a:p>
          <a:p>
            <a:pPr marL="0" indent="0">
              <a:buNone/>
            </a:pPr>
            <a:r>
              <a:rPr lang="en-US" altLang="zh-CN" sz="2400" dirty="0" smtClean="0"/>
              <a:t>5.4</a:t>
            </a:r>
            <a:r>
              <a:rPr lang="zh-CN" altLang="en-US" sz="2400" dirty="0"/>
              <a:t>数字字符串各位累加</a:t>
            </a:r>
            <a:r>
              <a:rPr lang="zh-CN" altLang="en-US" sz="2400" dirty="0" smtClean="0"/>
              <a:t>求和</a:t>
            </a:r>
            <a:endParaRPr lang="en-US" altLang="zh-CN" sz="2400" dirty="0" smtClean="0"/>
          </a:p>
          <a:p>
            <a:pPr marL="0" indent="0">
              <a:buNone/>
            </a:pPr>
            <a:r>
              <a:rPr lang="en-US" altLang="zh-CN" sz="2400" dirty="0"/>
              <a:t>5.5</a:t>
            </a:r>
            <a:r>
              <a:rPr lang="zh-CN" altLang="en-US" sz="2400" dirty="0"/>
              <a:t>矩阵相乘的两种并行解法</a:t>
            </a:r>
            <a:endParaRPr lang="en-US" altLang="zh-CN" sz="2400" dirty="0"/>
          </a:p>
          <a:p>
            <a:pPr marL="0" indent="0">
              <a:buNone/>
            </a:pPr>
            <a:endParaRPr lang="en-US" altLang="zh-CN" sz="2400" dirty="0"/>
          </a:p>
          <a:p>
            <a:endParaRPr lang="zh-CN" altLang="en-US" sz="2000" dirty="0"/>
          </a:p>
        </p:txBody>
      </p:sp>
    </p:spTree>
    <p:extLst>
      <p:ext uri="{BB962C8B-B14F-4D97-AF65-F5344CB8AC3E}">
        <p14:creationId xmlns:p14="http://schemas.microsoft.com/office/powerpoint/2010/main" val="1528799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771550"/>
            <a:ext cx="7408333" cy="4014446"/>
          </a:xfrm>
        </p:spPr>
        <p:txBody>
          <a:bodyPr>
            <a:normAutofit fontScale="92500" lnSpcReduction="20000"/>
          </a:bodyPr>
          <a:lstStyle/>
          <a:p>
            <a:r>
              <a:rPr lang="en-US" altLang="zh-CN" dirty="0" smtClean="0"/>
              <a:t>Cannon</a:t>
            </a:r>
            <a:r>
              <a:rPr lang="zh-CN" altLang="en-US" dirty="0" smtClean="0"/>
              <a:t>算法</a:t>
            </a:r>
            <a:endParaRPr lang="en-US" altLang="zh-CN" sz="1900" dirty="0" smtClean="0"/>
          </a:p>
          <a:p>
            <a:r>
              <a:rPr lang="en-US" altLang="zh-CN" sz="2200" dirty="0" smtClean="0"/>
              <a:t>1</a:t>
            </a:r>
            <a:r>
              <a:rPr lang="zh-CN" altLang="en-US" sz="2200" dirty="0" smtClean="0"/>
              <a:t>）进程</a:t>
            </a:r>
            <a:r>
              <a:rPr lang="en-US" altLang="zh-CN" sz="2200" dirty="0" smtClean="0"/>
              <a:t>P</a:t>
            </a:r>
            <a:r>
              <a:rPr lang="en-US" altLang="zh-CN" sz="2200" baseline="-25000" dirty="0" smtClean="0"/>
              <a:t>i</a:t>
            </a:r>
            <a:r>
              <a:rPr lang="zh-CN" altLang="en-US" sz="2200" dirty="0" smtClean="0"/>
              <a:t>，执行本块划分的矩阵相乘相加后，循环接收和发送将矩阵</a:t>
            </a:r>
            <a:r>
              <a:rPr lang="en-US" altLang="zh-CN" sz="2200" dirty="0" smtClean="0"/>
              <a:t>A</a:t>
            </a:r>
            <a:r>
              <a:rPr lang="zh-CN" altLang="en-US" sz="2200" dirty="0" smtClean="0"/>
              <a:t>左移，</a:t>
            </a:r>
            <a:r>
              <a:rPr lang="en-US" altLang="zh-CN" sz="2200" dirty="0" smtClean="0"/>
              <a:t>B</a:t>
            </a:r>
            <a:r>
              <a:rPr lang="zh-CN" altLang="en-US" sz="2200" dirty="0" smtClean="0"/>
              <a:t>上移对齐后，相乘累加。一个循环链。</a:t>
            </a:r>
            <a:endParaRPr lang="en-US" altLang="zh-CN" sz="2200" dirty="0" smtClean="0"/>
          </a:p>
          <a:p>
            <a:r>
              <a:rPr lang="zh-CN" altLang="en-US" sz="2200" dirty="0"/>
              <a:t>备注：</a:t>
            </a:r>
            <a:endParaRPr lang="en-US" altLang="zh-CN" sz="2200" dirty="0"/>
          </a:p>
          <a:p>
            <a:r>
              <a:rPr lang="zh-CN" altLang="en-US" sz="2200" dirty="0"/>
              <a:t>每个进程循环</a:t>
            </a:r>
            <a:r>
              <a:rPr lang="en-US" altLang="zh-CN" sz="2200" dirty="0"/>
              <a:t>m</a:t>
            </a:r>
            <a:r>
              <a:rPr lang="zh-CN" altLang="en-US" sz="2200" dirty="0"/>
              <a:t>次</a:t>
            </a:r>
            <a:r>
              <a:rPr lang="en-US" altLang="zh-CN" sz="2200" dirty="0"/>
              <a:t>,0&lt;m&lt;</a:t>
            </a:r>
            <a:r>
              <a:rPr lang="en-US" altLang="zh-CN" sz="2200" dirty="0" err="1"/>
              <a:t>sqrt</a:t>
            </a:r>
            <a:r>
              <a:rPr lang="en-US" altLang="zh-CN" sz="2200" dirty="0"/>
              <a:t>(p){</a:t>
            </a:r>
          </a:p>
          <a:p>
            <a:pPr marL="457200" lvl="1" indent="0">
              <a:buNone/>
            </a:pPr>
            <a:r>
              <a:rPr lang="en-US" altLang="zh-CN" sz="2200" b="1" dirty="0">
                <a:solidFill>
                  <a:srgbClr val="FF0000"/>
                </a:solidFill>
              </a:rPr>
              <a:t>C[I][J]+=</a:t>
            </a:r>
            <a:r>
              <a:rPr lang="zh-CN" altLang="en-US" sz="2200" b="1" dirty="0">
                <a:solidFill>
                  <a:srgbClr val="FF0000"/>
                </a:solidFill>
              </a:rPr>
              <a:t>当前</a:t>
            </a:r>
            <a:r>
              <a:rPr lang="en-US" altLang="zh-CN" sz="2200" b="1" dirty="0">
                <a:solidFill>
                  <a:srgbClr val="FF0000"/>
                </a:solidFill>
              </a:rPr>
              <a:t>PX</a:t>
            </a:r>
            <a:r>
              <a:rPr lang="zh-CN" altLang="en-US" sz="2200" b="1" dirty="0">
                <a:solidFill>
                  <a:srgbClr val="FF0000"/>
                </a:solidFill>
              </a:rPr>
              <a:t>计算对齐的数据</a:t>
            </a:r>
            <a:endParaRPr lang="en-US" altLang="zh-CN" sz="2200" b="1" dirty="0">
              <a:solidFill>
                <a:srgbClr val="FF0000"/>
              </a:solidFill>
            </a:endParaRPr>
          </a:p>
          <a:p>
            <a:pPr marL="457200" lvl="1" indent="0">
              <a:buNone/>
            </a:pPr>
            <a:r>
              <a:rPr lang="en-US" altLang="zh-CN" sz="2200" b="1" dirty="0">
                <a:solidFill>
                  <a:srgbClr val="FF0000"/>
                </a:solidFill>
              </a:rPr>
              <a:t>A</a:t>
            </a:r>
            <a:r>
              <a:rPr lang="zh-CN" altLang="en-US" sz="2200" b="1" dirty="0">
                <a:solidFill>
                  <a:srgbClr val="FF0000"/>
                </a:solidFill>
              </a:rPr>
              <a:t>左移、</a:t>
            </a:r>
            <a:r>
              <a:rPr lang="en-US" altLang="zh-CN" sz="2200" b="1" dirty="0">
                <a:solidFill>
                  <a:srgbClr val="FF0000"/>
                </a:solidFill>
              </a:rPr>
              <a:t>B</a:t>
            </a:r>
            <a:r>
              <a:rPr lang="zh-CN" altLang="en-US" sz="2200" b="1" dirty="0">
                <a:solidFill>
                  <a:srgbClr val="FF0000"/>
                </a:solidFill>
              </a:rPr>
              <a:t>上移对齐 ，同时接收</a:t>
            </a:r>
            <a:r>
              <a:rPr lang="en-US" altLang="zh-CN" sz="2200" b="1" dirty="0">
                <a:solidFill>
                  <a:srgbClr val="FF0000"/>
                </a:solidFill>
              </a:rPr>
              <a:t>A</a:t>
            </a:r>
            <a:r>
              <a:rPr lang="zh-CN" altLang="en-US" sz="2200" b="1" dirty="0">
                <a:solidFill>
                  <a:srgbClr val="FF0000"/>
                </a:solidFill>
              </a:rPr>
              <a:t>、</a:t>
            </a:r>
            <a:r>
              <a:rPr lang="en-US" altLang="zh-CN" sz="2200" b="1" dirty="0">
                <a:solidFill>
                  <a:srgbClr val="FF0000"/>
                </a:solidFill>
              </a:rPr>
              <a:t>B</a:t>
            </a:r>
            <a:r>
              <a:rPr lang="zh-CN" altLang="en-US" sz="2200" b="1" dirty="0">
                <a:solidFill>
                  <a:srgbClr val="FF0000"/>
                </a:solidFill>
              </a:rPr>
              <a:t>右和下方移动来的</a:t>
            </a:r>
            <a:r>
              <a:rPr lang="zh-CN" altLang="en-US" sz="2200" b="1" dirty="0" smtClean="0">
                <a:solidFill>
                  <a:srgbClr val="FF0000"/>
                </a:solidFill>
              </a:rPr>
              <a:t>数据</a:t>
            </a:r>
            <a:endParaRPr lang="en-US" altLang="zh-CN" sz="2200" b="1" dirty="0" smtClean="0">
              <a:solidFill>
                <a:srgbClr val="FF0000"/>
              </a:solidFill>
            </a:endParaRPr>
          </a:p>
          <a:p>
            <a:pPr marL="457200" lvl="1" indent="0">
              <a:buNone/>
            </a:pPr>
            <a:r>
              <a:rPr lang="en-US" altLang="zh-CN" sz="2200" b="1" dirty="0" smtClean="0">
                <a:solidFill>
                  <a:schemeClr val="accent1"/>
                </a:solidFill>
              </a:rPr>
              <a:t>}</a:t>
            </a:r>
            <a:endParaRPr lang="en-US" altLang="zh-CN" sz="2200" b="1" dirty="0">
              <a:solidFill>
                <a:schemeClr val="accent1"/>
              </a:solidFill>
            </a:endParaRPr>
          </a:p>
          <a:p>
            <a:r>
              <a:rPr lang="zh-CN" altLang="en-US" sz="2200" dirty="0"/>
              <a:t>例</a:t>
            </a:r>
            <a:r>
              <a:rPr lang="en-US" altLang="zh-CN" sz="2200" dirty="0"/>
              <a:t/>
            </a:r>
            <a:br>
              <a:rPr lang="en-US" altLang="zh-CN" sz="2200" dirty="0"/>
            </a:br>
            <a:r>
              <a:rPr lang="en-US" altLang="zh-CN" sz="2200" dirty="0"/>
              <a:t>C00+=A00*B00+A01*B10——P1</a:t>
            </a:r>
            <a:r>
              <a:rPr lang="zh-CN" altLang="en-US" sz="2200" dirty="0"/>
              <a:t>执行，</a:t>
            </a:r>
            <a:r>
              <a:rPr lang="en-US" altLang="zh-CN" sz="2200" dirty="0"/>
              <a:t/>
            </a:r>
            <a:br>
              <a:rPr lang="en-US" altLang="zh-CN" sz="2200" dirty="0"/>
            </a:br>
            <a:r>
              <a:rPr lang="zh-CN" altLang="en-US" sz="2200" dirty="0"/>
              <a:t>接收</a:t>
            </a:r>
            <a:r>
              <a:rPr lang="en-US" altLang="zh-CN" sz="2200" dirty="0"/>
              <a:t>A</a:t>
            </a:r>
            <a:r>
              <a:rPr lang="zh-CN" altLang="en-US" sz="2200" dirty="0"/>
              <a:t>左移</a:t>
            </a:r>
            <a:r>
              <a:rPr lang="en-US" altLang="zh-CN" sz="2200" dirty="0"/>
              <a:t>A02-&gt;A00,A03-&gt;A01;</a:t>
            </a:r>
            <a:r>
              <a:rPr lang="zh-CN" altLang="en-US" sz="2200" dirty="0"/>
              <a:t>接收</a:t>
            </a:r>
            <a:r>
              <a:rPr lang="en-US" altLang="zh-CN" sz="2200" dirty="0"/>
              <a:t>B</a:t>
            </a:r>
            <a:r>
              <a:rPr lang="zh-CN" altLang="en-US" sz="2200" dirty="0"/>
              <a:t>上移</a:t>
            </a:r>
            <a:r>
              <a:rPr lang="en-US" altLang="zh-CN" sz="2200" dirty="0"/>
              <a:t>B20-&gt;B00,B30-&gt;B10,</a:t>
            </a:r>
            <a:r>
              <a:rPr lang="zh-CN" altLang="en-US" sz="2200" dirty="0"/>
              <a:t>发送给计算</a:t>
            </a:r>
            <a:r>
              <a:rPr lang="en-US" altLang="zh-CN" sz="2200" dirty="0"/>
              <a:t>C00+= A02*B20+A03*B30</a:t>
            </a:r>
          </a:p>
          <a:p>
            <a:r>
              <a:rPr lang="zh-CN" altLang="en-US" sz="2200" dirty="0"/>
              <a:t>执行上述步骤得到</a:t>
            </a:r>
            <a:r>
              <a:rPr lang="en-US" altLang="zh-CN" sz="2200" dirty="0"/>
              <a:t>C00</a:t>
            </a:r>
            <a:r>
              <a:rPr lang="zh-CN" altLang="en-US" sz="2200" dirty="0"/>
              <a:t>，传递给进程</a:t>
            </a:r>
            <a:r>
              <a:rPr lang="en-US" altLang="zh-CN" sz="2200" dirty="0"/>
              <a:t>0</a:t>
            </a:r>
            <a:r>
              <a:rPr lang="zh-CN" altLang="en-US" sz="2200" dirty="0"/>
              <a:t>，进程</a:t>
            </a:r>
            <a:r>
              <a:rPr lang="en-US" altLang="zh-CN" sz="2200" dirty="0"/>
              <a:t>0</a:t>
            </a:r>
            <a:r>
              <a:rPr lang="zh-CN" altLang="en-US" sz="2200" dirty="0"/>
              <a:t>统一收集。</a:t>
            </a:r>
          </a:p>
          <a:p>
            <a:endParaRPr lang="zh-CN" altLang="en-US" dirty="0"/>
          </a:p>
          <a:p>
            <a:endParaRPr lang="zh-CN" altLang="en-US" dirty="0"/>
          </a:p>
        </p:txBody>
      </p:sp>
    </p:spTree>
    <p:extLst>
      <p:ext uri="{BB962C8B-B14F-4D97-AF65-F5344CB8AC3E}">
        <p14:creationId xmlns:p14="http://schemas.microsoft.com/office/powerpoint/2010/main" val="3606058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843558"/>
            <a:ext cx="7408333" cy="3751064"/>
          </a:xfrm>
        </p:spPr>
        <p:txBody>
          <a:bodyPr>
            <a:normAutofit lnSpcReduction="10000"/>
          </a:bodyPr>
          <a:lstStyle/>
          <a:p>
            <a:r>
              <a:rPr lang="en-US" altLang="zh-CN" dirty="0" smtClean="0"/>
              <a:t>Cannon</a:t>
            </a:r>
            <a:r>
              <a:rPr lang="zh-CN" altLang="en-US" dirty="0" smtClean="0"/>
              <a:t>算法阻塞收发的问题。</a:t>
            </a:r>
            <a:endParaRPr lang="en-US" altLang="zh-CN" dirty="0" smtClean="0"/>
          </a:p>
          <a:p>
            <a:r>
              <a:rPr lang="zh-CN" altLang="en-US" sz="2000" dirty="0" smtClean="0"/>
              <a:t>问题来源于</a:t>
            </a:r>
            <a:r>
              <a:rPr lang="en-US" altLang="zh-CN" sz="2000" dirty="0" err="1" smtClean="0"/>
              <a:t>mainshift</a:t>
            </a:r>
            <a:r>
              <a:rPr lang="en-US" altLang="zh-CN" sz="2000" dirty="0" smtClean="0"/>
              <a:t>()</a:t>
            </a:r>
            <a:r>
              <a:rPr lang="zh-CN" altLang="en-US" sz="2000" dirty="0" smtClean="0"/>
              <a:t>这个函数中</a:t>
            </a:r>
            <a:r>
              <a:rPr lang="en-US" altLang="zh-CN" sz="2000" dirty="0" smtClean="0"/>
              <a:t>MPI</a:t>
            </a:r>
            <a:r>
              <a:rPr lang="zh-CN" altLang="en-US" sz="2000" dirty="0" smtClean="0"/>
              <a:t>函数的使用阻塞通信</a:t>
            </a:r>
            <a:r>
              <a:rPr lang="en-US" altLang="zh-CN" sz="2000" dirty="0" err="1" smtClean="0"/>
              <a:t>MPI_send</a:t>
            </a:r>
            <a:r>
              <a:rPr lang="zh-CN" altLang="en-US" sz="2000" dirty="0" smtClean="0"/>
              <a:t>和</a:t>
            </a:r>
            <a:r>
              <a:rPr lang="en-US" altLang="zh-CN" sz="2000" dirty="0" err="1" smtClean="0"/>
              <a:t>MPI_recv</a:t>
            </a:r>
            <a:r>
              <a:rPr lang="zh-CN" altLang="en-US" sz="2000" dirty="0" smtClean="0"/>
              <a:t>，这就使得在循环移动发送数据时，如果发送大小超过了</a:t>
            </a:r>
            <a:r>
              <a:rPr lang="en-US" altLang="zh-CN" sz="2000" dirty="0" err="1" smtClean="0"/>
              <a:t>send+recv</a:t>
            </a:r>
            <a:r>
              <a:rPr lang="zh-CN" altLang="en-US" sz="2000" dirty="0" smtClean="0"/>
              <a:t>通信缓冲区，则所有进程的环路等待的死锁情况。</a:t>
            </a:r>
            <a:endParaRPr lang="en-US" altLang="zh-CN" sz="2000" dirty="0" smtClean="0"/>
          </a:p>
          <a:p>
            <a:endParaRPr lang="en-US" altLang="zh-CN" dirty="0"/>
          </a:p>
          <a:p>
            <a:r>
              <a:rPr lang="zh-CN" altLang="en-US" sz="2000" dirty="0" smtClean="0"/>
              <a:t>收发缓冲区都为</a:t>
            </a:r>
            <a:r>
              <a:rPr lang="en-US" altLang="zh-CN" sz="2000" dirty="0" smtClean="0"/>
              <a:t>500</a:t>
            </a:r>
            <a:r>
              <a:rPr lang="zh-CN" altLang="en-US" sz="2000" dirty="0" smtClean="0"/>
              <a:t>，现在要发送</a:t>
            </a:r>
            <a:r>
              <a:rPr lang="en-US" altLang="zh-CN" sz="2000" dirty="0" smtClean="0"/>
              <a:t>1500</a:t>
            </a:r>
            <a:r>
              <a:rPr lang="zh-CN" altLang="en-US" sz="2000" dirty="0" smtClean="0"/>
              <a:t>的数据，若以阻塞模式发送，则</a:t>
            </a:r>
            <a:r>
              <a:rPr lang="en-US" altLang="zh-CN" sz="2000" dirty="0" err="1" smtClean="0"/>
              <a:t>sendBuf</a:t>
            </a:r>
            <a:r>
              <a:rPr lang="zh-CN" altLang="en-US" sz="2000" dirty="0" smtClean="0"/>
              <a:t>和</a:t>
            </a:r>
            <a:r>
              <a:rPr lang="en-US" altLang="zh-CN" sz="2000" dirty="0" err="1" smtClean="0"/>
              <a:t>recvBuf</a:t>
            </a:r>
            <a:r>
              <a:rPr lang="zh-CN" altLang="en-US" sz="2000" dirty="0" smtClean="0"/>
              <a:t>都充满</a:t>
            </a:r>
            <a:r>
              <a:rPr lang="en-US" altLang="zh-CN" sz="2000" dirty="0" smtClean="0"/>
              <a:t>500</a:t>
            </a:r>
            <a:r>
              <a:rPr lang="zh-CN" altLang="en-US" sz="2000" dirty="0" smtClean="0"/>
              <a:t>后，剩余</a:t>
            </a:r>
            <a:r>
              <a:rPr lang="en-US" altLang="zh-CN" sz="2000" dirty="0" smtClean="0"/>
              <a:t>500</a:t>
            </a:r>
            <a:r>
              <a:rPr lang="zh-CN" altLang="en-US" sz="2000" dirty="0" smtClean="0"/>
              <a:t>数据；</a:t>
            </a:r>
            <a:r>
              <a:rPr lang="en-US" altLang="zh-CN" sz="2000" dirty="0" smtClean="0"/>
              <a:t>send</a:t>
            </a:r>
            <a:r>
              <a:rPr lang="zh-CN" altLang="en-US" sz="2000" dirty="0" smtClean="0"/>
              <a:t>操作未完成发送</a:t>
            </a:r>
            <a:r>
              <a:rPr lang="en-US" altLang="zh-CN" sz="2000" dirty="0" smtClean="0"/>
              <a:t>1500</a:t>
            </a:r>
            <a:r>
              <a:rPr lang="zh-CN" altLang="en-US" sz="2000" dirty="0" smtClean="0"/>
              <a:t>则阻塞，而偏偏</a:t>
            </a:r>
            <a:r>
              <a:rPr lang="en-US" altLang="zh-CN" sz="2000" dirty="0" err="1" smtClean="0"/>
              <a:t>recv</a:t>
            </a:r>
            <a:r>
              <a:rPr lang="zh-CN" altLang="en-US" sz="2000" dirty="0" smtClean="0"/>
              <a:t>操作也等待</a:t>
            </a:r>
            <a:r>
              <a:rPr lang="en-US" altLang="zh-CN" sz="2000" dirty="0" smtClean="0"/>
              <a:t>1500</a:t>
            </a:r>
            <a:r>
              <a:rPr lang="zh-CN" altLang="en-US" sz="2000" dirty="0" smtClean="0"/>
              <a:t>数据接收完毕才能继续操作，因此会发生等待的死锁。多个进程则形成环路等待。</a:t>
            </a:r>
            <a:endParaRPr lang="zh-CN" altLang="en-US" sz="2000" dirty="0"/>
          </a:p>
        </p:txBody>
      </p:sp>
    </p:spTree>
    <p:extLst>
      <p:ext uri="{BB962C8B-B14F-4D97-AF65-F5344CB8AC3E}">
        <p14:creationId xmlns:p14="http://schemas.microsoft.com/office/powerpoint/2010/main" val="3089897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843559"/>
            <a:ext cx="7408333" cy="3751064"/>
          </a:xfrm>
        </p:spPr>
        <p:txBody>
          <a:bodyPr>
            <a:normAutofit fontScale="70000" lnSpcReduction="20000"/>
          </a:bodyPr>
          <a:lstStyle/>
          <a:p>
            <a:r>
              <a:rPr lang="zh-CN" altLang="en-US" dirty="0" smtClean="0"/>
              <a:t>将矩阵</a:t>
            </a:r>
            <a:r>
              <a:rPr lang="en-US" altLang="zh-CN" dirty="0" smtClean="0"/>
              <a:t>cannon</a:t>
            </a:r>
            <a:r>
              <a:rPr lang="zh-CN" altLang="en-US" dirty="0" smtClean="0"/>
              <a:t>算法的循环移动</a:t>
            </a:r>
            <a:r>
              <a:rPr lang="en-US" altLang="zh-CN" dirty="0" err="1" smtClean="0"/>
              <a:t>main_shift</a:t>
            </a:r>
            <a:r>
              <a:rPr lang="en-US" altLang="zh-CN" dirty="0" smtClean="0"/>
              <a:t>()</a:t>
            </a:r>
            <a:r>
              <a:rPr lang="zh-CN" altLang="en-US" dirty="0" smtClean="0"/>
              <a:t>函数改为非阻塞调用。</a:t>
            </a:r>
            <a:endParaRPr lang="en-US" altLang="zh-CN" dirty="0" smtClean="0"/>
          </a:p>
          <a:p>
            <a:r>
              <a:rPr lang="en-US" altLang="zh-CN" dirty="0" err="1" smtClean="0"/>
              <a:t>Isend</a:t>
            </a:r>
            <a:r>
              <a:rPr lang="zh-CN" altLang="en-US" dirty="0" smtClean="0"/>
              <a:t>之后不阻塞，释放当前</a:t>
            </a:r>
            <a:r>
              <a:rPr lang="en-US" altLang="zh-CN" dirty="0" smtClean="0"/>
              <a:t>CPU</a:t>
            </a:r>
            <a:r>
              <a:rPr lang="zh-CN" altLang="en-US" dirty="0" smtClean="0"/>
              <a:t>则可以进行到</a:t>
            </a:r>
            <a:r>
              <a:rPr lang="en-US" altLang="zh-CN" dirty="0" err="1" smtClean="0"/>
              <a:t>Irecv</a:t>
            </a:r>
            <a:r>
              <a:rPr lang="zh-CN" altLang="en-US" dirty="0" smtClean="0"/>
              <a:t>接收。</a:t>
            </a:r>
            <a:endParaRPr lang="en-US" altLang="zh-CN" dirty="0" smtClean="0"/>
          </a:p>
          <a:p>
            <a:r>
              <a:rPr lang="en-US" altLang="zh-CN" sz="2400" dirty="0" err="1">
                <a:solidFill>
                  <a:srgbClr val="FF0000"/>
                </a:solidFill>
              </a:rPr>
              <a:t>MPI_Isend</a:t>
            </a:r>
            <a:r>
              <a:rPr lang="en-US" altLang="zh-CN" sz="2400" dirty="0"/>
              <a:t>(</a:t>
            </a:r>
            <a:r>
              <a:rPr lang="en-US" altLang="zh-CN" sz="2400" dirty="0">
                <a:solidFill>
                  <a:srgbClr val="FF0000"/>
                </a:solidFill>
              </a:rPr>
              <a:t>a</a:t>
            </a:r>
            <a:r>
              <a:rPr lang="en-US" altLang="zh-CN" sz="2400" dirty="0"/>
              <a:t> , dl2, MPI_INT, </a:t>
            </a:r>
            <a:r>
              <a:rPr lang="en-US" altLang="zh-CN" sz="2400" dirty="0" err="1"/>
              <a:t>get_index</a:t>
            </a:r>
            <a:r>
              <a:rPr lang="en-US" altLang="zh-CN" sz="2400" dirty="0"/>
              <a:t>(</a:t>
            </a:r>
            <a:r>
              <a:rPr lang="en-US" altLang="zh-CN" sz="2400" dirty="0" err="1"/>
              <a:t>my_row</a:t>
            </a:r>
            <a:r>
              <a:rPr lang="en-US" altLang="zh-CN" sz="2400" dirty="0"/>
              <a:t>, my_col-1, </a:t>
            </a:r>
            <a:r>
              <a:rPr lang="en-US" altLang="zh-CN" sz="2400" dirty="0" err="1"/>
              <a:t>sp</a:t>
            </a:r>
            <a:r>
              <a:rPr lang="en-US" altLang="zh-CN" sz="2400" dirty="0"/>
              <a:t>), 1, MPI_COMM_WORLD, &amp;</a:t>
            </a:r>
            <a:r>
              <a:rPr lang="en-US" altLang="zh-CN" sz="2400" dirty="0" err="1"/>
              <a:t>myrequest_s</a:t>
            </a:r>
            <a:r>
              <a:rPr lang="en-US" altLang="zh-CN" sz="2400" dirty="0"/>
              <a:t>);  </a:t>
            </a:r>
          </a:p>
          <a:p>
            <a:r>
              <a:rPr lang="en-US" altLang="zh-CN" sz="2400" dirty="0" err="1">
                <a:solidFill>
                  <a:srgbClr val="FF0000"/>
                </a:solidFill>
              </a:rPr>
              <a:t>MPI_Irecv</a:t>
            </a:r>
            <a:r>
              <a:rPr lang="en-US" altLang="zh-CN" sz="2400" dirty="0" smtClean="0"/>
              <a:t>(</a:t>
            </a:r>
            <a:r>
              <a:rPr lang="en-US" altLang="zh-CN" sz="2400" dirty="0" err="1" smtClean="0">
                <a:solidFill>
                  <a:srgbClr val="FF0000"/>
                </a:solidFill>
              </a:rPr>
              <a:t>buf</a:t>
            </a:r>
            <a:r>
              <a:rPr lang="en-US" altLang="zh-CN" sz="2400" dirty="0" smtClean="0"/>
              <a:t> </a:t>
            </a:r>
            <a:r>
              <a:rPr lang="en-US" altLang="zh-CN" sz="2400" dirty="0"/>
              <a:t>, dl2, MPI_INT, </a:t>
            </a:r>
            <a:r>
              <a:rPr lang="en-US" altLang="zh-CN" sz="2400" dirty="0" err="1"/>
              <a:t>get_index</a:t>
            </a:r>
            <a:r>
              <a:rPr lang="en-US" altLang="zh-CN" sz="2400" dirty="0"/>
              <a:t>(</a:t>
            </a:r>
            <a:r>
              <a:rPr lang="en-US" altLang="zh-CN" sz="2400" dirty="0" err="1"/>
              <a:t>my_row</a:t>
            </a:r>
            <a:r>
              <a:rPr lang="en-US" altLang="zh-CN" sz="2400" dirty="0"/>
              <a:t>, my_col+1, </a:t>
            </a:r>
            <a:r>
              <a:rPr lang="en-US" altLang="zh-CN" sz="2400" dirty="0" err="1"/>
              <a:t>sp</a:t>
            </a:r>
            <a:r>
              <a:rPr lang="en-US" altLang="zh-CN" sz="2400" dirty="0"/>
              <a:t>), 1, MPI_COMM_WORLD, &amp;</a:t>
            </a:r>
            <a:r>
              <a:rPr lang="en-US" altLang="zh-CN" sz="2400" dirty="0" err="1"/>
              <a:t>myrequest_r</a:t>
            </a:r>
            <a:r>
              <a:rPr lang="en-US" altLang="zh-CN" sz="2400" dirty="0"/>
              <a:t>);  </a:t>
            </a:r>
            <a:endParaRPr lang="en-US" altLang="zh-CN" sz="2400" dirty="0" smtClean="0"/>
          </a:p>
          <a:p>
            <a:endParaRPr lang="en-US" altLang="zh-CN" sz="2400" dirty="0"/>
          </a:p>
          <a:p>
            <a:r>
              <a:rPr lang="en-US" altLang="zh-CN" sz="2400" dirty="0"/>
              <a:t>  </a:t>
            </a:r>
            <a:r>
              <a:rPr lang="en-US" altLang="zh-CN" sz="2400" dirty="0" err="1">
                <a:solidFill>
                  <a:srgbClr val="FF0000"/>
                </a:solidFill>
              </a:rPr>
              <a:t>MPI_Wait</a:t>
            </a:r>
            <a:r>
              <a:rPr lang="en-US" altLang="zh-CN" sz="2400" dirty="0"/>
              <a:t>(&amp;</a:t>
            </a:r>
            <a:r>
              <a:rPr lang="en-US" altLang="zh-CN" sz="2400" dirty="0" err="1"/>
              <a:t>myrequest_s,&amp;status</a:t>
            </a:r>
            <a:r>
              <a:rPr lang="en-US" altLang="zh-CN" sz="2400" dirty="0"/>
              <a:t>);</a:t>
            </a:r>
          </a:p>
          <a:p>
            <a:r>
              <a:rPr lang="en-US" altLang="zh-CN" sz="2400" dirty="0"/>
              <a:t>  </a:t>
            </a:r>
            <a:r>
              <a:rPr lang="en-US" altLang="zh-CN" sz="2400" dirty="0" err="1">
                <a:solidFill>
                  <a:srgbClr val="FF0000"/>
                </a:solidFill>
              </a:rPr>
              <a:t>MPI_Wait</a:t>
            </a:r>
            <a:r>
              <a:rPr lang="en-US" altLang="zh-CN" sz="2400" dirty="0"/>
              <a:t>(&amp;</a:t>
            </a:r>
            <a:r>
              <a:rPr lang="en-US" altLang="zh-CN" sz="2400" dirty="0" err="1"/>
              <a:t>myrequest_r,&amp;status</a:t>
            </a:r>
            <a:r>
              <a:rPr lang="en-US" altLang="zh-CN" sz="2400" dirty="0"/>
              <a:t>);</a:t>
            </a:r>
          </a:p>
          <a:p>
            <a:r>
              <a:rPr lang="en-US" altLang="zh-CN" sz="2400" dirty="0"/>
              <a:t>  </a:t>
            </a:r>
            <a:r>
              <a:rPr lang="en-US" altLang="zh-CN" sz="2400" dirty="0" err="1"/>
              <a:t>memcpy</a:t>
            </a:r>
            <a:r>
              <a:rPr lang="en-US" altLang="zh-CN" sz="2400" dirty="0"/>
              <a:t>(</a:t>
            </a:r>
            <a:r>
              <a:rPr lang="en-US" altLang="zh-CN" sz="2400" dirty="0" err="1"/>
              <a:t>a,buf,sizeof</a:t>
            </a:r>
            <a:r>
              <a:rPr lang="en-US" altLang="zh-CN" sz="2400" dirty="0"/>
              <a:t>(</a:t>
            </a:r>
            <a:r>
              <a:rPr lang="en-US" altLang="zh-CN" sz="2400" dirty="0" err="1"/>
              <a:t>int</a:t>
            </a:r>
            <a:r>
              <a:rPr lang="en-US" altLang="zh-CN" sz="2400" dirty="0"/>
              <a:t>)*dl2</a:t>
            </a:r>
            <a:r>
              <a:rPr lang="en-US" altLang="zh-CN" sz="2400" dirty="0" smtClean="0"/>
              <a:t>);</a:t>
            </a:r>
          </a:p>
          <a:p>
            <a:endParaRPr lang="en-US" altLang="zh-CN" sz="2000" dirty="0"/>
          </a:p>
          <a:p>
            <a:r>
              <a:rPr lang="zh-CN" altLang="en-US" dirty="0" smtClean="0"/>
              <a:t>异步收发，需要设置不同的收发缓存，防止</a:t>
            </a:r>
            <a:r>
              <a:rPr lang="en-US" altLang="zh-CN" dirty="0" smtClean="0"/>
              <a:t>a</a:t>
            </a:r>
            <a:r>
              <a:rPr lang="zh-CN" altLang="en-US" dirty="0" smtClean="0"/>
              <a:t>还没发完，就接收到了</a:t>
            </a:r>
            <a:r>
              <a:rPr lang="en-US" altLang="zh-CN" dirty="0" smtClean="0"/>
              <a:t>a</a:t>
            </a:r>
            <a:r>
              <a:rPr lang="zh-CN" altLang="en-US" dirty="0" smtClean="0"/>
              <a:t>产生数据错乱。</a:t>
            </a:r>
            <a:r>
              <a:rPr lang="en-US" altLang="zh-CN" dirty="0" smtClean="0"/>
              <a:t>Wait</a:t>
            </a:r>
            <a:r>
              <a:rPr lang="zh-CN" altLang="en-US" dirty="0" smtClean="0"/>
              <a:t>等待收发完成。</a:t>
            </a:r>
            <a:endParaRPr lang="zh-CN" altLang="en-US" dirty="0"/>
          </a:p>
        </p:txBody>
      </p:sp>
    </p:spTree>
    <p:extLst>
      <p:ext uri="{BB962C8B-B14F-4D97-AF65-F5344CB8AC3E}">
        <p14:creationId xmlns:p14="http://schemas.microsoft.com/office/powerpoint/2010/main" val="217045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771550"/>
            <a:ext cx="7408333" cy="4104456"/>
          </a:xfrm>
        </p:spPr>
        <p:txBody>
          <a:bodyPr>
            <a:normAutofit fontScale="55000" lnSpcReduction="20000"/>
          </a:bodyPr>
          <a:lstStyle/>
          <a:p>
            <a:r>
              <a:rPr lang="en-US" altLang="zh-CN" sz="4400" dirty="0" smtClean="0"/>
              <a:t>5</a:t>
            </a:r>
            <a:r>
              <a:rPr lang="en-US" altLang="zh-CN" sz="4400" b="1" dirty="0" smtClean="0"/>
              <a:t>.4</a:t>
            </a:r>
            <a:r>
              <a:rPr lang="zh-CN" altLang="en-US" sz="4400" b="1" dirty="0" smtClean="0"/>
              <a:t>个位相加</a:t>
            </a:r>
            <a:endParaRPr lang="en-US" altLang="zh-CN" sz="4400" b="1" dirty="0" smtClean="0"/>
          </a:p>
          <a:p>
            <a:r>
              <a:rPr lang="en-US" altLang="zh-CN" sz="3600" dirty="0" smtClean="0"/>
              <a:t>1</a:t>
            </a:r>
            <a:r>
              <a:rPr lang="en-US" altLang="zh-CN" sz="3600" dirty="0"/>
              <a:t>.</a:t>
            </a:r>
            <a:r>
              <a:rPr lang="zh-CN" altLang="en-US" sz="3600" dirty="0"/>
              <a:t>问题描述</a:t>
            </a:r>
            <a:endParaRPr lang="en-US" altLang="zh-CN" sz="3600" dirty="0"/>
          </a:p>
          <a:p>
            <a:pPr marL="0" indent="0">
              <a:buNone/>
            </a:pPr>
            <a:r>
              <a:rPr lang="en-US" altLang="zh-CN" sz="3600" dirty="0" smtClean="0"/>
              <a:t>        </a:t>
            </a:r>
            <a:r>
              <a:rPr lang="zh-CN" altLang="en-US" sz="3600" dirty="0" smtClean="0"/>
              <a:t>给定</a:t>
            </a:r>
            <a:r>
              <a:rPr lang="zh-CN" altLang="en-US" sz="3600" dirty="0"/>
              <a:t>一个数字字符串，将其各位累加求和，如果和不是一个一位数，则继续将和的各位累加，直到和是一个一位数为止</a:t>
            </a:r>
            <a:r>
              <a:rPr lang="zh-CN" altLang="en-US" sz="3600" dirty="0" smtClean="0"/>
              <a:t>。</a:t>
            </a:r>
            <a:endParaRPr lang="en-US" altLang="zh-CN" sz="3600" dirty="0" smtClean="0"/>
          </a:p>
          <a:p>
            <a:r>
              <a:rPr lang="en-US" altLang="zh-CN" sz="3600" dirty="0"/>
              <a:t>2.</a:t>
            </a:r>
            <a:r>
              <a:rPr lang="zh-CN" altLang="en-US" sz="3600" dirty="0"/>
              <a:t>串行算法设计</a:t>
            </a:r>
            <a:endParaRPr lang="en-US" altLang="zh-CN" sz="3600" dirty="0"/>
          </a:p>
          <a:p>
            <a:pPr marL="0" indent="0">
              <a:buNone/>
            </a:pPr>
            <a:r>
              <a:rPr lang="en-US" altLang="zh-CN" sz="3600" dirty="0"/>
              <a:t>      </a:t>
            </a:r>
            <a:r>
              <a:rPr lang="zh-CN" altLang="en-US" sz="3600" dirty="0" smtClean="0"/>
              <a:t>①从</a:t>
            </a:r>
            <a:r>
              <a:rPr lang="en-US" altLang="zh-CN" sz="3600" dirty="0" smtClean="0"/>
              <a:t>1~len(</a:t>
            </a:r>
            <a:r>
              <a:rPr lang="en-US" altLang="zh-CN" sz="3600" dirty="0" err="1" smtClean="0"/>
              <a:t>str</a:t>
            </a:r>
            <a:r>
              <a:rPr lang="en-US" altLang="zh-CN" sz="3600" dirty="0" smtClean="0"/>
              <a:t>)</a:t>
            </a:r>
            <a:r>
              <a:rPr lang="zh-CN" altLang="en-US" sz="3600" dirty="0" smtClean="0"/>
              <a:t>，相加得到新数字字符串</a:t>
            </a:r>
            <a:r>
              <a:rPr lang="en-US" altLang="zh-CN" sz="3600" dirty="0" err="1" smtClean="0"/>
              <a:t>newstr</a:t>
            </a:r>
            <a:r>
              <a:rPr lang="zh-CN" altLang="en-US" sz="3600" dirty="0" smtClean="0"/>
              <a:t>；</a:t>
            </a:r>
            <a:endParaRPr lang="en-US" altLang="zh-CN" sz="3600" dirty="0"/>
          </a:p>
          <a:p>
            <a:pPr marL="0" indent="0">
              <a:buNone/>
            </a:pPr>
            <a:r>
              <a:rPr lang="zh-CN" altLang="en-US" sz="3600" dirty="0"/>
              <a:t>      ②</a:t>
            </a:r>
            <a:r>
              <a:rPr lang="zh-CN" altLang="en-US" sz="3600" dirty="0" smtClean="0"/>
              <a:t>判断</a:t>
            </a:r>
            <a:r>
              <a:rPr lang="en-US" altLang="zh-CN" sz="3600" dirty="0" err="1" smtClean="0"/>
              <a:t>newstr</a:t>
            </a:r>
            <a:r>
              <a:rPr lang="zh-CN" altLang="en-US" sz="3600" dirty="0" smtClean="0"/>
              <a:t>为一位数？</a:t>
            </a:r>
            <a:r>
              <a:rPr lang="en-US" altLang="zh-CN" sz="3600" dirty="0" smtClean="0"/>
              <a:t>y:</a:t>
            </a:r>
            <a:r>
              <a:rPr lang="zh-CN" altLang="en-US" sz="3600" dirty="0" smtClean="0"/>
              <a:t>输出、结束返回  </a:t>
            </a:r>
            <a:r>
              <a:rPr lang="en-US" altLang="zh-CN" sz="3600" dirty="0" smtClean="0"/>
              <a:t>n:</a:t>
            </a:r>
            <a:r>
              <a:rPr lang="zh-CN" altLang="en-US" sz="3600" dirty="0" smtClean="0"/>
              <a:t>回到①且参数变为</a:t>
            </a:r>
            <a:r>
              <a:rPr lang="en-US" altLang="zh-CN" sz="3600" dirty="0" err="1" smtClean="0"/>
              <a:t>newstr</a:t>
            </a:r>
            <a:r>
              <a:rPr lang="zh-CN" altLang="en-US" sz="3600" dirty="0" smtClean="0"/>
              <a:t>。</a:t>
            </a:r>
            <a:endParaRPr lang="en-US" altLang="zh-CN" sz="3600" dirty="0" smtClean="0"/>
          </a:p>
          <a:p>
            <a:pPr marL="0" indent="0">
              <a:buNone/>
            </a:pPr>
            <a:r>
              <a:rPr lang="zh-CN" altLang="en-US" sz="3600" dirty="0" smtClean="0"/>
              <a:t>串行算法为一个简单的递归调用</a:t>
            </a:r>
            <a:endParaRPr lang="zh-CN" altLang="en-US" sz="3600" dirty="0"/>
          </a:p>
          <a:p>
            <a:r>
              <a:rPr lang="en-US" altLang="zh-CN" sz="3600" dirty="0"/>
              <a:t>3</a:t>
            </a:r>
            <a:r>
              <a:rPr lang="en-US" altLang="zh-CN" sz="3600" dirty="0" smtClean="0"/>
              <a:t>.</a:t>
            </a:r>
            <a:r>
              <a:rPr lang="zh-CN" altLang="en-US" sz="3600" dirty="0" smtClean="0"/>
              <a:t>计算点分解</a:t>
            </a:r>
            <a:endParaRPr lang="en-US" altLang="zh-CN" sz="3600" dirty="0" smtClean="0"/>
          </a:p>
          <a:p>
            <a:pPr marL="0" indent="0">
              <a:buNone/>
            </a:pPr>
            <a:r>
              <a:rPr lang="zh-CN" altLang="en-US" sz="3600" dirty="0"/>
              <a:t> </a:t>
            </a:r>
            <a:r>
              <a:rPr lang="zh-CN" altLang="en-US" sz="3600" dirty="0" smtClean="0"/>
              <a:t>        主</a:t>
            </a:r>
            <a:r>
              <a:rPr lang="zh-CN" altLang="en-US" sz="3600" dirty="0"/>
              <a:t>进程将</a:t>
            </a:r>
            <a:r>
              <a:rPr lang="en-US" altLang="zh-CN" sz="3600" dirty="0" err="1"/>
              <a:t>str</a:t>
            </a:r>
            <a:r>
              <a:rPr lang="zh-CN" altLang="en-US" sz="3600" dirty="0"/>
              <a:t>按块读取，分到</a:t>
            </a:r>
            <a:r>
              <a:rPr lang="en-US" altLang="zh-CN" sz="3600" dirty="0" err="1"/>
              <a:t>Psum</a:t>
            </a:r>
            <a:r>
              <a:rPr lang="zh-CN" altLang="en-US" sz="3600" dirty="0"/>
              <a:t>个</a:t>
            </a:r>
            <a:r>
              <a:rPr lang="zh-CN" altLang="en-US" sz="3600" dirty="0" smtClean="0"/>
              <a:t>进程并行求得一个一位数，累加所有进计算的一位数得到</a:t>
            </a:r>
            <a:r>
              <a:rPr lang="en-US" altLang="zh-CN" sz="3600" dirty="0" err="1" smtClean="0"/>
              <a:t>newstr</a:t>
            </a:r>
            <a:r>
              <a:rPr lang="zh-CN" altLang="en-US" sz="3600" dirty="0" smtClean="0"/>
              <a:t>，递归进行</a:t>
            </a:r>
            <a:r>
              <a:rPr lang="en-US" altLang="zh-CN" sz="3600" dirty="0" err="1" smtClean="0"/>
              <a:t>newstr</a:t>
            </a:r>
            <a:r>
              <a:rPr lang="zh-CN" altLang="en-US" sz="3600" dirty="0" smtClean="0"/>
              <a:t>个位数和的计算即串行算法求得最终结果。</a:t>
            </a:r>
            <a:endParaRPr lang="en-US" altLang="zh-CN" sz="3600" dirty="0"/>
          </a:p>
          <a:p>
            <a:endParaRPr lang="en-US" altLang="zh-CN" sz="2000" dirty="0"/>
          </a:p>
          <a:p>
            <a:endParaRPr lang="zh-CN" altLang="en-US" dirty="0"/>
          </a:p>
        </p:txBody>
      </p:sp>
    </p:spTree>
    <p:extLst>
      <p:ext uri="{BB962C8B-B14F-4D97-AF65-F5344CB8AC3E}">
        <p14:creationId xmlns:p14="http://schemas.microsoft.com/office/powerpoint/2010/main" val="1490599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699542"/>
            <a:ext cx="7408333" cy="3978442"/>
          </a:xfrm>
        </p:spPr>
        <p:txBody>
          <a:bodyPr>
            <a:normAutofit fontScale="25000" lnSpcReduction="20000"/>
          </a:bodyPr>
          <a:lstStyle/>
          <a:p>
            <a:r>
              <a:rPr lang="en-US" altLang="zh-CN" sz="8000" dirty="0"/>
              <a:t>4.MPI API </a:t>
            </a:r>
            <a:r>
              <a:rPr lang="zh-CN" altLang="en-US" sz="8000" dirty="0"/>
              <a:t>并行程序</a:t>
            </a:r>
            <a:endParaRPr lang="en-US" altLang="zh-CN" sz="8000" dirty="0"/>
          </a:p>
          <a:p>
            <a:r>
              <a:rPr lang="zh-CN" altLang="en-US" sz="8000" dirty="0"/>
              <a:t>① 主进程将</a:t>
            </a:r>
            <a:r>
              <a:rPr lang="en-US" altLang="zh-CN" sz="8000" dirty="0" err="1"/>
              <a:t>str</a:t>
            </a:r>
            <a:r>
              <a:rPr lang="zh-CN" altLang="en-US" sz="8000" dirty="0"/>
              <a:t>按块读取</a:t>
            </a:r>
            <a:r>
              <a:rPr lang="zh-CN" altLang="en-US" sz="8000" dirty="0" smtClean="0"/>
              <a:t>，分</a:t>
            </a:r>
            <a:r>
              <a:rPr lang="zh-CN" altLang="en-US" sz="8000" dirty="0"/>
              <a:t>到</a:t>
            </a:r>
            <a:r>
              <a:rPr lang="en-US" altLang="zh-CN" sz="8000" dirty="0" err="1"/>
              <a:t>Psum</a:t>
            </a:r>
            <a:r>
              <a:rPr lang="zh-CN" altLang="en-US" sz="8000" dirty="0"/>
              <a:t>个进程</a:t>
            </a:r>
            <a:endParaRPr lang="en-US" altLang="zh-CN" sz="8000" dirty="0"/>
          </a:p>
          <a:p>
            <a:r>
              <a:rPr lang="zh-CN" altLang="en-US" sz="8000" dirty="0"/>
              <a:t>② 各个进程执行串行计算</a:t>
            </a:r>
            <a:r>
              <a:rPr lang="en-US" altLang="zh-CN" sz="8000" dirty="0"/>
              <a:t>2</a:t>
            </a:r>
            <a:r>
              <a:rPr lang="zh-CN" altLang="en-US" sz="8000" dirty="0"/>
              <a:t>得到一个一位数返回给主进程</a:t>
            </a:r>
            <a:endParaRPr lang="en-US" altLang="zh-CN" sz="8000" dirty="0"/>
          </a:p>
          <a:p>
            <a:r>
              <a:rPr lang="zh-CN" altLang="en-US" sz="8000" dirty="0"/>
              <a:t>③ 各个进程循环进行接收</a:t>
            </a:r>
            <a:r>
              <a:rPr lang="en-US" altLang="zh-CN" sz="8000" dirty="0" err="1"/>
              <a:t>str</a:t>
            </a:r>
            <a:r>
              <a:rPr lang="zh-CN" altLang="en-US" sz="8000" dirty="0"/>
              <a:t>块，串行计算</a:t>
            </a:r>
            <a:r>
              <a:rPr lang="en-US" altLang="zh-CN" sz="8000" dirty="0"/>
              <a:t>2</a:t>
            </a:r>
            <a:r>
              <a:rPr lang="zh-CN" altLang="en-US" sz="8000" dirty="0"/>
              <a:t>得到部分和</a:t>
            </a:r>
            <a:r>
              <a:rPr lang="en-US" altLang="zh-CN" sz="8000" dirty="0" err="1"/>
              <a:t>partsum</a:t>
            </a:r>
            <a:r>
              <a:rPr lang="zh-CN" altLang="en-US" sz="8000" dirty="0"/>
              <a:t>，送回主进程</a:t>
            </a:r>
            <a:endParaRPr lang="en-US" altLang="zh-CN" sz="8000" dirty="0"/>
          </a:p>
          <a:p>
            <a:r>
              <a:rPr lang="zh-CN" altLang="en-US" sz="8000" dirty="0"/>
              <a:t>④ 主进程累加每个进程返回的数到</a:t>
            </a:r>
            <a:r>
              <a:rPr lang="en-US" altLang="zh-CN" sz="8000" dirty="0"/>
              <a:t>sum</a:t>
            </a:r>
            <a:r>
              <a:rPr lang="zh-CN" altLang="en-US" sz="8000" dirty="0"/>
              <a:t>，继续读取</a:t>
            </a:r>
            <a:r>
              <a:rPr lang="en-US" altLang="zh-CN" sz="8000" dirty="0" err="1"/>
              <a:t>str</a:t>
            </a:r>
            <a:r>
              <a:rPr lang="zh-CN" altLang="en-US" sz="8000" dirty="0"/>
              <a:t>发送给各进程去，直到</a:t>
            </a:r>
            <a:r>
              <a:rPr lang="en-US" altLang="zh-CN" sz="8000" dirty="0" err="1"/>
              <a:t>str</a:t>
            </a:r>
            <a:r>
              <a:rPr lang="zh-CN" altLang="en-US" sz="8000" dirty="0"/>
              <a:t>处理完成。</a:t>
            </a:r>
            <a:endParaRPr lang="en-US" altLang="zh-CN" sz="8000" dirty="0"/>
          </a:p>
          <a:p>
            <a:r>
              <a:rPr lang="zh-CN" altLang="en-US" sz="8000" dirty="0"/>
              <a:t>⑤对④最后得到的</a:t>
            </a:r>
            <a:r>
              <a:rPr lang="en-US" altLang="zh-CN" sz="8000" dirty="0"/>
              <a:t>sum</a:t>
            </a:r>
            <a:r>
              <a:rPr lang="zh-CN" altLang="en-US" sz="8000" dirty="0"/>
              <a:t>串进行一次串行计算</a:t>
            </a:r>
            <a:r>
              <a:rPr lang="en-US" altLang="zh-CN" sz="8000" dirty="0"/>
              <a:t>2</a:t>
            </a:r>
            <a:r>
              <a:rPr lang="zh-CN" altLang="en-US" sz="8000" dirty="0"/>
              <a:t>得到最终</a:t>
            </a:r>
            <a:r>
              <a:rPr lang="zh-CN" altLang="en-US" sz="8000" dirty="0" smtClean="0"/>
              <a:t>结果</a:t>
            </a:r>
            <a:endParaRPr lang="en-US" altLang="zh-CN" sz="8000" dirty="0" smtClean="0"/>
          </a:p>
          <a:p>
            <a:endParaRPr lang="en-US" altLang="zh-CN" sz="8000" dirty="0" smtClean="0"/>
          </a:p>
          <a:p>
            <a:r>
              <a:rPr lang="zh-CN" altLang="en-US" sz="8000" dirty="0"/>
              <a:t>并行分析</a:t>
            </a:r>
            <a:endParaRPr lang="en-US" altLang="zh-CN" sz="8000" dirty="0"/>
          </a:p>
          <a:p>
            <a:r>
              <a:rPr lang="zh-CN" altLang="en-US" sz="8000" dirty="0"/>
              <a:t>区域划分增加了并行的计算量，将递归降层数据分散到各个进程中计算，最后算一个小数据量。</a:t>
            </a:r>
            <a:endParaRPr lang="en-US" altLang="zh-CN" sz="8000" dirty="0"/>
          </a:p>
          <a:p>
            <a:r>
              <a:rPr lang="en-US" altLang="zh-CN" sz="8000" dirty="0" err="1" smtClean="0">
                <a:solidFill>
                  <a:srgbClr val="FFC000"/>
                </a:solidFill>
              </a:rPr>
              <a:t>MPI_geweiSum.c</a:t>
            </a:r>
            <a:r>
              <a:rPr lang="zh-CN" altLang="en-US" sz="8000" dirty="0"/>
              <a:t>运用了</a:t>
            </a:r>
            <a:r>
              <a:rPr lang="en-US" altLang="zh-CN" sz="8000" dirty="0" smtClean="0"/>
              <a:t>MPI</a:t>
            </a:r>
            <a:r>
              <a:rPr lang="zh-CN" altLang="en-US" sz="8000" dirty="0" smtClean="0"/>
              <a:t>基本进程组内消息传递实现数据的并行计算得到结果。</a:t>
            </a:r>
            <a:endParaRPr lang="zh-CN" altLang="en-US" sz="8000" dirty="0"/>
          </a:p>
          <a:p>
            <a:endParaRPr lang="en-US" altLang="zh-CN" sz="2000" dirty="0"/>
          </a:p>
          <a:p>
            <a:endParaRPr lang="en-US" altLang="zh-CN" dirty="0"/>
          </a:p>
          <a:p>
            <a:endParaRPr lang="zh-CN" altLang="en-US" dirty="0"/>
          </a:p>
        </p:txBody>
      </p:sp>
    </p:spTree>
    <p:extLst>
      <p:ext uri="{BB962C8B-B14F-4D97-AF65-F5344CB8AC3E}">
        <p14:creationId xmlns:p14="http://schemas.microsoft.com/office/powerpoint/2010/main" val="1800439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843559"/>
            <a:ext cx="7408333" cy="3751064"/>
          </a:xfrm>
        </p:spPr>
        <p:txBody>
          <a:bodyPr>
            <a:normAutofit/>
          </a:bodyPr>
          <a:lstStyle/>
          <a:p>
            <a:r>
              <a:rPr lang="en-US" altLang="zh-CN" sz="2400" dirty="0" smtClean="0"/>
              <a:t>5</a:t>
            </a:r>
            <a:r>
              <a:rPr lang="en-US" altLang="zh-CN" sz="2400" b="1" dirty="0" smtClean="0"/>
              <a:t>.5</a:t>
            </a:r>
            <a:r>
              <a:rPr lang="zh-CN" altLang="en-US" sz="2400" b="1" dirty="0" smtClean="0"/>
              <a:t>快速排序</a:t>
            </a:r>
            <a:endParaRPr lang="en-US" altLang="zh-CN" sz="2400" b="1" dirty="0"/>
          </a:p>
          <a:p>
            <a:r>
              <a:rPr lang="en-US" altLang="zh-CN" sz="2000" dirty="0"/>
              <a:t>1.</a:t>
            </a:r>
            <a:r>
              <a:rPr lang="zh-CN" altLang="en-US" sz="2000" dirty="0" smtClean="0"/>
              <a:t>问题描述</a:t>
            </a:r>
            <a:endParaRPr lang="en-US" altLang="zh-CN" sz="2000" dirty="0" smtClean="0"/>
          </a:p>
          <a:p>
            <a:r>
              <a:rPr lang="zh-CN" altLang="en-US" sz="2000" dirty="0"/>
              <a:t>将</a:t>
            </a:r>
            <a:r>
              <a:rPr lang="en-US" altLang="zh-CN" sz="2000" dirty="0" smtClean="0"/>
              <a:t>n=10000</a:t>
            </a:r>
            <a:r>
              <a:rPr lang="zh-CN" altLang="en-US" sz="2000" dirty="0" smtClean="0"/>
              <a:t>个整数进行快速排序。</a:t>
            </a:r>
            <a:endParaRPr lang="en-US" altLang="zh-CN" sz="2000" dirty="0"/>
          </a:p>
          <a:p>
            <a:r>
              <a:rPr lang="en-US" altLang="zh-CN" sz="2000" dirty="0" smtClean="0"/>
              <a:t>2</a:t>
            </a:r>
            <a:r>
              <a:rPr lang="en-US" altLang="zh-CN" sz="2000" dirty="0"/>
              <a:t>.</a:t>
            </a:r>
            <a:r>
              <a:rPr lang="zh-CN" altLang="en-US" sz="2000" dirty="0"/>
              <a:t>串行算法</a:t>
            </a:r>
            <a:r>
              <a:rPr lang="zh-CN" altLang="en-US" sz="2000" dirty="0" smtClean="0"/>
              <a:t>设计</a:t>
            </a:r>
            <a:endParaRPr lang="en-US" altLang="zh-CN" sz="2000" dirty="0" smtClean="0"/>
          </a:p>
          <a:p>
            <a:r>
              <a:rPr lang="zh-CN" altLang="zh-CN" sz="2000" dirty="0"/>
              <a:t>对每次划分过后所得到的两个序列分别使用两个处理器完成递归排序。</a:t>
            </a:r>
            <a:endParaRPr lang="en-US" altLang="zh-CN" sz="2000" dirty="0" smtClean="0"/>
          </a:p>
          <a:p>
            <a:r>
              <a:rPr lang="zh-CN" altLang="en-US" sz="2000" dirty="0" smtClean="0"/>
              <a:t>①</a:t>
            </a:r>
            <a:r>
              <a:rPr lang="en-US" altLang="zh-CN" sz="2000" dirty="0" smtClean="0"/>
              <a:t>if(start&lt;end)</a:t>
            </a:r>
            <a:r>
              <a:rPr lang="zh-CN" altLang="en-US" sz="2000" dirty="0" smtClean="0"/>
              <a:t>从</a:t>
            </a:r>
            <a:r>
              <a:rPr lang="en-US" altLang="zh-CN" sz="2000" dirty="0" smtClean="0"/>
              <a:t>start</a:t>
            </a:r>
            <a:r>
              <a:rPr lang="zh-CN" altLang="en-US" sz="2000" dirty="0" smtClean="0"/>
              <a:t>开始，进行前后大小比较和交换找到合适的位置</a:t>
            </a:r>
            <a:r>
              <a:rPr lang="en-US" altLang="zh-CN" sz="2000" dirty="0" smtClean="0"/>
              <a:t>r</a:t>
            </a:r>
            <a:r>
              <a:rPr lang="zh-CN" altLang="en-US" sz="2000" dirty="0" smtClean="0"/>
              <a:t>一分为二（一轮快速排序），</a:t>
            </a:r>
            <a:r>
              <a:rPr lang="en-US" altLang="zh-CN" sz="2000" dirty="0" smtClean="0"/>
              <a:t>else</a:t>
            </a:r>
            <a:r>
              <a:rPr lang="zh-CN" altLang="en-US" sz="2000" dirty="0" smtClean="0"/>
              <a:t>返回。</a:t>
            </a:r>
            <a:endParaRPr lang="en-US" altLang="zh-CN" sz="2000" dirty="0" smtClean="0"/>
          </a:p>
          <a:p>
            <a:r>
              <a:rPr lang="zh-CN" altLang="en-US" sz="2000" dirty="0" smtClean="0"/>
              <a:t>②前半部分</a:t>
            </a:r>
            <a:r>
              <a:rPr lang="en-US" altLang="zh-CN" sz="2000" dirty="0" smtClean="0"/>
              <a:t>start=start</a:t>
            </a:r>
            <a:r>
              <a:rPr lang="zh-CN" altLang="en-US" sz="2000" dirty="0" smtClean="0"/>
              <a:t>，</a:t>
            </a:r>
            <a:r>
              <a:rPr lang="en-US" altLang="zh-CN" sz="2000" dirty="0" smtClean="0"/>
              <a:t>end=r-1</a:t>
            </a:r>
            <a:r>
              <a:rPr lang="zh-CN" altLang="en-US" sz="2000" dirty="0" smtClean="0"/>
              <a:t>；后半部分</a:t>
            </a:r>
            <a:r>
              <a:rPr lang="en-US" altLang="zh-CN" sz="2000" dirty="0" smtClean="0"/>
              <a:t>start=r+1</a:t>
            </a:r>
            <a:r>
              <a:rPr lang="zh-CN" altLang="en-US" sz="2000" dirty="0" smtClean="0"/>
              <a:t>，</a:t>
            </a:r>
            <a:r>
              <a:rPr lang="en-US" altLang="zh-CN" sz="2000" dirty="0" smtClean="0"/>
              <a:t>end=end</a:t>
            </a:r>
            <a:r>
              <a:rPr lang="zh-CN" altLang="en-US" sz="2000" dirty="0" smtClean="0"/>
              <a:t>，两部分分别进行递归调用步骤①。</a:t>
            </a:r>
            <a:endParaRPr lang="en-US" altLang="zh-CN" sz="2000" dirty="0" smtClean="0"/>
          </a:p>
        </p:txBody>
      </p:sp>
    </p:spTree>
    <p:extLst>
      <p:ext uri="{BB962C8B-B14F-4D97-AF65-F5344CB8AC3E}">
        <p14:creationId xmlns:p14="http://schemas.microsoft.com/office/powerpoint/2010/main" val="4021563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843559"/>
            <a:ext cx="7408333" cy="3751064"/>
          </a:xfrm>
        </p:spPr>
        <p:txBody>
          <a:bodyPr>
            <a:normAutofit/>
          </a:bodyPr>
          <a:lstStyle/>
          <a:p>
            <a:r>
              <a:rPr lang="en-US" altLang="zh-CN" sz="2400" dirty="0"/>
              <a:t>3.</a:t>
            </a:r>
            <a:r>
              <a:rPr lang="zh-CN" altLang="en-US" sz="2400" dirty="0"/>
              <a:t>计算点分解</a:t>
            </a:r>
            <a:endParaRPr lang="en-US" altLang="zh-CN" sz="2400" dirty="0"/>
          </a:p>
          <a:p>
            <a:r>
              <a:rPr lang="zh-CN" altLang="zh-CN" sz="2000" dirty="0"/>
              <a:t>使用</a:t>
            </a:r>
            <a:r>
              <a:rPr lang="en-US" altLang="zh-CN" sz="2000" dirty="0"/>
              <a:t>2</a:t>
            </a:r>
            <a:r>
              <a:rPr lang="en-US" altLang="zh-CN" sz="2000" baseline="30000" dirty="0"/>
              <a:t>m</a:t>
            </a:r>
            <a:r>
              <a:rPr lang="zh-CN" altLang="zh-CN" sz="2000" dirty="0"/>
              <a:t>个处理器完成对</a:t>
            </a:r>
            <a:r>
              <a:rPr lang="en-US" altLang="zh-CN" sz="2000" dirty="0"/>
              <a:t>n</a:t>
            </a:r>
            <a:r>
              <a:rPr lang="zh-CN" altLang="zh-CN" sz="2000" dirty="0"/>
              <a:t>个数据排序。 </a:t>
            </a:r>
          </a:p>
          <a:p>
            <a:r>
              <a:rPr lang="zh-CN" altLang="en-US" sz="2000" dirty="0" smtClean="0"/>
              <a:t>简述</a:t>
            </a:r>
            <a:endParaRPr lang="en-US" altLang="zh-CN" sz="2000" dirty="0"/>
          </a:p>
          <a:p>
            <a:r>
              <a:rPr lang="zh-CN" altLang="en-US" sz="2000" dirty="0"/>
              <a:t>①</a:t>
            </a:r>
            <a:r>
              <a:rPr lang="en-US" altLang="zh-CN" sz="2000" dirty="0"/>
              <a:t>if(m&gt;0)</a:t>
            </a:r>
            <a:r>
              <a:rPr lang="zh-CN" altLang="en-US" sz="2000" dirty="0"/>
              <a:t>对数据一分为二后分别下分到两个进程</a:t>
            </a:r>
            <a:r>
              <a:rPr lang="en-US" altLang="zh-CN" sz="2000" dirty="0"/>
              <a:t>0</a:t>
            </a:r>
            <a:r>
              <a:rPr lang="zh-CN" altLang="en-US" sz="2000" dirty="0"/>
              <a:t>和</a:t>
            </a:r>
            <a:r>
              <a:rPr lang="en-US" altLang="zh-CN" sz="2000" dirty="0"/>
              <a:t>2</a:t>
            </a:r>
            <a:r>
              <a:rPr lang="en-US" altLang="zh-CN" sz="2000" baseline="30000" dirty="0"/>
              <a:t>m-1</a:t>
            </a:r>
            <a:r>
              <a:rPr lang="zh-CN" altLang="en-US" sz="2000" dirty="0"/>
              <a:t>，将递归深度降层</a:t>
            </a:r>
            <a:r>
              <a:rPr lang="en-US" altLang="zh-CN" sz="2000" dirty="0"/>
              <a:t>,</a:t>
            </a:r>
            <a:r>
              <a:rPr lang="en-US" altLang="zh-CN" sz="2000" dirty="0" err="1" smtClean="0"/>
              <a:t>elseif</a:t>
            </a:r>
            <a:r>
              <a:rPr lang="en-US" altLang="zh-CN" sz="2000" dirty="0" smtClean="0"/>
              <a:t>(m==0</a:t>
            </a:r>
            <a:r>
              <a:rPr lang="en-US" altLang="zh-CN" sz="2000" dirty="0"/>
              <a:t>) </a:t>
            </a:r>
            <a:r>
              <a:rPr lang="zh-CN" altLang="en-US" sz="2000" dirty="0"/>
              <a:t>串行对收到的数据快速排序，并返回给发送的进程。</a:t>
            </a:r>
            <a:endParaRPr lang="en-US" altLang="zh-CN" sz="2000" dirty="0"/>
          </a:p>
          <a:p>
            <a:r>
              <a:rPr lang="zh-CN" altLang="en-US" sz="2000" dirty="0"/>
              <a:t>②进程收到数据后再进行步骤①分裂，直到没有进程可用</a:t>
            </a:r>
            <a:r>
              <a:rPr lang="zh-CN" altLang="en-US" sz="2000" dirty="0" smtClean="0"/>
              <a:t>。</a:t>
            </a:r>
            <a:endParaRPr lang="en-US" altLang="zh-CN" sz="2000" dirty="0" smtClean="0"/>
          </a:p>
          <a:p>
            <a:r>
              <a:rPr lang="zh-CN" altLang="en-US" sz="2000" dirty="0" smtClean="0"/>
              <a:t>过程既处理发送又处理接收。</a:t>
            </a:r>
            <a:endParaRPr lang="en-US" altLang="zh-CN" sz="2000" dirty="0" smtClean="0"/>
          </a:p>
          <a:p>
            <a:r>
              <a:rPr lang="zh-CN" altLang="en-US" sz="2000" dirty="0"/>
              <a:t>下</a:t>
            </a:r>
            <a:r>
              <a:rPr lang="zh-CN" altLang="en-US" sz="2000" dirty="0" smtClean="0"/>
              <a:t>图表示并行思路。</a:t>
            </a:r>
            <a:endParaRPr lang="zh-CN" altLang="en-US" sz="2000" dirty="0"/>
          </a:p>
          <a:p>
            <a:endParaRPr lang="zh-CN" altLang="en-US" sz="2000" dirty="0"/>
          </a:p>
        </p:txBody>
      </p:sp>
    </p:spTree>
    <p:extLst>
      <p:ext uri="{BB962C8B-B14F-4D97-AF65-F5344CB8AC3E}">
        <p14:creationId xmlns:p14="http://schemas.microsoft.com/office/powerpoint/2010/main" val="3576741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99740"/>
            <a:ext cx="8229600" cy="427794"/>
          </a:xfrm>
        </p:spPr>
        <p:txBody>
          <a:bodyPr/>
          <a:lstStyle/>
          <a:p>
            <a:r>
              <a:rPr lang="en-US" altLang="zh-CN" dirty="0"/>
              <a:t>5</a:t>
            </a:r>
            <a:r>
              <a:rPr lang="zh-CN" altLang="en-US" dirty="0"/>
              <a:t>并行计算实例应用</a:t>
            </a:r>
            <a:r>
              <a:rPr lang="en-US" altLang="zh-CN" dirty="0"/>
              <a:t> </a:t>
            </a:r>
            <a:endParaRPr lang="zh-CN" altLang="en-US" dirty="0"/>
          </a:p>
        </p:txBody>
      </p:sp>
      <p:sp>
        <p:nvSpPr>
          <p:cNvPr id="26" name="内容占位符 1"/>
          <p:cNvSpPr>
            <a:spLocks noGrp="1"/>
          </p:cNvSpPr>
          <p:nvPr>
            <p:ph idx="1"/>
          </p:nvPr>
        </p:nvSpPr>
        <p:spPr>
          <a:xfrm>
            <a:off x="836101" y="843558"/>
            <a:ext cx="7408333" cy="3888432"/>
          </a:xfrm>
        </p:spPr>
        <p:txBody>
          <a:bodyPr>
            <a:normAutofit/>
          </a:bodyPr>
          <a:lstStyle/>
          <a:p>
            <a:r>
              <a:rPr lang="zh-CN" altLang="en-US" sz="2000" dirty="0" smtClean="0"/>
              <a:t>下面的图是对大数据量排序的并行进程分治处理的进程分配图。</a:t>
            </a:r>
            <a:r>
              <a:rPr lang="en-US" altLang="zh-CN" sz="2000" dirty="0" smtClean="0"/>
              <a:t>2</a:t>
            </a:r>
            <a:r>
              <a:rPr lang="en-US" altLang="zh-CN" sz="2000" baseline="30000" dirty="0" smtClean="0"/>
              <a:t>3</a:t>
            </a:r>
            <a:r>
              <a:rPr lang="en-US" altLang="zh-CN" sz="2000" dirty="0" smtClean="0"/>
              <a:t>=8</a:t>
            </a:r>
            <a:r>
              <a:rPr lang="zh-CN" altLang="en-US" sz="2000" dirty="0" smtClean="0"/>
              <a:t>个进程，层数</a:t>
            </a:r>
            <a:r>
              <a:rPr lang="en-US" altLang="zh-CN" sz="2000" dirty="0" smtClean="0"/>
              <a:t>m=3</a:t>
            </a:r>
            <a:r>
              <a:rPr lang="zh-CN" altLang="en-US" sz="2000" dirty="0" smtClean="0"/>
              <a:t>。</a:t>
            </a:r>
            <a:endParaRPr lang="zh-CN" altLang="en-US" sz="2000" dirty="0"/>
          </a:p>
        </p:txBody>
      </p:sp>
      <p:sp>
        <p:nvSpPr>
          <p:cNvPr id="27" name="矩形 26"/>
          <p:cNvSpPr/>
          <p:nvPr/>
        </p:nvSpPr>
        <p:spPr>
          <a:xfrm>
            <a:off x="3935296" y="1437624"/>
            <a:ext cx="764469"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Id=0</a:t>
            </a:r>
            <a:endParaRPr lang="zh-CN" altLang="en-US" dirty="0"/>
          </a:p>
        </p:txBody>
      </p:sp>
      <p:sp>
        <p:nvSpPr>
          <p:cNvPr id="28" name="矩形 27"/>
          <p:cNvSpPr/>
          <p:nvPr/>
        </p:nvSpPr>
        <p:spPr>
          <a:xfrm>
            <a:off x="2051720" y="3975906"/>
            <a:ext cx="791542"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r>
              <a:rPr lang="en-US" altLang="zh-CN" dirty="0" smtClean="0"/>
              <a:t>d=1</a:t>
            </a:r>
            <a:endParaRPr lang="zh-CN" altLang="en-US" dirty="0"/>
          </a:p>
        </p:txBody>
      </p:sp>
      <p:sp>
        <p:nvSpPr>
          <p:cNvPr id="29" name="矩形 28"/>
          <p:cNvSpPr/>
          <p:nvPr/>
        </p:nvSpPr>
        <p:spPr>
          <a:xfrm>
            <a:off x="3203848" y="3111810"/>
            <a:ext cx="864096"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Id=2</a:t>
            </a:r>
            <a:endParaRPr lang="zh-CN" altLang="en-US" dirty="0"/>
          </a:p>
        </p:txBody>
      </p:sp>
      <p:sp>
        <p:nvSpPr>
          <p:cNvPr id="30" name="矩形 29"/>
          <p:cNvSpPr/>
          <p:nvPr/>
        </p:nvSpPr>
        <p:spPr>
          <a:xfrm>
            <a:off x="6876256" y="3975906"/>
            <a:ext cx="79208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Id=7</a:t>
            </a:r>
            <a:endParaRPr lang="zh-CN" altLang="en-US" dirty="0"/>
          </a:p>
        </p:txBody>
      </p:sp>
      <p:sp>
        <p:nvSpPr>
          <p:cNvPr id="31" name="矩形 30"/>
          <p:cNvSpPr/>
          <p:nvPr/>
        </p:nvSpPr>
        <p:spPr>
          <a:xfrm>
            <a:off x="6372199" y="3088146"/>
            <a:ext cx="917287"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Id=6</a:t>
            </a:r>
            <a:endParaRPr lang="zh-CN" altLang="en-US" dirty="0"/>
          </a:p>
        </p:txBody>
      </p:sp>
      <p:sp>
        <p:nvSpPr>
          <p:cNvPr id="32" name="矩形 31"/>
          <p:cNvSpPr/>
          <p:nvPr/>
        </p:nvSpPr>
        <p:spPr>
          <a:xfrm>
            <a:off x="5192266" y="3975906"/>
            <a:ext cx="747886"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Id=5</a:t>
            </a:r>
            <a:endParaRPr lang="zh-CN" altLang="en-US" dirty="0"/>
          </a:p>
        </p:txBody>
      </p:sp>
      <p:sp>
        <p:nvSpPr>
          <p:cNvPr id="33" name="矩形 32"/>
          <p:cNvSpPr/>
          <p:nvPr/>
        </p:nvSpPr>
        <p:spPr>
          <a:xfrm>
            <a:off x="5443566" y="2355726"/>
            <a:ext cx="771711"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Id=4</a:t>
            </a:r>
            <a:endParaRPr lang="zh-CN" altLang="en-US" dirty="0"/>
          </a:p>
        </p:txBody>
      </p:sp>
      <p:sp>
        <p:nvSpPr>
          <p:cNvPr id="34" name="矩形 33"/>
          <p:cNvSpPr/>
          <p:nvPr/>
        </p:nvSpPr>
        <p:spPr>
          <a:xfrm>
            <a:off x="3671888" y="3975906"/>
            <a:ext cx="756097"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Id=3</a:t>
            </a:r>
            <a:endParaRPr lang="zh-CN" altLang="en-US" dirty="0"/>
          </a:p>
        </p:txBody>
      </p:sp>
      <p:cxnSp>
        <p:nvCxnSpPr>
          <p:cNvPr id="35" name="直接箭头连接符 34"/>
          <p:cNvCxnSpPr>
            <a:stCxn id="27" idx="2"/>
            <a:endCxn id="33" idx="0"/>
          </p:cNvCxnSpPr>
          <p:nvPr/>
        </p:nvCxnSpPr>
        <p:spPr>
          <a:xfrm>
            <a:off x="4317530" y="1707654"/>
            <a:ext cx="151189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472359" y="2355726"/>
            <a:ext cx="741809"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Id=0</a:t>
            </a:r>
            <a:endParaRPr lang="zh-CN" altLang="en-US" dirty="0"/>
          </a:p>
        </p:txBody>
      </p:sp>
      <p:cxnSp>
        <p:nvCxnSpPr>
          <p:cNvPr id="37" name="直接箭头连接符 36"/>
          <p:cNvCxnSpPr>
            <a:stCxn id="27" idx="2"/>
            <a:endCxn id="36" idx="0"/>
          </p:cNvCxnSpPr>
          <p:nvPr/>
        </p:nvCxnSpPr>
        <p:spPr>
          <a:xfrm flipH="1">
            <a:off x="2843264" y="1707654"/>
            <a:ext cx="1474267"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655676" y="3111810"/>
            <a:ext cx="756084"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Id=0</a:t>
            </a:r>
            <a:endParaRPr lang="zh-CN" altLang="en-US" dirty="0"/>
          </a:p>
        </p:txBody>
      </p:sp>
      <p:cxnSp>
        <p:nvCxnSpPr>
          <p:cNvPr id="39" name="直接箭头连接符 38"/>
          <p:cNvCxnSpPr>
            <a:stCxn id="36" idx="2"/>
            <a:endCxn id="38" idx="0"/>
          </p:cNvCxnSpPr>
          <p:nvPr/>
        </p:nvCxnSpPr>
        <p:spPr>
          <a:xfrm flipH="1">
            <a:off x="2033719" y="2625756"/>
            <a:ext cx="809545" cy="48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6" idx="2"/>
            <a:endCxn id="29" idx="0"/>
          </p:cNvCxnSpPr>
          <p:nvPr/>
        </p:nvCxnSpPr>
        <p:spPr>
          <a:xfrm>
            <a:off x="2843264" y="2625756"/>
            <a:ext cx="792633" cy="48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699764" y="3111810"/>
            <a:ext cx="88034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Id=4</a:t>
            </a:r>
            <a:endParaRPr lang="zh-CN" altLang="en-US" dirty="0"/>
          </a:p>
        </p:txBody>
      </p:sp>
      <p:cxnSp>
        <p:nvCxnSpPr>
          <p:cNvPr id="42" name="直接箭头连接符 41"/>
          <p:cNvCxnSpPr>
            <a:stCxn id="33" idx="2"/>
            <a:endCxn id="41" idx="0"/>
          </p:cNvCxnSpPr>
          <p:nvPr/>
        </p:nvCxnSpPr>
        <p:spPr>
          <a:xfrm flipH="1">
            <a:off x="5139939" y="2625756"/>
            <a:ext cx="689483" cy="48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3" idx="2"/>
          </p:cNvCxnSpPr>
          <p:nvPr/>
        </p:nvCxnSpPr>
        <p:spPr>
          <a:xfrm>
            <a:off x="5829422" y="2625757"/>
            <a:ext cx="758803" cy="541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187624" y="3975906"/>
            <a:ext cx="79208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Id=0</a:t>
            </a:r>
            <a:endParaRPr lang="zh-CN" altLang="en-US" dirty="0"/>
          </a:p>
        </p:txBody>
      </p:sp>
      <p:sp>
        <p:nvSpPr>
          <p:cNvPr id="45" name="矩形 44"/>
          <p:cNvSpPr/>
          <p:nvPr/>
        </p:nvSpPr>
        <p:spPr>
          <a:xfrm>
            <a:off x="2843263" y="3975906"/>
            <a:ext cx="792634"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Id=2</a:t>
            </a:r>
            <a:endParaRPr lang="zh-CN" altLang="en-US" dirty="0"/>
          </a:p>
        </p:txBody>
      </p:sp>
      <p:sp>
        <p:nvSpPr>
          <p:cNvPr id="46" name="矩形 45"/>
          <p:cNvSpPr/>
          <p:nvPr/>
        </p:nvSpPr>
        <p:spPr>
          <a:xfrm>
            <a:off x="4427984" y="3975906"/>
            <a:ext cx="764282"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Id=4</a:t>
            </a:r>
            <a:endParaRPr lang="zh-CN" altLang="en-US" dirty="0"/>
          </a:p>
        </p:txBody>
      </p:sp>
      <p:sp>
        <p:nvSpPr>
          <p:cNvPr id="47" name="矩形 46"/>
          <p:cNvSpPr/>
          <p:nvPr/>
        </p:nvSpPr>
        <p:spPr>
          <a:xfrm>
            <a:off x="6012160" y="3975906"/>
            <a:ext cx="792089"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Id=6</a:t>
            </a:r>
            <a:endParaRPr lang="zh-CN" altLang="en-US" dirty="0"/>
          </a:p>
        </p:txBody>
      </p:sp>
      <p:cxnSp>
        <p:nvCxnSpPr>
          <p:cNvPr id="50" name="直接箭头连接符 49"/>
          <p:cNvCxnSpPr>
            <a:stCxn id="29" idx="2"/>
            <a:endCxn id="45" idx="0"/>
          </p:cNvCxnSpPr>
          <p:nvPr/>
        </p:nvCxnSpPr>
        <p:spPr>
          <a:xfrm flipH="1">
            <a:off x="3239580" y="3381840"/>
            <a:ext cx="396316" cy="59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1" idx="2"/>
            <a:endCxn id="46" idx="0"/>
          </p:cNvCxnSpPr>
          <p:nvPr/>
        </p:nvCxnSpPr>
        <p:spPr>
          <a:xfrm flipH="1">
            <a:off x="4810126" y="3381840"/>
            <a:ext cx="329813" cy="59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1" idx="2"/>
            <a:endCxn id="47" idx="0"/>
          </p:cNvCxnSpPr>
          <p:nvPr/>
        </p:nvCxnSpPr>
        <p:spPr>
          <a:xfrm flipH="1">
            <a:off x="6408205" y="3358176"/>
            <a:ext cx="422639" cy="617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38" idx="2"/>
            <a:endCxn id="44" idx="0"/>
          </p:cNvCxnSpPr>
          <p:nvPr/>
        </p:nvCxnSpPr>
        <p:spPr>
          <a:xfrm flipH="1">
            <a:off x="1583668" y="3381840"/>
            <a:ext cx="450050" cy="59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38" idx="2"/>
            <a:endCxn id="28" idx="0"/>
          </p:cNvCxnSpPr>
          <p:nvPr/>
        </p:nvCxnSpPr>
        <p:spPr>
          <a:xfrm>
            <a:off x="2033719" y="3381840"/>
            <a:ext cx="413773" cy="59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29" idx="2"/>
            <a:endCxn id="34" idx="0"/>
          </p:cNvCxnSpPr>
          <p:nvPr/>
        </p:nvCxnSpPr>
        <p:spPr>
          <a:xfrm>
            <a:off x="3635896" y="3381840"/>
            <a:ext cx="414040" cy="59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1" idx="2"/>
            <a:endCxn id="32" idx="0"/>
          </p:cNvCxnSpPr>
          <p:nvPr/>
        </p:nvCxnSpPr>
        <p:spPr>
          <a:xfrm>
            <a:off x="5139939" y="3381840"/>
            <a:ext cx="426271" cy="59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1" idx="2"/>
          </p:cNvCxnSpPr>
          <p:nvPr/>
        </p:nvCxnSpPr>
        <p:spPr>
          <a:xfrm>
            <a:off x="6830844" y="3358176"/>
            <a:ext cx="441457" cy="617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33" idx="3"/>
            <a:endCxn id="27" idx="3"/>
          </p:cNvCxnSpPr>
          <p:nvPr/>
        </p:nvCxnSpPr>
        <p:spPr>
          <a:xfrm flipH="1" flipV="1">
            <a:off x="4699764" y="1572639"/>
            <a:ext cx="1515512" cy="918102"/>
          </a:xfrm>
          <a:prstGeom prst="bentConnector3">
            <a:avLst>
              <a:gd name="adj1" fmla="val -15084"/>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572001" y="1770805"/>
            <a:ext cx="2717487" cy="707886"/>
          </a:xfrm>
          <a:prstGeom prst="rect">
            <a:avLst/>
          </a:prstGeom>
          <a:noFill/>
        </p:spPr>
        <p:txBody>
          <a:bodyPr wrap="square" rtlCol="0">
            <a:spAutoFit/>
          </a:bodyPr>
          <a:lstStyle/>
          <a:p>
            <a:r>
              <a:rPr lang="zh-CN" altLang="en-US" sz="2000" b="1" dirty="0" smtClean="0"/>
              <a:t>发送</a:t>
            </a:r>
            <a:r>
              <a:rPr lang="en-US" altLang="zh-CN" sz="2000" b="1" dirty="0" err="1" smtClean="0"/>
              <a:t>mid~end</a:t>
            </a:r>
            <a:endParaRPr lang="en-US" altLang="zh-CN" sz="2000" b="1" dirty="0" smtClean="0"/>
          </a:p>
          <a:p>
            <a:r>
              <a:rPr lang="zh-CN" altLang="en-US" sz="2000" b="1" dirty="0" smtClean="0"/>
              <a:t>给</a:t>
            </a:r>
            <a:r>
              <a:rPr lang="en-US" altLang="zh-CN" sz="2000" b="1" dirty="0" smtClean="0"/>
              <a:t>0+2</a:t>
            </a:r>
            <a:r>
              <a:rPr lang="en-US" altLang="zh-CN" sz="2000" b="1" baseline="30000" dirty="0" smtClean="0"/>
              <a:t>2</a:t>
            </a:r>
            <a:r>
              <a:rPr lang="en-US" altLang="zh-CN" sz="2000" b="1" dirty="0" smtClean="0"/>
              <a:t>(id+2</a:t>
            </a:r>
            <a:r>
              <a:rPr lang="en-US" altLang="zh-CN" sz="2000" b="1" baseline="30000" dirty="0" smtClean="0"/>
              <a:t>m-1</a:t>
            </a:r>
            <a:r>
              <a:rPr lang="en-US" altLang="zh-CN" sz="2000" b="1" dirty="0"/>
              <a:t>)</a:t>
            </a:r>
            <a:endParaRPr lang="zh-CN" altLang="en-US" sz="2000" b="1" baseline="30000" dirty="0"/>
          </a:p>
        </p:txBody>
      </p:sp>
      <p:sp>
        <p:nvSpPr>
          <p:cNvPr id="87" name="TextBox 86"/>
          <p:cNvSpPr txBox="1"/>
          <p:nvPr/>
        </p:nvSpPr>
        <p:spPr>
          <a:xfrm>
            <a:off x="3851920" y="1977685"/>
            <a:ext cx="936104" cy="276999"/>
          </a:xfrm>
          <a:prstGeom prst="rect">
            <a:avLst/>
          </a:prstGeom>
          <a:noFill/>
        </p:spPr>
        <p:txBody>
          <a:bodyPr wrap="square" rtlCol="0">
            <a:spAutoFit/>
          </a:bodyPr>
          <a:lstStyle/>
          <a:p>
            <a:r>
              <a:rPr lang="zh-CN" altLang="en-US" sz="1200" b="1" dirty="0">
                <a:solidFill>
                  <a:srgbClr val="FFC000"/>
                </a:solidFill>
              </a:rPr>
              <a:t>二分</a:t>
            </a:r>
            <a:r>
              <a:rPr lang="zh-CN" altLang="en-US" sz="1200" b="1" dirty="0" smtClean="0">
                <a:solidFill>
                  <a:srgbClr val="FFC000"/>
                </a:solidFill>
              </a:rPr>
              <a:t>数据</a:t>
            </a:r>
            <a:endParaRPr lang="zh-CN" altLang="en-US" sz="1200" b="1" dirty="0">
              <a:solidFill>
                <a:srgbClr val="FFC000"/>
              </a:solidFill>
            </a:endParaRPr>
          </a:p>
        </p:txBody>
      </p:sp>
      <p:sp>
        <p:nvSpPr>
          <p:cNvPr id="88" name="TextBox 87"/>
          <p:cNvSpPr txBox="1"/>
          <p:nvPr/>
        </p:nvSpPr>
        <p:spPr>
          <a:xfrm>
            <a:off x="2237775" y="1761660"/>
            <a:ext cx="1974185" cy="707886"/>
          </a:xfrm>
          <a:prstGeom prst="rect">
            <a:avLst/>
          </a:prstGeom>
          <a:noFill/>
        </p:spPr>
        <p:txBody>
          <a:bodyPr wrap="square" rtlCol="0">
            <a:spAutoFit/>
          </a:bodyPr>
          <a:lstStyle/>
          <a:p>
            <a:r>
              <a:rPr lang="zh-CN" altLang="en-US" sz="2000" b="1" dirty="0" smtClean="0"/>
              <a:t>发送</a:t>
            </a:r>
            <a:r>
              <a:rPr lang="en-US" altLang="zh-CN" sz="2000" b="1" dirty="0" err="1" smtClean="0"/>
              <a:t>mid~end</a:t>
            </a:r>
            <a:endParaRPr lang="en-US" altLang="zh-CN" sz="2000" b="1" dirty="0" smtClean="0"/>
          </a:p>
          <a:p>
            <a:r>
              <a:rPr lang="zh-CN" altLang="en-US" sz="2000" b="1" dirty="0" smtClean="0"/>
              <a:t>给</a:t>
            </a:r>
            <a:r>
              <a:rPr lang="en-US" altLang="zh-CN" sz="2000" b="1" dirty="0" smtClean="0"/>
              <a:t>0(</a:t>
            </a:r>
            <a:r>
              <a:rPr lang="zh-CN" altLang="en-US" sz="2000" b="1" dirty="0" smtClean="0"/>
              <a:t>本</a:t>
            </a:r>
            <a:r>
              <a:rPr lang="en-US" altLang="zh-CN" sz="2000" b="1" dirty="0" smtClean="0"/>
              <a:t>id)</a:t>
            </a:r>
            <a:endParaRPr lang="zh-CN" altLang="en-US" sz="2000" b="1" baseline="30000" dirty="0"/>
          </a:p>
        </p:txBody>
      </p:sp>
      <p:sp>
        <p:nvSpPr>
          <p:cNvPr id="89" name="TextBox 88"/>
          <p:cNvSpPr txBox="1"/>
          <p:nvPr/>
        </p:nvSpPr>
        <p:spPr>
          <a:xfrm>
            <a:off x="5148064" y="1437624"/>
            <a:ext cx="1875038" cy="297517"/>
          </a:xfrm>
          <a:prstGeom prst="rect">
            <a:avLst/>
          </a:prstGeom>
          <a:noFill/>
        </p:spPr>
        <p:txBody>
          <a:bodyPr wrap="square" rtlCol="0">
            <a:spAutoFit/>
          </a:bodyPr>
          <a:lstStyle/>
          <a:p>
            <a:r>
              <a:rPr lang="zh-CN" altLang="en-US" sz="2000" b="1" baseline="30000" dirty="0" smtClean="0">
                <a:solidFill>
                  <a:schemeClr val="accent4">
                    <a:lumMod val="50000"/>
                  </a:schemeClr>
                </a:solidFill>
              </a:rPr>
              <a:t>返回给发送给</a:t>
            </a:r>
            <a:r>
              <a:rPr lang="en-US" altLang="zh-CN" sz="2000" b="1" baseline="30000" dirty="0" smtClean="0">
                <a:solidFill>
                  <a:schemeClr val="accent4">
                    <a:lumMod val="50000"/>
                  </a:schemeClr>
                </a:solidFill>
              </a:rPr>
              <a:t>4</a:t>
            </a:r>
            <a:r>
              <a:rPr lang="zh-CN" altLang="en-US" sz="2000" b="1" baseline="30000" dirty="0" smtClean="0">
                <a:solidFill>
                  <a:schemeClr val="accent4">
                    <a:lumMod val="50000"/>
                  </a:schemeClr>
                </a:solidFill>
              </a:rPr>
              <a:t>的</a:t>
            </a:r>
            <a:r>
              <a:rPr lang="en-US" altLang="zh-CN" sz="2000" b="1" baseline="30000" dirty="0" smtClean="0">
                <a:solidFill>
                  <a:schemeClr val="accent4">
                    <a:lumMod val="50000"/>
                  </a:schemeClr>
                </a:solidFill>
              </a:rPr>
              <a:t>id</a:t>
            </a:r>
            <a:r>
              <a:rPr lang="en-US" altLang="zh-CN" sz="2000" b="1" baseline="30000" dirty="0">
                <a:solidFill>
                  <a:schemeClr val="accent4">
                    <a:lumMod val="50000"/>
                  </a:schemeClr>
                </a:solidFill>
              </a:rPr>
              <a:t>0</a:t>
            </a:r>
            <a:endParaRPr lang="zh-CN" altLang="en-US" sz="2000" b="1" baseline="30000" dirty="0">
              <a:solidFill>
                <a:schemeClr val="accent4">
                  <a:lumMod val="50000"/>
                </a:schemeClr>
              </a:solidFill>
            </a:endParaRPr>
          </a:p>
        </p:txBody>
      </p:sp>
      <p:sp>
        <p:nvSpPr>
          <p:cNvPr id="90" name="TextBox 89"/>
          <p:cNvSpPr txBox="1"/>
          <p:nvPr/>
        </p:nvSpPr>
        <p:spPr>
          <a:xfrm>
            <a:off x="6300192" y="2747704"/>
            <a:ext cx="3744416" cy="400110"/>
          </a:xfrm>
          <a:prstGeom prst="rect">
            <a:avLst/>
          </a:prstGeom>
          <a:noFill/>
        </p:spPr>
        <p:txBody>
          <a:bodyPr wrap="square" rtlCol="0">
            <a:spAutoFit/>
          </a:bodyPr>
          <a:lstStyle/>
          <a:p>
            <a:r>
              <a:rPr lang="zh-CN" altLang="en-US" sz="2000" b="1" dirty="0" smtClean="0"/>
              <a:t>发送</a:t>
            </a:r>
            <a:r>
              <a:rPr lang="en-US" altLang="zh-CN" sz="2000" b="1" dirty="0" err="1" smtClean="0"/>
              <a:t>mid~end</a:t>
            </a:r>
            <a:r>
              <a:rPr lang="zh-CN" altLang="en-US" sz="2000" b="1" dirty="0" smtClean="0"/>
              <a:t>给</a:t>
            </a:r>
            <a:r>
              <a:rPr lang="en-US" altLang="zh-CN" sz="2000" b="1" dirty="0" smtClean="0"/>
              <a:t>4+2</a:t>
            </a:r>
            <a:r>
              <a:rPr lang="en-US" altLang="zh-CN" sz="2000" b="1" baseline="30000" dirty="0" smtClean="0"/>
              <a:t>1</a:t>
            </a:r>
            <a:r>
              <a:rPr lang="en-US" altLang="zh-CN" sz="2000" b="1" dirty="0" smtClean="0"/>
              <a:t>(id+2</a:t>
            </a:r>
            <a:r>
              <a:rPr lang="en-US" altLang="zh-CN" sz="2000" b="1" baseline="30000" dirty="0" smtClean="0"/>
              <a:t>m-1</a:t>
            </a:r>
            <a:r>
              <a:rPr lang="en-US" altLang="zh-CN" sz="2000" b="1" dirty="0" smtClean="0"/>
              <a:t>)</a:t>
            </a:r>
            <a:endParaRPr lang="zh-CN" altLang="en-US" sz="2000" b="1" baseline="30000" dirty="0"/>
          </a:p>
        </p:txBody>
      </p:sp>
      <p:cxnSp>
        <p:nvCxnSpPr>
          <p:cNvPr id="91" name="肘形连接符 90"/>
          <p:cNvCxnSpPr>
            <a:stCxn id="31" idx="3"/>
          </p:cNvCxnSpPr>
          <p:nvPr/>
        </p:nvCxnSpPr>
        <p:spPr>
          <a:xfrm flipH="1" flipV="1">
            <a:off x="6228184" y="2490745"/>
            <a:ext cx="1061302" cy="732416"/>
          </a:xfrm>
          <a:prstGeom prst="bentConnector3">
            <a:avLst>
              <a:gd name="adj1" fmla="val -8167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732240" y="2409732"/>
            <a:ext cx="1728192" cy="256480"/>
          </a:xfrm>
          <a:prstGeom prst="rect">
            <a:avLst/>
          </a:prstGeom>
          <a:noFill/>
        </p:spPr>
        <p:txBody>
          <a:bodyPr wrap="square" rtlCol="0">
            <a:spAutoFit/>
          </a:bodyPr>
          <a:lstStyle/>
          <a:p>
            <a:r>
              <a:rPr lang="zh-CN" altLang="en-US" sz="1600" b="1" baseline="30000" dirty="0" smtClean="0">
                <a:solidFill>
                  <a:schemeClr val="accent4">
                    <a:lumMod val="50000"/>
                  </a:schemeClr>
                </a:solidFill>
              </a:rPr>
              <a:t>返回给发送给</a:t>
            </a:r>
            <a:r>
              <a:rPr lang="en-US" altLang="zh-CN" sz="1600" b="1" baseline="30000" dirty="0">
                <a:solidFill>
                  <a:schemeClr val="accent4">
                    <a:lumMod val="50000"/>
                  </a:schemeClr>
                </a:solidFill>
              </a:rPr>
              <a:t>6</a:t>
            </a:r>
            <a:r>
              <a:rPr lang="zh-CN" altLang="en-US" sz="1600" b="1" baseline="30000" dirty="0" smtClean="0">
                <a:solidFill>
                  <a:schemeClr val="accent4">
                    <a:lumMod val="50000"/>
                  </a:schemeClr>
                </a:solidFill>
              </a:rPr>
              <a:t>的</a:t>
            </a:r>
            <a:r>
              <a:rPr lang="en-US" altLang="zh-CN" sz="1600" b="1" baseline="30000" dirty="0" smtClean="0">
                <a:solidFill>
                  <a:schemeClr val="accent4">
                    <a:lumMod val="50000"/>
                  </a:schemeClr>
                </a:solidFill>
              </a:rPr>
              <a:t>id4</a:t>
            </a:r>
            <a:endParaRPr lang="zh-CN" altLang="en-US" sz="1600" b="1" baseline="30000" dirty="0">
              <a:solidFill>
                <a:schemeClr val="accent4">
                  <a:lumMod val="50000"/>
                </a:schemeClr>
              </a:solidFill>
            </a:endParaRPr>
          </a:p>
        </p:txBody>
      </p:sp>
      <p:cxnSp>
        <p:nvCxnSpPr>
          <p:cNvPr id="95" name="肘形连接符 94"/>
          <p:cNvCxnSpPr>
            <a:stCxn id="30" idx="3"/>
            <a:endCxn id="31" idx="3"/>
          </p:cNvCxnSpPr>
          <p:nvPr/>
        </p:nvCxnSpPr>
        <p:spPr>
          <a:xfrm flipH="1" flipV="1">
            <a:off x="7289486" y="3223161"/>
            <a:ext cx="378858" cy="887760"/>
          </a:xfrm>
          <a:prstGeom prst="bentConnector3">
            <a:avLst>
              <a:gd name="adj1" fmla="val -60339"/>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452320" y="3324495"/>
            <a:ext cx="1476686" cy="256480"/>
          </a:xfrm>
          <a:prstGeom prst="rect">
            <a:avLst/>
          </a:prstGeom>
          <a:noFill/>
        </p:spPr>
        <p:txBody>
          <a:bodyPr wrap="none" rtlCol="0">
            <a:spAutoFit/>
          </a:bodyPr>
          <a:lstStyle/>
          <a:p>
            <a:r>
              <a:rPr lang="zh-CN" altLang="en-US" sz="1600" b="1" baseline="30000" dirty="0" smtClean="0">
                <a:solidFill>
                  <a:schemeClr val="accent4">
                    <a:lumMod val="50000"/>
                  </a:schemeClr>
                </a:solidFill>
              </a:rPr>
              <a:t>返回给发送给</a:t>
            </a:r>
            <a:r>
              <a:rPr lang="en-US" altLang="zh-CN" sz="1600" b="1" baseline="30000" dirty="0" smtClean="0">
                <a:solidFill>
                  <a:schemeClr val="accent4">
                    <a:lumMod val="50000"/>
                  </a:schemeClr>
                </a:solidFill>
              </a:rPr>
              <a:t>7</a:t>
            </a:r>
            <a:r>
              <a:rPr lang="zh-CN" altLang="en-US" sz="1600" b="1" baseline="30000" dirty="0" smtClean="0">
                <a:solidFill>
                  <a:schemeClr val="accent4">
                    <a:lumMod val="50000"/>
                  </a:schemeClr>
                </a:solidFill>
              </a:rPr>
              <a:t>的</a:t>
            </a:r>
            <a:r>
              <a:rPr lang="en-US" altLang="zh-CN" sz="1600" b="1" baseline="30000" dirty="0" smtClean="0">
                <a:solidFill>
                  <a:schemeClr val="accent4">
                    <a:lumMod val="50000"/>
                  </a:schemeClr>
                </a:solidFill>
              </a:rPr>
              <a:t>id6</a:t>
            </a:r>
            <a:endParaRPr lang="zh-CN" altLang="en-US" sz="1600" b="1" baseline="30000" dirty="0">
              <a:solidFill>
                <a:schemeClr val="accent4">
                  <a:lumMod val="50000"/>
                </a:schemeClr>
              </a:solidFill>
            </a:endParaRPr>
          </a:p>
        </p:txBody>
      </p:sp>
      <p:cxnSp>
        <p:nvCxnSpPr>
          <p:cNvPr id="100" name="直接连接符 99"/>
          <p:cNvCxnSpPr/>
          <p:nvPr/>
        </p:nvCxnSpPr>
        <p:spPr>
          <a:xfrm>
            <a:off x="1259632" y="3651870"/>
            <a:ext cx="684076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268016" y="2278056"/>
            <a:ext cx="684076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259632" y="2841780"/>
            <a:ext cx="684076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804249" y="3651870"/>
            <a:ext cx="3744415" cy="400110"/>
          </a:xfrm>
          <a:prstGeom prst="rect">
            <a:avLst/>
          </a:prstGeom>
          <a:noFill/>
        </p:spPr>
        <p:txBody>
          <a:bodyPr wrap="square" rtlCol="0">
            <a:spAutoFit/>
          </a:bodyPr>
          <a:lstStyle/>
          <a:p>
            <a:r>
              <a:rPr lang="zh-CN" altLang="en-US" sz="2000" b="1" dirty="0" smtClean="0"/>
              <a:t>发送</a:t>
            </a:r>
            <a:r>
              <a:rPr lang="en-US" altLang="zh-CN" sz="2000" b="1" dirty="0" err="1" smtClean="0"/>
              <a:t>mid~end</a:t>
            </a:r>
            <a:r>
              <a:rPr lang="zh-CN" altLang="en-US" sz="2000" b="1" dirty="0" smtClean="0"/>
              <a:t>给</a:t>
            </a:r>
            <a:r>
              <a:rPr lang="en-US" altLang="zh-CN" sz="2000" b="1" dirty="0" smtClean="0"/>
              <a:t>6+2</a:t>
            </a:r>
            <a:r>
              <a:rPr lang="en-US" altLang="zh-CN" sz="2000" b="1" baseline="30000" dirty="0"/>
              <a:t>0</a:t>
            </a:r>
            <a:r>
              <a:rPr lang="en-US" altLang="zh-CN" sz="2000" b="1" dirty="0" smtClean="0"/>
              <a:t>(id+2</a:t>
            </a:r>
            <a:r>
              <a:rPr lang="en-US" altLang="zh-CN" sz="2000" b="1" baseline="30000" dirty="0" smtClean="0"/>
              <a:t>m-1</a:t>
            </a:r>
            <a:r>
              <a:rPr lang="en-US" altLang="zh-CN" sz="2000" b="1" dirty="0"/>
              <a:t>)</a:t>
            </a:r>
            <a:endParaRPr lang="zh-CN" altLang="en-US" sz="2000" b="1" baseline="30000" dirty="0"/>
          </a:p>
        </p:txBody>
      </p:sp>
      <p:sp>
        <p:nvSpPr>
          <p:cNvPr id="105" name="矩形 104"/>
          <p:cNvSpPr/>
          <p:nvPr/>
        </p:nvSpPr>
        <p:spPr>
          <a:xfrm>
            <a:off x="1331641" y="4407954"/>
            <a:ext cx="6120704" cy="27003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对上面的</a:t>
            </a:r>
            <a:r>
              <a:rPr lang="en-US" altLang="zh-CN" sz="2000" b="1" dirty="0" smtClean="0"/>
              <a:t>2</a:t>
            </a:r>
            <a:r>
              <a:rPr lang="en-US" altLang="zh-CN" sz="2000" b="1" baseline="30000" dirty="0" smtClean="0"/>
              <a:t>3</a:t>
            </a:r>
            <a:r>
              <a:rPr lang="en-US" altLang="zh-CN" sz="2000" b="1" dirty="0" smtClean="0"/>
              <a:t>=8</a:t>
            </a:r>
            <a:r>
              <a:rPr lang="zh-CN" altLang="en-US" sz="2000" b="1" dirty="0" smtClean="0"/>
              <a:t>分得的数据排序</a:t>
            </a:r>
            <a:endParaRPr lang="zh-CN" altLang="en-US" sz="2000" b="1" dirty="0"/>
          </a:p>
        </p:txBody>
      </p:sp>
      <p:sp>
        <p:nvSpPr>
          <p:cNvPr id="108" name="TextBox 107"/>
          <p:cNvSpPr txBox="1"/>
          <p:nvPr/>
        </p:nvSpPr>
        <p:spPr>
          <a:xfrm>
            <a:off x="467544" y="2193708"/>
            <a:ext cx="576064" cy="297517"/>
          </a:xfrm>
          <a:prstGeom prst="rect">
            <a:avLst/>
          </a:prstGeom>
          <a:noFill/>
        </p:spPr>
        <p:txBody>
          <a:bodyPr wrap="square" rtlCol="0">
            <a:spAutoFit/>
          </a:bodyPr>
          <a:lstStyle/>
          <a:p>
            <a:pPr algn="ctr"/>
            <a:r>
              <a:rPr lang="en-US" altLang="zh-CN" sz="2000" b="1" baseline="30000" dirty="0"/>
              <a:t>m</a:t>
            </a:r>
            <a:r>
              <a:rPr lang="en-US" altLang="zh-CN" sz="2000" b="1" baseline="30000" dirty="0" smtClean="0"/>
              <a:t>=3</a:t>
            </a:r>
            <a:endParaRPr lang="zh-CN" altLang="en-US" sz="2000" b="1" baseline="30000" dirty="0"/>
          </a:p>
        </p:txBody>
      </p:sp>
      <p:sp>
        <p:nvSpPr>
          <p:cNvPr id="109" name="TextBox 108"/>
          <p:cNvSpPr txBox="1"/>
          <p:nvPr/>
        </p:nvSpPr>
        <p:spPr>
          <a:xfrm>
            <a:off x="467544" y="2757432"/>
            <a:ext cx="576064" cy="297517"/>
          </a:xfrm>
          <a:prstGeom prst="rect">
            <a:avLst/>
          </a:prstGeom>
          <a:noFill/>
        </p:spPr>
        <p:txBody>
          <a:bodyPr wrap="square" rtlCol="0">
            <a:spAutoFit/>
          </a:bodyPr>
          <a:lstStyle/>
          <a:p>
            <a:pPr algn="ctr"/>
            <a:r>
              <a:rPr lang="en-US" altLang="zh-CN" sz="2000" b="1" baseline="30000" dirty="0" smtClean="0"/>
              <a:t>m=2</a:t>
            </a:r>
            <a:endParaRPr lang="zh-CN" altLang="en-US" sz="2000" b="1" baseline="30000" dirty="0"/>
          </a:p>
        </p:txBody>
      </p:sp>
      <p:sp>
        <p:nvSpPr>
          <p:cNvPr id="110" name="TextBox 109"/>
          <p:cNvSpPr txBox="1"/>
          <p:nvPr/>
        </p:nvSpPr>
        <p:spPr>
          <a:xfrm>
            <a:off x="467544" y="3567522"/>
            <a:ext cx="576064" cy="297517"/>
          </a:xfrm>
          <a:prstGeom prst="rect">
            <a:avLst/>
          </a:prstGeom>
          <a:noFill/>
        </p:spPr>
        <p:txBody>
          <a:bodyPr wrap="square" rtlCol="0">
            <a:spAutoFit/>
          </a:bodyPr>
          <a:lstStyle/>
          <a:p>
            <a:pPr algn="ctr"/>
            <a:r>
              <a:rPr lang="en-US" altLang="zh-CN" sz="2000" b="1" baseline="30000" dirty="0" smtClean="0"/>
              <a:t>m=1</a:t>
            </a:r>
            <a:endParaRPr lang="zh-CN" altLang="en-US" sz="2000" b="1" baseline="30000" dirty="0"/>
          </a:p>
        </p:txBody>
      </p:sp>
      <p:sp>
        <p:nvSpPr>
          <p:cNvPr id="111" name="TextBox 110"/>
          <p:cNvSpPr txBox="1"/>
          <p:nvPr/>
        </p:nvSpPr>
        <p:spPr>
          <a:xfrm>
            <a:off x="467544" y="4377612"/>
            <a:ext cx="576064" cy="297517"/>
          </a:xfrm>
          <a:prstGeom prst="rect">
            <a:avLst/>
          </a:prstGeom>
          <a:noFill/>
        </p:spPr>
        <p:txBody>
          <a:bodyPr wrap="square" rtlCol="0">
            <a:spAutoFit/>
          </a:bodyPr>
          <a:lstStyle/>
          <a:p>
            <a:pPr algn="ctr"/>
            <a:r>
              <a:rPr lang="en-US" altLang="zh-CN" sz="2000" b="1" baseline="30000" dirty="0" smtClean="0"/>
              <a:t>m=0</a:t>
            </a:r>
            <a:endParaRPr lang="zh-CN" altLang="en-US" sz="2000" b="1" baseline="30000" dirty="0"/>
          </a:p>
        </p:txBody>
      </p:sp>
    </p:spTree>
    <p:extLst>
      <p:ext uri="{BB962C8B-B14F-4D97-AF65-F5344CB8AC3E}">
        <p14:creationId xmlns:p14="http://schemas.microsoft.com/office/powerpoint/2010/main" val="1016312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789553"/>
            <a:ext cx="7408333" cy="3805070"/>
          </a:xfrm>
        </p:spPr>
        <p:txBody>
          <a:bodyPr>
            <a:normAutofit/>
          </a:bodyPr>
          <a:lstStyle/>
          <a:p>
            <a:r>
              <a:rPr lang="en-US" altLang="zh-CN" sz="2400" dirty="0" smtClean="0"/>
              <a:t>4.MPI API</a:t>
            </a:r>
            <a:r>
              <a:rPr lang="zh-CN" altLang="en-US" sz="2400" dirty="0" smtClean="0"/>
              <a:t>并行程序</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3472044528"/>
              </p:ext>
            </p:extLst>
          </p:nvPr>
        </p:nvGraphicFramePr>
        <p:xfrm>
          <a:off x="2411760" y="1113588"/>
          <a:ext cx="4785504" cy="3866797"/>
        </p:xfrm>
        <a:graphic>
          <a:graphicData uri="http://schemas.openxmlformats.org/presentationml/2006/ole">
            <mc:AlternateContent xmlns:mc="http://schemas.openxmlformats.org/markup-compatibility/2006">
              <mc:Choice xmlns:v="urn:schemas-microsoft-com:vml" Requires="v">
                <p:oleObj spid="_x0000_s7843" r:id="rId3" imgW="4982721" imgH="5377317" progId="">
                  <p:embed/>
                </p:oleObj>
              </mc:Choice>
              <mc:Fallback>
                <p:oleObj r:id="rId3" imgW="4982721" imgH="5377317" progId="">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113588"/>
                        <a:ext cx="4785504" cy="3866797"/>
                      </a:xfrm>
                      <a:prstGeom prst="rect">
                        <a:avLst/>
                      </a:prstGeom>
                      <a:noFill/>
                      <a:ln>
                        <a:noFill/>
                      </a:ln>
                      <a:effectLst/>
                    </p:spPr>
                  </p:pic>
                </p:oleObj>
              </mc:Fallback>
            </mc:AlternateContent>
          </a:graphicData>
        </a:graphic>
      </p:graphicFrame>
      <p:sp>
        <p:nvSpPr>
          <p:cNvPr id="5" name="右箭头标注 4"/>
          <p:cNvSpPr/>
          <p:nvPr/>
        </p:nvSpPr>
        <p:spPr>
          <a:xfrm>
            <a:off x="899592" y="2787774"/>
            <a:ext cx="1512168" cy="1512168"/>
          </a:xfrm>
          <a:prstGeom prst="rightArrowCallout">
            <a:avLst>
              <a:gd name="adj1" fmla="val 25000"/>
              <a:gd name="adj2" fmla="val 25000"/>
              <a:gd name="adj3" fmla="val 15552"/>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t>递归的层级分配到不同的进程中并行计算，每个进程递归层次得到降级</a:t>
            </a:r>
            <a:endParaRPr lang="zh-CN" altLang="en-US" sz="1600" dirty="0"/>
          </a:p>
        </p:txBody>
      </p:sp>
    </p:spTree>
    <p:extLst>
      <p:ext uri="{BB962C8B-B14F-4D97-AF65-F5344CB8AC3E}">
        <p14:creationId xmlns:p14="http://schemas.microsoft.com/office/powerpoint/2010/main" val="1798932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36101" y="1059583"/>
            <a:ext cx="7408333" cy="3618402"/>
          </a:xfrm>
        </p:spPr>
        <p:txBody>
          <a:bodyPr>
            <a:normAutofit/>
          </a:bodyPr>
          <a:lstStyle/>
          <a:p>
            <a:r>
              <a:rPr lang="zh-CN" altLang="en-US" sz="2000" dirty="0" smtClean="0"/>
              <a:t>框里是核心并行算法，既发送数据也接收数据。</a:t>
            </a:r>
            <a:endParaRPr lang="en-US" altLang="zh-CN" sz="2000" dirty="0" smtClean="0"/>
          </a:p>
          <a:p>
            <a:r>
              <a:rPr lang="zh-CN" altLang="en-US" sz="2000" dirty="0" smtClean="0"/>
              <a:t>并行分析</a:t>
            </a:r>
            <a:endParaRPr lang="en-US" altLang="zh-CN" sz="2000" dirty="0" smtClean="0"/>
          </a:p>
          <a:p>
            <a:r>
              <a:rPr lang="zh-CN" altLang="en-US" sz="2000" dirty="0"/>
              <a:t>递归的层级分配到不同的进程中并行计算</a:t>
            </a:r>
            <a:r>
              <a:rPr lang="zh-CN" altLang="en-US" sz="2000" dirty="0" smtClean="0"/>
              <a:t>，</a:t>
            </a:r>
            <a:r>
              <a:rPr lang="zh-CN" altLang="en-US" sz="2000" dirty="0"/>
              <a:t>总体</a:t>
            </a:r>
            <a:r>
              <a:rPr lang="zh-CN" altLang="en-US" sz="2000" dirty="0" smtClean="0"/>
              <a:t>递归层次得到降级，降</a:t>
            </a:r>
            <a:r>
              <a:rPr lang="en-US" altLang="zh-CN" sz="2000" dirty="0" smtClean="0"/>
              <a:t>m</a:t>
            </a:r>
            <a:r>
              <a:rPr lang="zh-CN" altLang="en-US" sz="2000" dirty="0" smtClean="0"/>
              <a:t>级。</a:t>
            </a:r>
            <a:endParaRPr lang="zh-CN" altLang="en-US" sz="2000" dirty="0"/>
          </a:p>
          <a:p>
            <a:r>
              <a:rPr lang="en-US" altLang="zh-CN" sz="2000" dirty="0" err="1" smtClean="0">
                <a:solidFill>
                  <a:srgbClr val="FFC000"/>
                </a:solidFill>
              </a:rPr>
              <a:t>paixu.c</a:t>
            </a:r>
            <a:r>
              <a:rPr lang="zh-CN" altLang="en-US" sz="2000" dirty="0" smtClean="0"/>
              <a:t>采用进程分治，将问题规模降级后进行并行计算。</a:t>
            </a:r>
            <a:endParaRPr lang="en-US" altLang="zh-CN" sz="2000" dirty="0" smtClean="0"/>
          </a:p>
          <a:p>
            <a:endParaRPr lang="zh-CN" altLang="en-US" sz="2000" dirty="0"/>
          </a:p>
        </p:txBody>
      </p:sp>
    </p:spTree>
    <p:extLst>
      <p:ext uri="{BB962C8B-B14F-4D97-AF65-F5344CB8AC3E}">
        <p14:creationId xmlns:p14="http://schemas.microsoft.com/office/powerpoint/2010/main" val="2366394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marL="0" indent="0"/>
            <a:r>
              <a:rPr lang="en-US" altLang="zh-CN" dirty="0"/>
              <a:t>5</a:t>
            </a:r>
            <a:r>
              <a:rPr lang="zh-CN" altLang="en-US" dirty="0" smtClean="0"/>
              <a:t>并行计算</a:t>
            </a:r>
            <a:r>
              <a:rPr lang="zh-CN" altLang="en-US" dirty="0"/>
              <a:t>实例</a:t>
            </a:r>
            <a:r>
              <a:rPr lang="zh-CN" altLang="en-US" dirty="0" smtClean="0"/>
              <a:t>应用</a:t>
            </a:r>
            <a:r>
              <a:rPr lang="en-US" altLang="zh-CN" dirty="0" smtClean="0"/>
              <a:t>  </a:t>
            </a:r>
            <a:endParaRPr lang="zh-CN" altLang="en-US" dirty="0"/>
          </a:p>
        </p:txBody>
      </p:sp>
      <p:sp>
        <p:nvSpPr>
          <p:cNvPr id="2" name="内容占位符 1"/>
          <p:cNvSpPr>
            <a:spLocks noGrp="1"/>
          </p:cNvSpPr>
          <p:nvPr>
            <p:ph idx="1"/>
          </p:nvPr>
        </p:nvSpPr>
        <p:spPr>
          <a:xfrm>
            <a:off x="872068" y="843559"/>
            <a:ext cx="7408333" cy="3751064"/>
          </a:xfrm>
        </p:spPr>
        <p:txBody>
          <a:bodyPr>
            <a:normAutofit fontScale="92500" lnSpcReduction="10000"/>
          </a:bodyPr>
          <a:lstStyle/>
          <a:p>
            <a:r>
              <a:rPr lang="en-US" altLang="zh-CN" dirty="0"/>
              <a:t>5</a:t>
            </a:r>
            <a:r>
              <a:rPr lang="en-US" altLang="zh-CN" b="1" dirty="0" smtClean="0"/>
              <a:t>.1</a:t>
            </a:r>
            <a:r>
              <a:rPr lang="zh-CN" altLang="en-US" b="1" dirty="0"/>
              <a:t>设计并行程序的</a:t>
            </a:r>
            <a:r>
              <a:rPr lang="zh-CN" altLang="en-US" b="1" dirty="0" smtClean="0"/>
              <a:t>步骤</a:t>
            </a:r>
            <a:endParaRPr lang="en-US" altLang="zh-CN" b="1" dirty="0" smtClean="0"/>
          </a:p>
          <a:p>
            <a:pPr marL="0" indent="0">
              <a:buNone/>
            </a:pPr>
            <a:endParaRPr lang="en-US" altLang="zh-CN" b="1" dirty="0" smtClean="0"/>
          </a:p>
          <a:p>
            <a:r>
              <a:rPr lang="zh-CN" altLang="en-US" sz="2000" dirty="0"/>
              <a:t>拿</a:t>
            </a:r>
            <a:r>
              <a:rPr lang="zh-CN" altLang="en-US" sz="2000" dirty="0" smtClean="0"/>
              <a:t>到大体量计算的问题，如何合理的利用现有的闲置资源将串行问题设计实现成并行计算呢？结合第二章所讲并行划分思路和第三章所讲</a:t>
            </a:r>
            <a:r>
              <a:rPr lang="en-US" altLang="zh-CN" sz="2000" dirty="0" smtClean="0"/>
              <a:t>MPI</a:t>
            </a:r>
            <a:r>
              <a:rPr lang="zh-CN" altLang="en-US" sz="2000" dirty="0" smtClean="0"/>
              <a:t>并行进程应用，步骤如下：</a:t>
            </a:r>
            <a:endParaRPr lang="en-US" altLang="zh-CN" sz="2000" dirty="0" smtClean="0"/>
          </a:p>
          <a:p>
            <a:pPr marL="0" indent="0">
              <a:buNone/>
            </a:pPr>
            <a:r>
              <a:rPr lang="en-US" altLang="zh-CN" sz="2000" dirty="0" smtClean="0"/>
              <a:t>	1</a:t>
            </a:r>
            <a:r>
              <a:rPr lang="en-US" altLang="zh-CN" sz="2000" dirty="0"/>
              <a:t>.</a:t>
            </a:r>
            <a:r>
              <a:rPr lang="zh-CN" altLang="en-US" sz="2000" dirty="0"/>
              <a:t>问题描述</a:t>
            </a:r>
            <a:endParaRPr lang="en-US" altLang="zh-CN" sz="2000" dirty="0"/>
          </a:p>
          <a:p>
            <a:pPr marL="0" indent="0">
              <a:buNone/>
            </a:pPr>
            <a:r>
              <a:rPr lang="en-US" altLang="zh-CN" sz="2000" dirty="0" smtClean="0"/>
              <a:t>	2</a:t>
            </a:r>
            <a:r>
              <a:rPr lang="en-US" altLang="zh-CN" sz="2000" dirty="0"/>
              <a:t>.</a:t>
            </a:r>
            <a:r>
              <a:rPr lang="zh-CN" altLang="en-US" sz="2000" dirty="0"/>
              <a:t>串行算法设计</a:t>
            </a:r>
          </a:p>
          <a:p>
            <a:pPr marL="0" indent="0">
              <a:buNone/>
            </a:pPr>
            <a:r>
              <a:rPr lang="en-US" altLang="zh-CN" sz="2000" dirty="0" smtClean="0"/>
              <a:t>	3</a:t>
            </a:r>
            <a:r>
              <a:rPr lang="en-US" altLang="zh-CN" sz="2000" dirty="0"/>
              <a:t>.</a:t>
            </a:r>
            <a:r>
              <a:rPr lang="zh-CN" altLang="en-US" sz="2000" dirty="0"/>
              <a:t>找到计算点，将计算点数据合理进行逻辑分解</a:t>
            </a:r>
            <a:endParaRPr lang="en-US" altLang="zh-CN" sz="2000" dirty="0"/>
          </a:p>
          <a:p>
            <a:pPr marL="0" lvl="1" indent="0">
              <a:buClr>
                <a:schemeClr val="hlink"/>
              </a:buClr>
              <a:buNone/>
            </a:pPr>
            <a:r>
              <a:rPr lang="en-US" altLang="zh-CN" sz="2000" b="1" dirty="0" smtClean="0">
                <a:solidFill>
                  <a:schemeClr val="accent1"/>
                </a:solidFill>
              </a:rPr>
              <a:t>	4</a:t>
            </a:r>
            <a:r>
              <a:rPr lang="en-US" altLang="zh-CN" sz="2000" b="1" dirty="0">
                <a:solidFill>
                  <a:schemeClr val="accent1"/>
                </a:solidFill>
              </a:rPr>
              <a:t>.</a:t>
            </a:r>
            <a:r>
              <a:rPr lang="zh-CN" altLang="en-US" sz="2000" b="1" dirty="0">
                <a:solidFill>
                  <a:schemeClr val="accent1"/>
                </a:solidFill>
              </a:rPr>
              <a:t>建立</a:t>
            </a:r>
            <a:r>
              <a:rPr lang="en-US" altLang="zh-CN" sz="2000" b="1" dirty="0">
                <a:solidFill>
                  <a:schemeClr val="accent1"/>
                </a:solidFill>
              </a:rPr>
              <a:t>MPI</a:t>
            </a:r>
            <a:r>
              <a:rPr lang="zh-CN" altLang="en-US" sz="2000" b="1" dirty="0">
                <a:solidFill>
                  <a:schemeClr val="accent1"/>
                </a:solidFill>
              </a:rPr>
              <a:t>进程组，发送数据到</a:t>
            </a:r>
            <a:r>
              <a:rPr lang="en-US" altLang="zh-CN" sz="2000" b="1" dirty="0" err="1">
                <a:solidFill>
                  <a:schemeClr val="accent1"/>
                </a:solidFill>
              </a:rPr>
              <a:t>Px</a:t>
            </a:r>
            <a:r>
              <a:rPr lang="zh-CN" altLang="en-US" sz="2000" b="1" dirty="0">
                <a:solidFill>
                  <a:schemeClr val="accent1"/>
                </a:solidFill>
              </a:rPr>
              <a:t>计算后返回数据</a:t>
            </a:r>
            <a:endParaRPr lang="en-US" altLang="zh-CN" sz="2000" b="1" dirty="0">
              <a:solidFill>
                <a:schemeClr val="accent1"/>
              </a:solidFill>
            </a:endParaRPr>
          </a:p>
          <a:p>
            <a:pPr marL="342900" lvl="1" indent="-342900">
              <a:buClr>
                <a:schemeClr val="hlink"/>
              </a:buClr>
              <a:buFont typeface="Wingdings" pitchFamily="2" charset="2"/>
              <a:buChar char="v"/>
            </a:pPr>
            <a:endParaRPr lang="en-US" altLang="zh-CN" sz="2000" b="1" dirty="0">
              <a:solidFill>
                <a:schemeClr val="accent1"/>
              </a:solidFill>
            </a:endParaRPr>
          </a:p>
          <a:p>
            <a:pPr marL="342900" lvl="1" indent="-342900">
              <a:buClr>
                <a:schemeClr val="hlink"/>
              </a:buClr>
              <a:buFont typeface="Wingdings" pitchFamily="2" charset="2"/>
              <a:buChar char="v"/>
            </a:pPr>
            <a:r>
              <a:rPr lang="zh-CN" altLang="en-US" sz="2000" b="1" dirty="0">
                <a:solidFill>
                  <a:schemeClr val="accent1"/>
                </a:solidFill>
              </a:rPr>
              <a:t>后面我们的问题实例中，就按照这个步骤来实现并行问题</a:t>
            </a:r>
            <a:r>
              <a:rPr lang="zh-CN" altLang="en-US" sz="2000" b="1" dirty="0" smtClean="0">
                <a:solidFill>
                  <a:schemeClr val="accent1"/>
                </a:solidFill>
              </a:rPr>
              <a:t>计算</a:t>
            </a:r>
            <a:endParaRPr lang="zh-CN" altLang="en-US" sz="2000" dirty="0"/>
          </a:p>
        </p:txBody>
      </p:sp>
    </p:spTree>
    <p:extLst>
      <p:ext uri="{BB962C8B-B14F-4D97-AF65-F5344CB8AC3E}">
        <p14:creationId xmlns:p14="http://schemas.microsoft.com/office/powerpoint/2010/main" val="1212628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smtClean="0"/>
              <a:t>并行计算</a:t>
            </a:r>
            <a:r>
              <a:rPr lang="zh-CN" altLang="en-US" dirty="0"/>
              <a:t>实例应用</a:t>
            </a:r>
            <a:r>
              <a:rPr lang="en-US" altLang="zh-CN" dirty="0"/>
              <a:t> </a:t>
            </a:r>
            <a:endParaRPr lang="zh-CN" altLang="en-US" dirty="0"/>
          </a:p>
        </p:txBody>
      </p:sp>
      <p:sp>
        <p:nvSpPr>
          <p:cNvPr id="2" name="内容占位符 1"/>
          <p:cNvSpPr>
            <a:spLocks noGrp="1"/>
          </p:cNvSpPr>
          <p:nvPr>
            <p:ph idx="1"/>
          </p:nvPr>
        </p:nvSpPr>
        <p:spPr>
          <a:xfrm>
            <a:off x="872068" y="951571"/>
            <a:ext cx="7408333" cy="3643052"/>
          </a:xfrm>
        </p:spPr>
        <p:txBody>
          <a:bodyPr>
            <a:normAutofit fontScale="85000" lnSpcReduction="10000"/>
          </a:bodyPr>
          <a:lstStyle/>
          <a:p>
            <a:r>
              <a:rPr lang="en-US" altLang="zh-CN" dirty="0"/>
              <a:t>5</a:t>
            </a:r>
            <a:r>
              <a:rPr lang="en-US" altLang="zh-CN" b="1" dirty="0" smtClean="0"/>
              <a:t>.2</a:t>
            </a:r>
            <a:r>
              <a:rPr lang="zh-CN" altLang="en-US" b="1" dirty="0" smtClean="0"/>
              <a:t>求</a:t>
            </a:r>
            <a:r>
              <a:rPr lang="en-US" altLang="zh-CN" b="1" dirty="0" smtClean="0"/>
              <a:t>n</a:t>
            </a:r>
            <a:r>
              <a:rPr lang="zh-CN" altLang="en-US" b="1" dirty="0" smtClean="0"/>
              <a:t>以内</a:t>
            </a:r>
            <a:r>
              <a:rPr lang="zh-CN" altLang="en-US" b="1" dirty="0"/>
              <a:t>的完数</a:t>
            </a:r>
            <a:endParaRPr lang="en-US" altLang="zh-CN" b="1" dirty="0"/>
          </a:p>
          <a:p>
            <a:r>
              <a:rPr lang="en-US" altLang="zh-CN" sz="2400" dirty="0"/>
              <a:t>1.</a:t>
            </a:r>
            <a:r>
              <a:rPr lang="zh-CN" altLang="en-US" sz="2400" dirty="0" smtClean="0"/>
              <a:t>问题描述</a:t>
            </a:r>
            <a:endParaRPr lang="en-US" altLang="zh-CN" sz="2400" dirty="0" smtClean="0"/>
          </a:p>
          <a:p>
            <a:pPr marL="0" indent="0">
              <a:buNone/>
            </a:pPr>
            <a:r>
              <a:rPr lang="en-US" altLang="zh-CN" sz="2400" dirty="0" smtClean="0"/>
              <a:t>	</a:t>
            </a:r>
            <a:r>
              <a:rPr lang="zh-CN" altLang="en-US" sz="2400" dirty="0" smtClean="0"/>
              <a:t>一</a:t>
            </a:r>
            <a:r>
              <a:rPr lang="zh-CN" altLang="en-US" sz="2400" dirty="0"/>
              <a:t>个数如果恰好等于它的因子之和，这个数就称为“完数”。例如</a:t>
            </a:r>
            <a:r>
              <a:rPr lang="en-US" altLang="zh-CN" sz="2400" dirty="0"/>
              <a:t>6=1</a:t>
            </a:r>
            <a:r>
              <a:rPr lang="zh-CN" altLang="en-US" sz="2400" dirty="0"/>
              <a:t>＋</a:t>
            </a:r>
            <a:r>
              <a:rPr lang="en-US" altLang="zh-CN" sz="2400" dirty="0"/>
              <a:t>2</a:t>
            </a:r>
            <a:r>
              <a:rPr lang="zh-CN" altLang="en-US" sz="2400" dirty="0"/>
              <a:t>＋</a:t>
            </a:r>
            <a:r>
              <a:rPr lang="en-US" altLang="zh-CN" sz="2400" dirty="0"/>
              <a:t>3</a:t>
            </a:r>
            <a:r>
              <a:rPr lang="zh-CN" altLang="en-US" sz="2400" dirty="0"/>
              <a:t>，再如</a:t>
            </a:r>
            <a:r>
              <a:rPr lang="en-US" altLang="zh-CN" sz="2400" dirty="0"/>
              <a:t>8</a:t>
            </a:r>
            <a:r>
              <a:rPr lang="zh-CN" altLang="en-US" sz="2400" dirty="0"/>
              <a:t>的因子和是</a:t>
            </a:r>
            <a:r>
              <a:rPr lang="en-US" altLang="zh-CN" sz="2400" dirty="0"/>
              <a:t>7</a:t>
            </a:r>
            <a:r>
              <a:rPr lang="zh-CN" altLang="en-US" sz="2400" dirty="0"/>
              <a:t>（即</a:t>
            </a:r>
            <a:r>
              <a:rPr lang="en-US" altLang="zh-CN" sz="2400" dirty="0"/>
              <a:t>1+2+4</a:t>
            </a:r>
            <a:r>
              <a:rPr lang="zh-CN" altLang="en-US" sz="2400" dirty="0"/>
              <a:t>），</a:t>
            </a:r>
            <a:r>
              <a:rPr lang="en-US" altLang="zh-CN" sz="2400" dirty="0"/>
              <a:t>8</a:t>
            </a:r>
            <a:r>
              <a:rPr lang="zh-CN" altLang="en-US" sz="2400" dirty="0"/>
              <a:t>不是完数。输入一个数</a:t>
            </a:r>
            <a:r>
              <a:rPr lang="en-US" altLang="zh-CN" sz="2400" dirty="0"/>
              <a:t>n</a:t>
            </a:r>
            <a:r>
              <a:rPr lang="zh-CN" altLang="en-US" sz="2400" dirty="0"/>
              <a:t>，编程找出</a:t>
            </a:r>
            <a:r>
              <a:rPr lang="en-US" altLang="zh-CN" sz="2400" dirty="0"/>
              <a:t>n</a:t>
            </a:r>
            <a:r>
              <a:rPr lang="zh-CN" altLang="en-US" sz="2400" dirty="0"/>
              <a:t>以内的所有完数及其个数。</a:t>
            </a:r>
            <a:endParaRPr lang="en-US" altLang="zh-CN" sz="2400" dirty="0"/>
          </a:p>
          <a:p>
            <a:r>
              <a:rPr lang="en-US" altLang="zh-CN" sz="2400" dirty="0"/>
              <a:t>2.</a:t>
            </a:r>
            <a:r>
              <a:rPr lang="zh-CN" altLang="en-US" sz="2400" dirty="0"/>
              <a:t>串行算法</a:t>
            </a:r>
            <a:r>
              <a:rPr lang="zh-CN" altLang="en-US" sz="2400" dirty="0" smtClean="0"/>
              <a:t>设计</a:t>
            </a:r>
            <a:endParaRPr lang="en-US" altLang="zh-CN" sz="2400" dirty="0" smtClean="0"/>
          </a:p>
          <a:p>
            <a:pPr marL="0" indent="0">
              <a:buNone/>
            </a:pPr>
            <a:r>
              <a:rPr lang="en-US" altLang="zh-CN" sz="2400" dirty="0" smtClean="0"/>
              <a:t>      </a:t>
            </a:r>
            <a:r>
              <a:rPr lang="zh-CN" altLang="en-US" sz="2400" dirty="0" smtClean="0"/>
              <a:t>①</a:t>
            </a:r>
            <a:r>
              <a:rPr lang="en-US" altLang="zh-CN" sz="2400" dirty="0" smtClean="0"/>
              <a:t>i</a:t>
            </a:r>
            <a:r>
              <a:rPr lang="zh-CN" altLang="en-US" sz="2400" dirty="0" smtClean="0"/>
              <a:t>从</a:t>
            </a:r>
            <a:r>
              <a:rPr lang="en-US" altLang="zh-CN" sz="2400" dirty="0" smtClean="0"/>
              <a:t>1~n</a:t>
            </a:r>
            <a:r>
              <a:rPr lang="zh-CN" altLang="en-US" sz="2400" dirty="0" smtClean="0"/>
              <a:t>，找到每个</a:t>
            </a:r>
            <a:r>
              <a:rPr lang="en-US" altLang="zh-CN" sz="2400" dirty="0" smtClean="0"/>
              <a:t>i</a:t>
            </a:r>
            <a:r>
              <a:rPr lang="zh-CN" altLang="en-US" sz="2400" dirty="0" smtClean="0"/>
              <a:t>的因子；</a:t>
            </a:r>
            <a:endParaRPr lang="en-US" altLang="zh-CN" sz="2400" dirty="0" smtClean="0"/>
          </a:p>
          <a:p>
            <a:pPr marL="0" indent="0">
              <a:buNone/>
            </a:pPr>
            <a:r>
              <a:rPr lang="zh-CN" altLang="en-US" sz="2400" dirty="0" smtClean="0"/>
              <a:t>      ②判断因子和</a:t>
            </a:r>
            <a:r>
              <a:rPr lang="en-US" altLang="zh-CN" sz="2400" dirty="0" smtClean="0"/>
              <a:t>==i</a:t>
            </a:r>
            <a:r>
              <a:rPr lang="zh-CN" altLang="en-US" sz="2400" dirty="0" smtClean="0"/>
              <a:t>？</a:t>
            </a:r>
            <a:r>
              <a:rPr lang="en-US" altLang="zh-CN" sz="2400" dirty="0"/>
              <a:t>y</a:t>
            </a:r>
            <a:r>
              <a:rPr lang="en-US" altLang="zh-CN" sz="2400" dirty="0" smtClean="0"/>
              <a:t>:</a:t>
            </a:r>
            <a:r>
              <a:rPr lang="zh-CN" altLang="en-US" sz="2400" dirty="0" smtClean="0"/>
              <a:t>计数</a:t>
            </a:r>
            <a:r>
              <a:rPr lang="en-US" altLang="zh-CN" sz="2400" dirty="0"/>
              <a:t> </a:t>
            </a:r>
            <a:r>
              <a:rPr lang="en-US" altLang="zh-CN" sz="2400" dirty="0" smtClean="0"/>
              <a:t>n:i++</a:t>
            </a:r>
            <a:endParaRPr lang="zh-CN" altLang="en-US" sz="2400" dirty="0"/>
          </a:p>
          <a:p>
            <a:r>
              <a:rPr lang="en-US" altLang="zh-CN" sz="2400" dirty="0"/>
              <a:t>3</a:t>
            </a:r>
            <a:r>
              <a:rPr lang="en-US" altLang="zh-CN" sz="2400" dirty="0" smtClean="0"/>
              <a:t>.</a:t>
            </a:r>
            <a:r>
              <a:rPr lang="zh-CN" altLang="en-US" sz="2400" dirty="0" smtClean="0"/>
              <a:t>计算点分解</a:t>
            </a:r>
            <a:endParaRPr lang="en-US" altLang="zh-CN" sz="2400" dirty="0" smtClean="0"/>
          </a:p>
          <a:p>
            <a:pPr marL="0" indent="0">
              <a:buNone/>
            </a:pPr>
            <a:r>
              <a:rPr lang="en-US" altLang="zh-CN" sz="2400" dirty="0"/>
              <a:t> </a:t>
            </a:r>
            <a:r>
              <a:rPr lang="en-US" altLang="zh-CN" sz="2400" dirty="0" smtClean="0"/>
              <a:t>       </a:t>
            </a:r>
            <a:r>
              <a:rPr lang="zh-CN" altLang="en-US" sz="2400" dirty="0" smtClean="0"/>
              <a:t>有</a:t>
            </a:r>
            <a:r>
              <a:rPr lang="en-US" altLang="zh-CN" sz="2400" dirty="0" err="1" smtClean="0"/>
              <a:t>Psum</a:t>
            </a:r>
            <a:r>
              <a:rPr lang="zh-CN" altLang="en-US" sz="2400" dirty="0" smtClean="0"/>
              <a:t>个进程，则将</a:t>
            </a:r>
            <a:r>
              <a:rPr lang="en-US" altLang="zh-CN" sz="2400" dirty="0" smtClean="0"/>
              <a:t>n</a:t>
            </a:r>
            <a:r>
              <a:rPr lang="zh-CN" altLang="en-US" sz="2400" dirty="0" smtClean="0"/>
              <a:t>分成</a:t>
            </a:r>
            <a:r>
              <a:rPr lang="en-US" altLang="zh-CN" sz="2400" dirty="0" err="1" smtClean="0"/>
              <a:t>Psum</a:t>
            </a:r>
            <a:r>
              <a:rPr lang="zh-CN" altLang="en-US" sz="2400" dirty="0" smtClean="0"/>
              <a:t>块，每个进程计算</a:t>
            </a:r>
            <a:r>
              <a:rPr lang="en-US" altLang="zh-CN" sz="2400" dirty="0" smtClean="0"/>
              <a:t>n/</a:t>
            </a:r>
            <a:r>
              <a:rPr lang="en-US" altLang="zh-CN" sz="2400" dirty="0" err="1" smtClean="0"/>
              <a:t>Psum</a:t>
            </a:r>
            <a:r>
              <a:rPr lang="zh-CN" altLang="en-US" sz="2400" dirty="0" smtClean="0"/>
              <a:t>个数，汇总每个进程的结果。</a:t>
            </a:r>
            <a:endParaRPr lang="en-US" altLang="zh-CN" sz="2400" dirty="0"/>
          </a:p>
        </p:txBody>
      </p:sp>
    </p:spTree>
    <p:extLst>
      <p:ext uri="{BB962C8B-B14F-4D97-AF65-F5344CB8AC3E}">
        <p14:creationId xmlns:p14="http://schemas.microsoft.com/office/powerpoint/2010/main" val="568522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smtClean="0"/>
              <a:t>并行计算</a:t>
            </a:r>
            <a:r>
              <a:rPr lang="zh-CN" altLang="en-US" dirty="0"/>
              <a:t>实例应用</a:t>
            </a:r>
            <a:r>
              <a:rPr lang="en-US" altLang="zh-CN" dirty="0"/>
              <a:t> </a:t>
            </a:r>
            <a:endParaRPr lang="zh-CN" altLang="en-US" dirty="0"/>
          </a:p>
        </p:txBody>
      </p:sp>
      <p:sp>
        <p:nvSpPr>
          <p:cNvPr id="2" name="内容占位符 1"/>
          <p:cNvSpPr>
            <a:spLocks noGrp="1"/>
          </p:cNvSpPr>
          <p:nvPr>
            <p:ph idx="1"/>
          </p:nvPr>
        </p:nvSpPr>
        <p:spPr>
          <a:xfrm>
            <a:off x="872068" y="789553"/>
            <a:ext cx="7408333" cy="3805070"/>
          </a:xfrm>
        </p:spPr>
        <p:txBody>
          <a:bodyPr/>
          <a:lstStyle/>
          <a:p>
            <a:pPr marL="274320" lvl="1">
              <a:buClr>
                <a:schemeClr val="hlink"/>
              </a:buClr>
            </a:pPr>
            <a:r>
              <a:rPr lang="en-US" altLang="zh-CN" b="1" dirty="0">
                <a:solidFill>
                  <a:schemeClr val="accent1"/>
                </a:solidFill>
              </a:rPr>
              <a:t>4.MPI API</a:t>
            </a:r>
            <a:r>
              <a:rPr lang="zh-CN" altLang="en-US" b="1" dirty="0">
                <a:solidFill>
                  <a:schemeClr val="accent1"/>
                </a:solidFill>
              </a:rPr>
              <a:t>并行程序</a:t>
            </a:r>
            <a:endParaRPr lang="en-US" altLang="zh-CN" b="1" dirty="0">
              <a:solidFill>
                <a:schemeClr val="accent1"/>
              </a:solidFill>
            </a:endParaRPr>
          </a:p>
          <a:p>
            <a:pPr marL="0" lvl="1" indent="0">
              <a:buClr>
                <a:schemeClr val="hlink"/>
              </a:buClr>
              <a:buFont typeface="Wingdings" pitchFamily="2" charset="2"/>
              <a:buNone/>
            </a:pPr>
            <a:r>
              <a:rPr lang="zh-CN" altLang="en-US" b="1" dirty="0">
                <a:solidFill>
                  <a:schemeClr val="accent1"/>
                </a:solidFill>
              </a:rPr>
              <a:t>   </a:t>
            </a:r>
            <a:r>
              <a:rPr lang="zh-CN" altLang="en-US" b="1" dirty="0" smtClean="0">
                <a:solidFill>
                  <a:schemeClr val="accent1"/>
                </a:solidFill>
              </a:rPr>
              <a:t>①</a:t>
            </a:r>
            <a:r>
              <a:rPr lang="zh-CN" altLang="en-US" b="1" dirty="0">
                <a:solidFill>
                  <a:schemeClr val="accent1"/>
                </a:solidFill>
              </a:rPr>
              <a:t>建立个数为</a:t>
            </a:r>
            <a:r>
              <a:rPr lang="en-US" altLang="zh-CN" b="1" dirty="0" err="1">
                <a:solidFill>
                  <a:schemeClr val="accent1"/>
                </a:solidFill>
              </a:rPr>
              <a:t>Psum</a:t>
            </a:r>
            <a:r>
              <a:rPr lang="zh-CN" altLang="en-US" b="1" dirty="0">
                <a:solidFill>
                  <a:schemeClr val="accent1"/>
                </a:solidFill>
              </a:rPr>
              <a:t>的进程组，将</a:t>
            </a:r>
            <a:r>
              <a:rPr lang="en-US" altLang="zh-CN" b="1" dirty="0">
                <a:solidFill>
                  <a:schemeClr val="accent1"/>
                </a:solidFill>
              </a:rPr>
              <a:t>n</a:t>
            </a:r>
            <a:r>
              <a:rPr lang="zh-CN" altLang="en-US" b="1" dirty="0">
                <a:solidFill>
                  <a:schemeClr val="accent1"/>
                </a:solidFill>
              </a:rPr>
              <a:t>值广播到</a:t>
            </a:r>
            <a:r>
              <a:rPr lang="en-US" altLang="zh-CN" b="1" dirty="0" err="1">
                <a:solidFill>
                  <a:schemeClr val="accent1"/>
                </a:solidFill>
              </a:rPr>
              <a:t>Psum</a:t>
            </a:r>
            <a:r>
              <a:rPr lang="zh-CN" altLang="en-US" b="1" dirty="0">
                <a:solidFill>
                  <a:schemeClr val="accent1"/>
                </a:solidFill>
              </a:rPr>
              <a:t>个进程</a:t>
            </a:r>
            <a:endParaRPr lang="en-US" altLang="zh-CN" b="1" dirty="0">
              <a:solidFill>
                <a:schemeClr val="accent1"/>
              </a:solidFill>
            </a:endParaRPr>
          </a:p>
          <a:p>
            <a:pPr marL="0" lvl="1" indent="0">
              <a:buClr>
                <a:schemeClr val="hlink"/>
              </a:buClr>
              <a:buFont typeface="Wingdings" pitchFamily="2" charset="2"/>
              <a:buNone/>
            </a:pPr>
            <a:r>
              <a:rPr lang="en-US" altLang="zh-CN" b="1" dirty="0">
                <a:solidFill>
                  <a:schemeClr val="accent1"/>
                </a:solidFill>
              </a:rPr>
              <a:t>   </a:t>
            </a:r>
            <a:r>
              <a:rPr lang="zh-CN" altLang="en-US" b="1" dirty="0" smtClean="0">
                <a:solidFill>
                  <a:schemeClr val="accent1"/>
                </a:solidFill>
              </a:rPr>
              <a:t>②</a:t>
            </a:r>
            <a:r>
              <a:rPr lang="zh-CN" altLang="en-US" b="1" dirty="0">
                <a:solidFill>
                  <a:schemeClr val="accent1"/>
                </a:solidFill>
              </a:rPr>
              <a:t>每个</a:t>
            </a:r>
            <a:r>
              <a:rPr lang="en-US" altLang="zh-CN" b="1" dirty="0">
                <a:solidFill>
                  <a:schemeClr val="accent1"/>
                </a:solidFill>
              </a:rPr>
              <a:t>Pi</a:t>
            </a:r>
            <a:r>
              <a:rPr lang="zh-CN" altLang="en-US" b="1" dirty="0">
                <a:solidFill>
                  <a:schemeClr val="accent1"/>
                </a:solidFill>
              </a:rPr>
              <a:t>分得算</a:t>
            </a:r>
            <a:r>
              <a:rPr lang="en-US" altLang="zh-CN" b="1" dirty="0">
                <a:solidFill>
                  <a:schemeClr val="accent1"/>
                </a:solidFill>
              </a:rPr>
              <a:t>n/</a:t>
            </a:r>
            <a:r>
              <a:rPr lang="en-US" altLang="zh-CN" b="1" dirty="0" err="1">
                <a:solidFill>
                  <a:schemeClr val="accent1"/>
                </a:solidFill>
              </a:rPr>
              <a:t>Psum</a:t>
            </a:r>
            <a:r>
              <a:rPr lang="zh-CN" altLang="en-US" b="1" dirty="0">
                <a:solidFill>
                  <a:schemeClr val="accent1"/>
                </a:solidFill>
              </a:rPr>
              <a:t>个计算数据</a:t>
            </a:r>
            <a:endParaRPr lang="en-US" altLang="zh-CN" b="1" dirty="0">
              <a:solidFill>
                <a:schemeClr val="accent1"/>
              </a:solidFill>
            </a:endParaRPr>
          </a:p>
          <a:p>
            <a:pPr marL="0" lvl="1" indent="0">
              <a:buClr>
                <a:schemeClr val="hlink"/>
              </a:buClr>
              <a:buFont typeface="Wingdings" pitchFamily="2" charset="2"/>
              <a:buNone/>
            </a:pPr>
            <a:r>
              <a:rPr lang="en-US" altLang="zh-CN" b="1" dirty="0">
                <a:solidFill>
                  <a:schemeClr val="accent1"/>
                </a:solidFill>
              </a:rPr>
              <a:t>   </a:t>
            </a:r>
            <a:r>
              <a:rPr lang="zh-CN" altLang="en-US" b="1" dirty="0" smtClean="0">
                <a:solidFill>
                  <a:schemeClr val="accent1"/>
                </a:solidFill>
              </a:rPr>
              <a:t>③</a:t>
            </a:r>
            <a:r>
              <a:rPr lang="zh-CN" altLang="en-US" b="1" dirty="0">
                <a:solidFill>
                  <a:schemeClr val="accent1"/>
                </a:solidFill>
              </a:rPr>
              <a:t>对每个</a:t>
            </a:r>
            <a:r>
              <a:rPr lang="en-US" altLang="zh-CN" b="1" dirty="0">
                <a:solidFill>
                  <a:schemeClr val="accent1"/>
                </a:solidFill>
              </a:rPr>
              <a:t>Pi</a:t>
            </a:r>
            <a:r>
              <a:rPr lang="zh-CN" altLang="en-US" b="1" dirty="0">
                <a:solidFill>
                  <a:schemeClr val="accent1"/>
                </a:solidFill>
              </a:rPr>
              <a:t>分得的所有数据进行步骤</a:t>
            </a:r>
            <a:r>
              <a:rPr lang="en-US" altLang="zh-CN" b="1" dirty="0">
                <a:solidFill>
                  <a:schemeClr val="accent1"/>
                </a:solidFill>
              </a:rPr>
              <a:t>2</a:t>
            </a:r>
            <a:r>
              <a:rPr lang="zh-CN" altLang="en-US" b="1" dirty="0">
                <a:solidFill>
                  <a:schemeClr val="accent1"/>
                </a:solidFill>
              </a:rPr>
              <a:t>的运算</a:t>
            </a:r>
            <a:endParaRPr lang="en-US" altLang="zh-CN" b="1" dirty="0">
              <a:solidFill>
                <a:schemeClr val="accent1"/>
              </a:solidFill>
            </a:endParaRPr>
          </a:p>
          <a:p>
            <a:pPr marL="0" lvl="1" indent="0">
              <a:buClr>
                <a:schemeClr val="hlink"/>
              </a:buClr>
              <a:buFont typeface="Wingdings" pitchFamily="2" charset="2"/>
              <a:buNone/>
            </a:pPr>
            <a:r>
              <a:rPr lang="en-US" altLang="zh-CN" b="1" dirty="0">
                <a:solidFill>
                  <a:schemeClr val="accent1"/>
                </a:solidFill>
              </a:rPr>
              <a:t>   </a:t>
            </a:r>
            <a:r>
              <a:rPr lang="zh-CN" altLang="en-US" b="1" dirty="0" smtClean="0">
                <a:solidFill>
                  <a:schemeClr val="accent1"/>
                </a:solidFill>
              </a:rPr>
              <a:t>④</a:t>
            </a:r>
            <a:r>
              <a:rPr lang="zh-CN" altLang="en-US" b="1" dirty="0">
                <a:solidFill>
                  <a:schemeClr val="accent1"/>
                </a:solidFill>
              </a:rPr>
              <a:t>返回每个</a:t>
            </a:r>
            <a:r>
              <a:rPr lang="en-US" altLang="zh-CN" b="1" dirty="0">
                <a:solidFill>
                  <a:schemeClr val="accent1"/>
                </a:solidFill>
              </a:rPr>
              <a:t>Pi</a:t>
            </a:r>
            <a:r>
              <a:rPr lang="zh-CN" altLang="en-US" b="1" dirty="0">
                <a:solidFill>
                  <a:schemeClr val="accent1"/>
                </a:solidFill>
              </a:rPr>
              <a:t>的计算结果并计算和</a:t>
            </a:r>
            <a:endParaRPr lang="en-US" altLang="zh-CN" b="1" dirty="0">
              <a:solidFill>
                <a:schemeClr val="accent1"/>
              </a:solidFill>
            </a:endParaRPr>
          </a:p>
          <a:p>
            <a:pPr marL="0" lvl="1" indent="0">
              <a:buClr>
                <a:schemeClr val="hlink"/>
              </a:buClr>
              <a:buFont typeface="Wingdings" pitchFamily="2" charset="2"/>
              <a:buNone/>
            </a:pPr>
            <a:endParaRPr lang="en-US" altLang="zh-CN" b="1" dirty="0">
              <a:solidFill>
                <a:schemeClr val="accent1"/>
              </a:solidFill>
            </a:endParaRPr>
          </a:p>
          <a:p>
            <a:endParaRPr lang="zh-CN" altLang="en-US" dirty="0"/>
          </a:p>
        </p:txBody>
      </p:sp>
    </p:spTree>
    <p:extLst>
      <p:ext uri="{BB962C8B-B14F-4D97-AF65-F5344CB8AC3E}">
        <p14:creationId xmlns:p14="http://schemas.microsoft.com/office/powerpoint/2010/main" val="1857723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3" name="内容占位符 2"/>
          <p:cNvSpPr>
            <a:spLocks noGrp="1"/>
          </p:cNvSpPr>
          <p:nvPr>
            <p:ph idx="1"/>
          </p:nvPr>
        </p:nvSpPr>
        <p:spPr/>
        <p:txBody>
          <a:bodyPr/>
          <a:lstStyle/>
          <a:p>
            <a:pPr marL="0" lvl="1" indent="0">
              <a:buClr>
                <a:schemeClr val="hlink"/>
              </a:buClr>
              <a:buNone/>
            </a:pPr>
            <a:r>
              <a:rPr lang="zh-CN" altLang="en-US" b="1" dirty="0">
                <a:solidFill>
                  <a:schemeClr val="accent1"/>
                </a:solidFill>
              </a:rPr>
              <a:t>并行分析：</a:t>
            </a:r>
            <a:endParaRPr lang="en-US" altLang="zh-CN" b="1" dirty="0">
              <a:solidFill>
                <a:schemeClr val="accent1"/>
              </a:solidFill>
            </a:endParaRPr>
          </a:p>
          <a:p>
            <a:pPr marL="0" lvl="1" indent="0">
              <a:buClr>
                <a:schemeClr val="hlink"/>
              </a:buClr>
              <a:buNone/>
            </a:pPr>
            <a:r>
              <a:rPr lang="zh-CN" altLang="en-US" b="1" dirty="0">
                <a:solidFill>
                  <a:schemeClr val="accent1"/>
                </a:solidFill>
              </a:rPr>
              <a:t>区域划分将大数据量划分到并行进程同时计算。</a:t>
            </a:r>
            <a:endParaRPr lang="en-US" altLang="zh-CN" b="1" dirty="0">
              <a:solidFill>
                <a:schemeClr val="accent1"/>
              </a:solidFill>
            </a:endParaRPr>
          </a:p>
          <a:p>
            <a:pPr marL="0" lvl="1" indent="0">
              <a:buClr>
                <a:schemeClr val="hlink"/>
              </a:buClr>
              <a:buNone/>
            </a:pPr>
            <a:r>
              <a:rPr lang="en-US" altLang="zh-CN" b="1" dirty="0" err="1">
                <a:solidFill>
                  <a:schemeClr val="accent1"/>
                </a:solidFill>
              </a:rPr>
              <a:t>MPI_wanshu.c</a:t>
            </a:r>
            <a:r>
              <a:rPr lang="zh-CN" altLang="en-US" b="1" dirty="0">
                <a:solidFill>
                  <a:schemeClr val="accent1"/>
                </a:solidFill>
              </a:rPr>
              <a:t>程序运用了：</a:t>
            </a:r>
            <a:endParaRPr lang="en-US" altLang="zh-CN" b="1" dirty="0">
              <a:solidFill>
                <a:schemeClr val="accent1"/>
              </a:solidFill>
            </a:endParaRPr>
          </a:p>
          <a:p>
            <a:pPr marL="0" lvl="1" indent="0">
              <a:buClr>
                <a:schemeClr val="hlink"/>
              </a:buClr>
              <a:buNone/>
            </a:pPr>
            <a:r>
              <a:rPr lang="en-US" altLang="zh-CN" b="1" dirty="0" err="1">
                <a:solidFill>
                  <a:schemeClr val="accent1"/>
                </a:solidFill>
              </a:rPr>
              <a:t>MPI_Bcast</a:t>
            </a:r>
            <a:r>
              <a:rPr lang="zh-CN" altLang="en-US" b="1" dirty="0">
                <a:solidFill>
                  <a:schemeClr val="accent1"/>
                </a:solidFill>
              </a:rPr>
              <a:t>和</a:t>
            </a:r>
            <a:r>
              <a:rPr lang="en-US" altLang="zh-CN" b="1" dirty="0" err="1">
                <a:solidFill>
                  <a:schemeClr val="accent1"/>
                </a:solidFill>
              </a:rPr>
              <a:t>MPI_Reduce</a:t>
            </a:r>
            <a:r>
              <a:rPr lang="zh-CN" altLang="en-US" b="1" dirty="0">
                <a:solidFill>
                  <a:schemeClr val="accent1"/>
                </a:solidFill>
              </a:rPr>
              <a:t>进行数据的发送和每个进程计算结果的统计返回。</a:t>
            </a:r>
          </a:p>
          <a:p>
            <a:endParaRPr lang="zh-CN" altLang="en-US" dirty="0"/>
          </a:p>
        </p:txBody>
      </p:sp>
    </p:spTree>
    <p:extLst>
      <p:ext uri="{BB962C8B-B14F-4D97-AF65-F5344CB8AC3E}">
        <p14:creationId xmlns:p14="http://schemas.microsoft.com/office/powerpoint/2010/main" val="81026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843559"/>
            <a:ext cx="7408333" cy="3751064"/>
          </a:xfrm>
        </p:spPr>
        <p:txBody>
          <a:bodyPr>
            <a:normAutofit/>
          </a:bodyPr>
          <a:lstStyle/>
          <a:p>
            <a:r>
              <a:rPr lang="en-US" altLang="zh-CN" dirty="0" smtClean="0"/>
              <a:t>5.3</a:t>
            </a:r>
            <a:r>
              <a:rPr lang="zh-CN" altLang="en-US" dirty="0" smtClean="0"/>
              <a:t>矩阵</a:t>
            </a:r>
            <a:r>
              <a:rPr lang="zh-CN" altLang="en-US" dirty="0"/>
              <a:t>相乘的两种并行</a:t>
            </a:r>
            <a:r>
              <a:rPr lang="zh-CN" altLang="en-US" dirty="0" smtClean="0"/>
              <a:t>解法</a:t>
            </a:r>
            <a:endParaRPr lang="en-US" altLang="zh-CN" dirty="0" smtClean="0"/>
          </a:p>
          <a:p>
            <a:r>
              <a:rPr lang="en-US" altLang="zh-CN" sz="2000" dirty="0" smtClean="0"/>
              <a:t>1</a:t>
            </a:r>
            <a:r>
              <a:rPr lang="en-US" altLang="zh-CN" sz="2000" dirty="0"/>
              <a:t>.</a:t>
            </a:r>
            <a:r>
              <a:rPr lang="zh-CN" altLang="en-US" sz="2000" dirty="0"/>
              <a:t>问题描述</a:t>
            </a:r>
            <a:endParaRPr lang="en-US" altLang="zh-CN" sz="2000" dirty="0"/>
          </a:p>
          <a:p>
            <a:pPr marL="0" indent="0">
              <a:buNone/>
            </a:pPr>
            <a:r>
              <a:rPr lang="en-US" altLang="zh-CN" sz="2000" dirty="0"/>
              <a:t>        </a:t>
            </a:r>
            <a:r>
              <a:rPr lang="en-US" altLang="zh-CN" sz="2000" dirty="0" smtClean="0"/>
              <a:t>1000</a:t>
            </a:r>
            <a:r>
              <a:rPr lang="zh-CN" altLang="en-US" sz="2000" dirty="0" smtClean="0"/>
              <a:t>*</a:t>
            </a:r>
            <a:r>
              <a:rPr lang="en-US" altLang="zh-CN" sz="2000" dirty="0" smtClean="0"/>
              <a:t>1000</a:t>
            </a:r>
            <a:r>
              <a:rPr lang="zh-CN" altLang="en-US" sz="2000" dirty="0" smtClean="0"/>
              <a:t>的矩阵</a:t>
            </a:r>
            <a:r>
              <a:rPr lang="en-US" altLang="zh-CN" sz="2000" dirty="0" smtClean="0"/>
              <a:t>A</a:t>
            </a:r>
            <a:r>
              <a:rPr lang="zh-CN" altLang="en-US" sz="2000" dirty="0" smtClean="0"/>
              <a:t>、</a:t>
            </a:r>
            <a:r>
              <a:rPr lang="en-US" altLang="zh-CN" sz="2000" dirty="0" smtClean="0"/>
              <a:t>B</a:t>
            </a:r>
            <a:r>
              <a:rPr lang="zh-CN" altLang="en-US" sz="2000" dirty="0" smtClean="0"/>
              <a:t>相乘得到矩阵</a:t>
            </a:r>
            <a:r>
              <a:rPr lang="en-US" altLang="zh-CN" sz="2000" dirty="0" smtClean="0"/>
              <a:t>C</a:t>
            </a:r>
            <a:r>
              <a:rPr lang="zh-CN" altLang="en-US" sz="2000" dirty="0" smtClean="0"/>
              <a:t>。</a:t>
            </a:r>
            <a:endParaRPr lang="en-US" altLang="zh-CN" sz="2000" dirty="0"/>
          </a:p>
          <a:p>
            <a:r>
              <a:rPr lang="en-US" altLang="zh-CN" sz="2000" dirty="0"/>
              <a:t>2.</a:t>
            </a:r>
            <a:r>
              <a:rPr lang="zh-CN" altLang="en-US" sz="2000" dirty="0"/>
              <a:t>串行算法设计</a:t>
            </a:r>
            <a:endParaRPr lang="en-US" altLang="zh-CN" sz="2000" dirty="0"/>
          </a:p>
          <a:p>
            <a:pPr marL="0" indent="0">
              <a:buNone/>
            </a:pPr>
            <a:r>
              <a:rPr lang="en-US" altLang="zh-CN" sz="2000" dirty="0"/>
              <a:t>      </a:t>
            </a:r>
            <a:r>
              <a:rPr lang="zh-CN" altLang="en-US" sz="2000" dirty="0" smtClean="0"/>
              <a:t>按行扫描</a:t>
            </a:r>
            <a:r>
              <a:rPr lang="en-US" altLang="zh-CN" sz="2000" dirty="0" smtClean="0"/>
              <a:t>A</a:t>
            </a:r>
            <a:r>
              <a:rPr lang="zh-CN" altLang="en-US" sz="2000" dirty="0" smtClean="0"/>
              <a:t>与</a:t>
            </a:r>
            <a:r>
              <a:rPr lang="en-US" altLang="zh-CN" sz="2000" dirty="0" smtClean="0"/>
              <a:t>B</a:t>
            </a:r>
            <a:r>
              <a:rPr lang="zh-CN" altLang="en-US" sz="2000" dirty="0" smtClean="0"/>
              <a:t>的各列相乘，时间复杂度为</a:t>
            </a:r>
            <a:r>
              <a:rPr lang="en-US" altLang="zh-CN" sz="2000" dirty="0" smtClean="0"/>
              <a:t>O(n</a:t>
            </a:r>
            <a:r>
              <a:rPr lang="en-US" altLang="zh-CN" sz="2000" baseline="30000" dirty="0" smtClean="0"/>
              <a:t>2</a:t>
            </a:r>
            <a:r>
              <a:rPr lang="en-US" altLang="zh-CN" sz="2000" dirty="0" smtClean="0"/>
              <a:t>)</a:t>
            </a:r>
            <a:r>
              <a:rPr lang="zh-CN" altLang="en-US" sz="2000" dirty="0" smtClean="0"/>
              <a:t>      </a:t>
            </a:r>
            <a:endParaRPr lang="en-US" altLang="zh-CN" sz="2000" dirty="0" smtClean="0"/>
          </a:p>
          <a:p>
            <a:r>
              <a:rPr lang="en-US" altLang="zh-CN" sz="2000" dirty="0" smtClean="0"/>
              <a:t>3.</a:t>
            </a:r>
            <a:r>
              <a:rPr lang="zh-CN" altLang="en-US" sz="2000" dirty="0" smtClean="0"/>
              <a:t>计算点分解</a:t>
            </a:r>
            <a:endParaRPr lang="en-US" altLang="zh-CN" sz="2000" dirty="0" smtClean="0"/>
          </a:p>
          <a:p>
            <a:r>
              <a:rPr lang="zh-CN" altLang="en-US" sz="2000" dirty="0" smtClean="0"/>
              <a:t>将数据分割由多个节点分别计算</a:t>
            </a:r>
            <a:r>
              <a:rPr lang="en-US" altLang="zh-CN" sz="2000" dirty="0" smtClean="0"/>
              <a:t>A</a:t>
            </a:r>
            <a:r>
              <a:rPr lang="zh-CN" altLang="en-US" sz="2000" dirty="0" smtClean="0"/>
              <a:t>和</a:t>
            </a:r>
            <a:r>
              <a:rPr lang="en-US" altLang="zh-CN" sz="2000" dirty="0" smtClean="0"/>
              <a:t>B</a:t>
            </a:r>
            <a:r>
              <a:rPr lang="zh-CN" altLang="en-US" sz="2000" dirty="0" smtClean="0"/>
              <a:t>区域数据，得到</a:t>
            </a:r>
            <a:r>
              <a:rPr lang="en-US" altLang="zh-CN" sz="2000" dirty="0" smtClean="0"/>
              <a:t>C</a:t>
            </a:r>
            <a:r>
              <a:rPr lang="zh-CN" altLang="en-US" sz="2000" dirty="0" smtClean="0"/>
              <a:t>。</a:t>
            </a:r>
            <a:endParaRPr lang="en-US" altLang="zh-CN" sz="2000" dirty="0" smtClean="0"/>
          </a:p>
          <a:p>
            <a:r>
              <a:rPr lang="zh-CN" altLang="en-US" sz="2000" dirty="0" smtClean="0"/>
              <a:t>下面介绍两种矩阵相乘的数据划分法。</a:t>
            </a:r>
            <a:endParaRPr lang="en-US" altLang="zh-CN" sz="2000" dirty="0"/>
          </a:p>
        </p:txBody>
      </p:sp>
    </p:spTree>
    <p:extLst>
      <p:ext uri="{BB962C8B-B14F-4D97-AF65-F5344CB8AC3E}">
        <p14:creationId xmlns:p14="http://schemas.microsoft.com/office/powerpoint/2010/main" val="135638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843559"/>
            <a:ext cx="7408333" cy="3751064"/>
          </a:xfrm>
        </p:spPr>
        <p:txBody>
          <a:bodyPr/>
          <a:lstStyle/>
          <a:p>
            <a:r>
              <a:rPr lang="en-US" altLang="zh-CN" dirty="0" smtClean="0"/>
              <a:t>5.3.1</a:t>
            </a:r>
            <a:r>
              <a:rPr lang="zh-CN" altLang="en-US" dirty="0" smtClean="0"/>
              <a:t>行列划分法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sz="2000" dirty="0"/>
              <a:t>进程</a:t>
            </a:r>
            <a:r>
              <a:rPr lang="en-US" altLang="zh-CN" sz="2000" dirty="0"/>
              <a:t>P1</a:t>
            </a:r>
            <a:r>
              <a:rPr lang="zh-CN" altLang="en-US" sz="2000" dirty="0"/>
              <a:t>将</a:t>
            </a:r>
            <a:r>
              <a:rPr lang="en-US" altLang="zh-CN" sz="2000" dirty="0"/>
              <a:t>A</a:t>
            </a:r>
            <a:r>
              <a:rPr lang="zh-CN" altLang="en-US" sz="2000" dirty="0"/>
              <a:t>矩阵第一块与</a:t>
            </a:r>
            <a:r>
              <a:rPr lang="en-US" altLang="zh-CN" sz="2000" dirty="0"/>
              <a:t>B</a:t>
            </a:r>
            <a:r>
              <a:rPr lang="zh-CN" altLang="en-US" sz="2000" dirty="0"/>
              <a:t>运算</a:t>
            </a:r>
            <a:endParaRPr lang="en-US" altLang="zh-CN" sz="2000" dirty="0"/>
          </a:p>
          <a:p>
            <a:r>
              <a:rPr lang="zh-CN" altLang="en-US" sz="2000" dirty="0"/>
              <a:t>进程</a:t>
            </a:r>
            <a:r>
              <a:rPr lang="en-US" altLang="zh-CN" sz="2000" dirty="0"/>
              <a:t>P2</a:t>
            </a:r>
            <a:r>
              <a:rPr lang="zh-CN" altLang="en-US" sz="2000" dirty="0"/>
              <a:t>将</a:t>
            </a:r>
            <a:r>
              <a:rPr lang="en-US" altLang="zh-CN" sz="2000" dirty="0"/>
              <a:t>A</a:t>
            </a:r>
            <a:r>
              <a:rPr lang="zh-CN" altLang="en-US" sz="2000" dirty="0"/>
              <a:t>矩阵第二块与</a:t>
            </a:r>
            <a:r>
              <a:rPr lang="en-US" altLang="zh-CN" sz="2000" dirty="0"/>
              <a:t>B</a:t>
            </a:r>
            <a:r>
              <a:rPr lang="zh-CN" altLang="en-US" sz="2000" dirty="0"/>
              <a:t>运算</a:t>
            </a:r>
            <a:endParaRPr lang="en-US" altLang="zh-CN" sz="2000" dirty="0"/>
          </a:p>
          <a:p>
            <a:endParaRPr lang="en-US" altLang="zh-CN" dirty="0"/>
          </a:p>
          <a:p>
            <a:endParaRPr lang="en-US" altLang="zh-CN" dirty="0" smtClean="0"/>
          </a:p>
          <a:p>
            <a:endParaRPr lang="en-US" altLang="zh-CN" dirty="0"/>
          </a:p>
          <a:p>
            <a:endParaRPr lang="zh-CN" altLang="en-US" dirty="0"/>
          </a:p>
        </p:txBody>
      </p:sp>
      <p:sp>
        <p:nvSpPr>
          <p:cNvPr id="8" name="右箭头 7"/>
          <p:cNvSpPr/>
          <p:nvPr/>
        </p:nvSpPr>
        <p:spPr>
          <a:xfrm>
            <a:off x="6526560" y="3813888"/>
            <a:ext cx="978408" cy="378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P2</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695994587"/>
              </p:ext>
            </p:extLst>
          </p:nvPr>
        </p:nvGraphicFramePr>
        <p:xfrm>
          <a:off x="1475656" y="1383618"/>
          <a:ext cx="2520280" cy="1350152"/>
        </p:xfrm>
        <a:graphic>
          <a:graphicData uri="http://schemas.openxmlformats.org/drawingml/2006/table">
            <a:tbl>
              <a:tblPr firstRow="1" bandRow="1">
                <a:tableStyleId>{5C22544A-7EE6-4342-B048-85BDC9FD1C3A}</a:tableStyleId>
              </a:tblPr>
              <a:tblGrid>
                <a:gridCol w="630070"/>
                <a:gridCol w="630070"/>
                <a:gridCol w="630070"/>
                <a:gridCol w="630070"/>
              </a:tblGrid>
              <a:tr h="337538">
                <a:tc>
                  <a:txBody>
                    <a:bodyPr/>
                    <a:lstStyle/>
                    <a:p>
                      <a:pPr marL="0" algn="l" defTabSz="914400" rtl="0" eaLnBrk="1" latinLnBrk="0" hangingPunct="1"/>
                      <a:r>
                        <a:rPr lang="en-US" altLang="zh-CN" sz="1400" kern="1200" dirty="0" smtClean="0">
                          <a:solidFill>
                            <a:schemeClr val="dk1"/>
                          </a:solidFill>
                          <a:latin typeface="+mn-lt"/>
                          <a:ea typeface="+mn-ea"/>
                          <a:cs typeface="+mn-cs"/>
                        </a:rPr>
                        <a:t>A00</a:t>
                      </a:r>
                      <a:endParaRPr lang="zh-CN" altLang="en-US" sz="1400" kern="1200" dirty="0">
                        <a:solidFill>
                          <a:schemeClr val="dk1"/>
                        </a:solidFill>
                        <a:latin typeface="+mn-lt"/>
                        <a:ea typeface="+mn-ea"/>
                        <a:cs typeface="+mn-cs"/>
                      </a:endParaRPr>
                    </a:p>
                  </a:txBody>
                  <a:tcPr marT="34290" marB="34290">
                    <a:solidFill>
                      <a:schemeClr val="accent6">
                        <a:lumMod val="75000"/>
                      </a:schemeClr>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A01</a:t>
                      </a:r>
                      <a:endParaRPr lang="zh-CN" altLang="en-US" sz="1400" kern="1200" dirty="0">
                        <a:solidFill>
                          <a:schemeClr val="dk1"/>
                        </a:solidFill>
                        <a:latin typeface="+mn-lt"/>
                        <a:ea typeface="+mn-ea"/>
                        <a:cs typeface="+mn-cs"/>
                      </a:endParaRPr>
                    </a:p>
                  </a:txBody>
                  <a:tcPr marT="34290" marB="34290">
                    <a:solidFill>
                      <a:schemeClr val="accent6">
                        <a:lumMod val="75000"/>
                      </a:schemeClr>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A02</a:t>
                      </a:r>
                      <a:endParaRPr lang="zh-CN" altLang="en-US" sz="1400" kern="1200" dirty="0">
                        <a:solidFill>
                          <a:schemeClr val="dk1"/>
                        </a:solidFill>
                        <a:latin typeface="+mn-lt"/>
                        <a:ea typeface="+mn-ea"/>
                        <a:cs typeface="+mn-cs"/>
                      </a:endParaRPr>
                    </a:p>
                  </a:txBody>
                  <a:tcPr marT="34290" marB="34290">
                    <a:solidFill>
                      <a:schemeClr val="accent6">
                        <a:lumMod val="75000"/>
                      </a:schemeClr>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A03</a:t>
                      </a:r>
                      <a:endParaRPr lang="zh-CN" altLang="en-US" sz="1400" kern="1200" dirty="0">
                        <a:solidFill>
                          <a:schemeClr val="dk1"/>
                        </a:solidFill>
                        <a:latin typeface="+mn-lt"/>
                        <a:ea typeface="+mn-ea"/>
                        <a:cs typeface="+mn-cs"/>
                      </a:endParaRPr>
                    </a:p>
                  </a:txBody>
                  <a:tcPr marT="34290" marB="34290">
                    <a:solidFill>
                      <a:schemeClr val="accent6">
                        <a:lumMod val="75000"/>
                      </a:schemeClr>
                    </a:solidFill>
                  </a:tcPr>
                </a:tc>
              </a:tr>
              <a:tr h="337538">
                <a:tc>
                  <a:txBody>
                    <a:bodyPr/>
                    <a:lstStyle/>
                    <a:p>
                      <a:r>
                        <a:rPr lang="en-US" altLang="zh-CN" sz="1400" b="1" dirty="0" smtClean="0">
                          <a:solidFill>
                            <a:schemeClr val="tx1"/>
                          </a:solidFill>
                        </a:rPr>
                        <a:t>A10</a:t>
                      </a:r>
                      <a:endParaRPr lang="zh-CN" altLang="en-US" sz="1400" b="1" dirty="0">
                        <a:solidFill>
                          <a:schemeClr val="tx1"/>
                        </a:solidFill>
                      </a:endParaRPr>
                    </a:p>
                  </a:txBody>
                  <a:tcPr marT="34290" marB="34290">
                    <a:solidFill>
                      <a:schemeClr val="accent6">
                        <a:lumMod val="75000"/>
                      </a:schemeClr>
                    </a:solidFill>
                  </a:tcPr>
                </a:tc>
                <a:tc>
                  <a:txBody>
                    <a:bodyPr/>
                    <a:lstStyle/>
                    <a:p>
                      <a:r>
                        <a:rPr lang="en-US" altLang="zh-CN" sz="1400" b="1" dirty="0" smtClean="0">
                          <a:solidFill>
                            <a:schemeClr val="tx1"/>
                          </a:solidFill>
                        </a:rPr>
                        <a:t>A11</a:t>
                      </a:r>
                      <a:endParaRPr lang="zh-CN" altLang="en-US" sz="1400" b="1" dirty="0">
                        <a:solidFill>
                          <a:schemeClr val="tx1"/>
                        </a:solidFill>
                      </a:endParaRPr>
                    </a:p>
                  </a:txBody>
                  <a:tcPr marT="34290" marB="34290">
                    <a:solidFill>
                      <a:schemeClr val="accent6">
                        <a:lumMod val="75000"/>
                      </a:schemeClr>
                    </a:solidFill>
                  </a:tcPr>
                </a:tc>
                <a:tc>
                  <a:txBody>
                    <a:bodyPr/>
                    <a:lstStyle/>
                    <a:p>
                      <a:r>
                        <a:rPr lang="en-US" altLang="zh-CN" sz="1400" b="1" dirty="0" smtClean="0">
                          <a:solidFill>
                            <a:schemeClr val="tx1"/>
                          </a:solidFill>
                        </a:rPr>
                        <a:t>A12</a:t>
                      </a:r>
                      <a:endParaRPr lang="zh-CN" altLang="en-US" sz="1400" b="1" dirty="0">
                        <a:solidFill>
                          <a:schemeClr val="tx1"/>
                        </a:solidFill>
                      </a:endParaRPr>
                    </a:p>
                  </a:txBody>
                  <a:tcPr marT="34290" marB="34290">
                    <a:solidFill>
                      <a:schemeClr val="accent6">
                        <a:lumMod val="75000"/>
                      </a:schemeClr>
                    </a:solidFill>
                  </a:tcPr>
                </a:tc>
                <a:tc>
                  <a:txBody>
                    <a:bodyPr/>
                    <a:lstStyle/>
                    <a:p>
                      <a:r>
                        <a:rPr lang="en-US" altLang="zh-CN" sz="1400" b="1" dirty="0" smtClean="0">
                          <a:solidFill>
                            <a:schemeClr val="tx1"/>
                          </a:solidFill>
                        </a:rPr>
                        <a:t>A13</a:t>
                      </a:r>
                      <a:endParaRPr lang="zh-CN" altLang="en-US" sz="1400" b="1" dirty="0">
                        <a:solidFill>
                          <a:schemeClr val="tx1"/>
                        </a:solidFill>
                      </a:endParaRPr>
                    </a:p>
                  </a:txBody>
                  <a:tcPr marT="34290" marB="34290">
                    <a:solidFill>
                      <a:schemeClr val="accent6">
                        <a:lumMod val="75000"/>
                      </a:schemeClr>
                    </a:solidFill>
                  </a:tcPr>
                </a:tc>
              </a:tr>
              <a:tr h="337538">
                <a:tc>
                  <a:txBody>
                    <a:bodyPr/>
                    <a:lstStyle/>
                    <a:p>
                      <a:r>
                        <a:rPr lang="en-US" altLang="zh-CN" sz="1400" b="1" dirty="0" smtClean="0">
                          <a:solidFill>
                            <a:schemeClr val="tx1"/>
                          </a:solidFill>
                        </a:rPr>
                        <a:t>A20</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A21</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A22</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A23</a:t>
                      </a:r>
                      <a:endParaRPr lang="zh-CN" altLang="en-US" sz="1400" b="1" dirty="0">
                        <a:solidFill>
                          <a:schemeClr val="tx1"/>
                        </a:solidFill>
                      </a:endParaRPr>
                    </a:p>
                  </a:txBody>
                  <a:tcPr marT="34290" marB="34290">
                    <a:solidFill>
                      <a:schemeClr val="accent3">
                        <a:lumMod val="75000"/>
                      </a:schemeClr>
                    </a:solidFill>
                  </a:tcPr>
                </a:tc>
              </a:tr>
              <a:tr h="337538">
                <a:tc>
                  <a:txBody>
                    <a:bodyPr/>
                    <a:lstStyle/>
                    <a:p>
                      <a:r>
                        <a:rPr lang="en-US" altLang="zh-CN" sz="1400" b="1" dirty="0" smtClean="0">
                          <a:solidFill>
                            <a:schemeClr val="tx1"/>
                          </a:solidFill>
                        </a:rPr>
                        <a:t>A30</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A31</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A32</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A33</a:t>
                      </a:r>
                      <a:endParaRPr lang="zh-CN" altLang="en-US" sz="1400" b="1" dirty="0">
                        <a:solidFill>
                          <a:schemeClr val="tx1"/>
                        </a:solidFill>
                      </a:endParaRPr>
                    </a:p>
                  </a:txBody>
                  <a:tcPr marT="34290" marB="34290">
                    <a:solidFill>
                      <a:schemeClr val="accent3">
                        <a:lumMod val="75000"/>
                      </a:schemeClr>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01141511"/>
              </p:ext>
            </p:extLst>
          </p:nvPr>
        </p:nvGraphicFramePr>
        <p:xfrm>
          <a:off x="5508104" y="1437624"/>
          <a:ext cx="2520280" cy="1296144"/>
        </p:xfrm>
        <a:graphic>
          <a:graphicData uri="http://schemas.openxmlformats.org/drawingml/2006/table">
            <a:tbl>
              <a:tblPr firstRow="1" bandRow="1">
                <a:tableStyleId>{5C22544A-7EE6-4342-B048-85BDC9FD1C3A}</a:tableStyleId>
              </a:tblPr>
              <a:tblGrid>
                <a:gridCol w="630070"/>
                <a:gridCol w="630070"/>
                <a:gridCol w="630070"/>
                <a:gridCol w="630070"/>
              </a:tblGrid>
              <a:tr h="324036">
                <a:tc>
                  <a:txBody>
                    <a:bodyPr/>
                    <a:lstStyle/>
                    <a:p>
                      <a:pPr marL="0" algn="l" defTabSz="914400" rtl="0" eaLnBrk="1" latinLnBrk="0" hangingPunct="1"/>
                      <a:r>
                        <a:rPr lang="en-US" altLang="zh-CN" sz="1400" b="1" kern="1200" dirty="0" smtClean="0">
                          <a:solidFill>
                            <a:schemeClr val="tx1"/>
                          </a:solidFill>
                          <a:latin typeface="+mn-lt"/>
                          <a:ea typeface="+mn-ea"/>
                          <a:cs typeface="+mn-cs"/>
                        </a:rPr>
                        <a:t>B00</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B01</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r>
                        <a:rPr lang="en-US" altLang="zh-CN" sz="1400" b="1" dirty="0" smtClean="0">
                          <a:solidFill>
                            <a:schemeClr val="tx1"/>
                          </a:solidFill>
                        </a:rPr>
                        <a:t>B02</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B03</a:t>
                      </a:r>
                      <a:endParaRPr lang="zh-CN" altLang="en-US" sz="1400" b="1" dirty="0">
                        <a:solidFill>
                          <a:schemeClr val="tx1"/>
                        </a:solidFill>
                      </a:endParaRPr>
                    </a:p>
                  </a:txBody>
                  <a:tcPr marT="34290" marB="34290">
                    <a:solidFill>
                      <a:schemeClr val="accent3">
                        <a:lumMod val="75000"/>
                      </a:schemeClr>
                    </a:solidFill>
                  </a:tcPr>
                </a:tc>
              </a:tr>
              <a:tr h="324036">
                <a:tc>
                  <a:txBody>
                    <a:bodyPr/>
                    <a:lstStyle/>
                    <a:p>
                      <a:pPr marL="0" algn="l" defTabSz="914400" rtl="0" eaLnBrk="1" latinLnBrk="0" hangingPunct="1"/>
                      <a:r>
                        <a:rPr lang="en-US" altLang="zh-CN" sz="1400" b="1" kern="1200" dirty="0" smtClean="0">
                          <a:solidFill>
                            <a:schemeClr val="tx1"/>
                          </a:solidFill>
                          <a:latin typeface="+mn-lt"/>
                          <a:ea typeface="+mn-ea"/>
                          <a:cs typeface="+mn-cs"/>
                        </a:rPr>
                        <a:t>B10</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B11</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r>
                        <a:rPr lang="en-US" altLang="zh-CN" sz="1400" b="1" dirty="0" smtClean="0">
                          <a:solidFill>
                            <a:schemeClr val="tx1"/>
                          </a:solidFill>
                        </a:rPr>
                        <a:t>B12</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B14</a:t>
                      </a:r>
                      <a:endParaRPr lang="zh-CN" altLang="en-US" sz="1400" b="1" dirty="0">
                        <a:solidFill>
                          <a:schemeClr val="tx1"/>
                        </a:solidFill>
                      </a:endParaRPr>
                    </a:p>
                  </a:txBody>
                  <a:tcPr marT="34290" marB="34290">
                    <a:solidFill>
                      <a:schemeClr val="accent3">
                        <a:lumMod val="75000"/>
                      </a:schemeClr>
                    </a:solidFill>
                  </a:tcPr>
                </a:tc>
              </a:tr>
              <a:tr h="324036">
                <a:tc>
                  <a:txBody>
                    <a:bodyPr/>
                    <a:lstStyle/>
                    <a:p>
                      <a:pPr marL="0" algn="l" defTabSz="914400" rtl="0" eaLnBrk="1" latinLnBrk="0" hangingPunct="1"/>
                      <a:r>
                        <a:rPr lang="en-US" altLang="zh-CN" sz="1400" b="1" kern="1200" dirty="0" smtClean="0">
                          <a:solidFill>
                            <a:schemeClr val="tx1"/>
                          </a:solidFill>
                          <a:latin typeface="+mn-lt"/>
                          <a:ea typeface="+mn-ea"/>
                          <a:cs typeface="+mn-cs"/>
                        </a:rPr>
                        <a:t>B20</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B21</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r>
                        <a:rPr lang="en-US" altLang="zh-CN" sz="1400" b="1" dirty="0" smtClean="0">
                          <a:solidFill>
                            <a:schemeClr val="tx1"/>
                          </a:solidFill>
                        </a:rPr>
                        <a:t>B22</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B23</a:t>
                      </a:r>
                      <a:endParaRPr lang="zh-CN" altLang="en-US" sz="1400" b="1" dirty="0">
                        <a:solidFill>
                          <a:schemeClr val="tx1"/>
                        </a:solidFill>
                      </a:endParaRPr>
                    </a:p>
                  </a:txBody>
                  <a:tcPr marT="34290" marB="34290">
                    <a:solidFill>
                      <a:schemeClr val="accent3">
                        <a:lumMod val="75000"/>
                      </a:schemeClr>
                    </a:solidFill>
                  </a:tcPr>
                </a:tc>
              </a:tr>
              <a:tr h="324036">
                <a:tc>
                  <a:txBody>
                    <a:bodyPr/>
                    <a:lstStyle/>
                    <a:p>
                      <a:pPr marL="0" algn="l" defTabSz="914400" rtl="0" eaLnBrk="1" latinLnBrk="0" hangingPunct="1"/>
                      <a:r>
                        <a:rPr lang="en-US" altLang="zh-CN" sz="1400" b="1" kern="1200" dirty="0" smtClean="0">
                          <a:solidFill>
                            <a:schemeClr val="tx1"/>
                          </a:solidFill>
                          <a:latin typeface="+mn-lt"/>
                          <a:ea typeface="+mn-ea"/>
                          <a:cs typeface="+mn-cs"/>
                        </a:rPr>
                        <a:t>B30</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B31</a:t>
                      </a:r>
                      <a:endParaRPr lang="zh-CN" altLang="en-US" sz="1400" b="1" kern="1200" dirty="0">
                        <a:solidFill>
                          <a:schemeClr val="tx1"/>
                        </a:solidFill>
                        <a:latin typeface="+mn-lt"/>
                        <a:ea typeface="+mn-ea"/>
                        <a:cs typeface="+mn-cs"/>
                      </a:endParaRPr>
                    </a:p>
                  </a:txBody>
                  <a:tcPr marT="34290" marB="34290">
                    <a:solidFill>
                      <a:schemeClr val="accent3">
                        <a:lumMod val="75000"/>
                      </a:schemeClr>
                    </a:solidFill>
                  </a:tcPr>
                </a:tc>
                <a:tc>
                  <a:txBody>
                    <a:bodyPr/>
                    <a:lstStyle/>
                    <a:p>
                      <a:r>
                        <a:rPr lang="en-US" altLang="zh-CN" sz="1400" b="1" dirty="0" smtClean="0">
                          <a:solidFill>
                            <a:schemeClr val="tx1"/>
                          </a:solidFill>
                        </a:rPr>
                        <a:t>B32</a:t>
                      </a:r>
                      <a:endParaRPr lang="zh-CN" altLang="en-US" sz="1400" b="1" dirty="0">
                        <a:solidFill>
                          <a:schemeClr val="tx1"/>
                        </a:solidFill>
                      </a:endParaRPr>
                    </a:p>
                  </a:txBody>
                  <a:tcPr marT="34290" marB="34290">
                    <a:solidFill>
                      <a:schemeClr val="accent3">
                        <a:lumMod val="75000"/>
                      </a:schemeClr>
                    </a:solidFill>
                  </a:tcPr>
                </a:tc>
                <a:tc>
                  <a:txBody>
                    <a:bodyPr/>
                    <a:lstStyle/>
                    <a:p>
                      <a:r>
                        <a:rPr lang="en-US" altLang="zh-CN" sz="1400" b="1" dirty="0" smtClean="0">
                          <a:solidFill>
                            <a:schemeClr val="tx1"/>
                          </a:solidFill>
                        </a:rPr>
                        <a:t>B33</a:t>
                      </a:r>
                      <a:endParaRPr lang="zh-CN" altLang="en-US" sz="1400" b="1" dirty="0">
                        <a:solidFill>
                          <a:schemeClr val="tx1"/>
                        </a:solidFill>
                      </a:endParaRPr>
                    </a:p>
                  </a:txBody>
                  <a:tcPr marT="34290" marB="34290">
                    <a:solidFill>
                      <a:schemeClr val="accent3">
                        <a:lumMod val="75000"/>
                      </a:schemeClr>
                    </a:solidFill>
                  </a:tcPr>
                </a:tc>
              </a:tr>
            </a:tbl>
          </a:graphicData>
        </a:graphic>
      </p:graphicFrame>
      <p:sp>
        <p:nvSpPr>
          <p:cNvPr id="12" name="右箭头 11"/>
          <p:cNvSpPr/>
          <p:nvPr/>
        </p:nvSpPr>
        <p:spPr>
          <a:xfrm>
            <a:off x="4241664" y="1610349"/>
            <a:ext cx="978408"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P1</a:t>
            </a:r>
            <a:endParaRPr lang="zh-CN" altLang="en-US" dirty="0"/>
          </a:p>
        </p:txBody>
      </p:sp>
      <p:sp>
        <p:nvSpPr>
          <p:cNvPr id="13" name="右箭头 12"/>
          <p:cNvSpPr/>
          <p:nvPr/>
        </p:nvSpPr>
        <p:spPr>
          <a:xfrm>
            <a:off x="4241664" y="2139702"/>
            <a:ext cx="978408" cy="378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P2</a:t>
            </a:r>
            <a:endParaRPr lang="zh-CN"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729110820"/>
              </p:ext>
            </p:extLst>
          </p:nvPr>
        </p:nvGraphicFramePr>
        <p:xfrm>
          <a:off x="5508104" y="3165816"/>
          <a:ext cx="2592288" cy="1127760"/>
        </p:xfrm>
        <a:graphic>
          <a:graphicData uri="http://schemas.openxmlformats.org/drawingml/2006/table">
            <a:tbl>
              <a:tblPr firstRow="1" bandRow="1">
                <a:tableStyleId>{5C22544A-7EE6-4342-B048-85BDC9FD1C3A}</a:tableStyleId>
              </a:tblPr>
              <a:tblGrid>
                <a:gridCol w="648072"/>
                <a:gridCol w="648072"/>
                <a:gridCol w="648072"/>
                <a:gridCol w="648072"/>
              </a:tblGrid>
              <a:tr h="274320">
                <a:tc>
                  <a:txBody>
                    <a:bodyPr/>
                    <a:lstStyle/>
                    <a:p>
                      <a:pPr marL="0" algn="l" defTabSz="914400" rtl="0" eaLnBrk="1" latinLnBrk="0" hangingPunct="1"/>
                      <a:r>
                        <a:rPr lang="en-US" altLang="zh-CN" sz="1400" b="1" kern="1200" dirty="0" smtClean="0">
                          <a:solidFill>
                            <a:schemeClr val="tx1"/>
                          </a:solidFill>
                          <a:latin typeface="+mn-lt"/>
                          <a:ea typeface="+mn-ea"/>
                          <a:cs typeface="+mn-cs"/>
                        </a:rPr>
                        <a:t>C00</a:t>
                      </a:r>
                      <a:endParaRPr lang="zh-CN" altLang="en-US" sz="1400" b="1" kern="1200" dirty="0">
                        <a:solidFill>
                          <a:schemeClr val="tx1"/>
                        </a:solidFill>
                        <a:latin typeface="+mn-lt"/>
                        <a:ea typeface="+mn-ea"/>
                        <a:cs typeface="+mn-cs"/>
                      </a:endParaRPr>
                    </a:p>
                  </a:txBody>
                  <a:tcPr marT="34290" marB="34290">
                    <a:solidFill>
                      <a:schemeClr val="bg2">
                        <a:lumMod val="50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C01</a:t>
                      </a:r>
                      <a:endParaRPr lang="zh-CN" altLang="en-US" sz="1400" b="1" kern="1200" dirty="0">
                        <a:solidFill>
                          <a:schemeClr val="tx1"/>
                        </a:solidFill>
                        <a:latin typeface="+mn-lt"/>
                        <a:ea typeface="+mn-ea"/>
                        <a:cs typeface="+mn-cs"/>
                      </a:endParaRPr>
                    </a:p>
                  </a:txBody>
                  <a:tcPr marT="34290" marB="34290">
                    <a:solidFill>
                      <a:schemeClr val="bg2">
                        <a:lumMod val="50000"/>
                      </a:schemeClr>
                    </a:solidFill>
                  </a:tcPr>
                </a:tc>
                <a:tc>
                  <a:txBody>
                    <a:bodyPr/>
                    <a:lstStyle/>
                    <a:p>
                      <a:r>
                        <a:rPr lang="en-US" altLang="zh-CN" sz="1400" b="1" dirty="0" smtClean="0">
                          <a:solidFill>
                            <a:schemeClr val="tx1"/>
                          </a:solidFill>
                        </a:rPr>
                        <a:t>C02</a:t>
                      </a:r>
                      <a:endParaRPr lang="zh-CN" altLang="en-US" sz="1400" b="1" dirty="0">
                        <a:solidFill>
                          <a:schemeClr val="tx1"/>
                        </a:solidFill>
                      </a:endParaRPr>
                    </a:p>
                  </a:txBody>
                  <a:tcPr marT="34290" marB="34290">
                    <a:solidFill>
                      <a:schemeClr val="bg2">
                        <a:lumMod val="50000"/>
                      </a:schemeClr>
                    </a:solidFill>
                  </a:tcPr>
                </a:tc>
                <a:tc>
                  <a:txBody>
                    <a:bodyPr/>
                    <a:lstStyle/>
                    <a:p>
                      <a:r>
                        <a:rPr lang="en-US" altLang="zh-CN" sz="1400" b="1" dirty="0" smtClean="0">
                          <a:solidFill>
                            <a:schemeClr val="tx1"/>
                          </a:solidFill>
                        </a:rPr>
                        <a:t>C03</a:t>
                      </a:r>
                      <a:endParaRPr lang="zh-CN" altLang="en-US" sz="1400" b="1" dirty="0">
                        <a:solidFill>
                          <a:schemeClr val="tx1"/>
                        </a:solidFill>
                      </a:endParaRPr>
                    </a:p>
                  </a:txBody>
                  <a:tcPr marT="34290" marB="34290">
                    <a:solidFill>
                      <a:schemeClr val="bg2">
                        <a:lumMod val="50000"/>
                      </a:schemeClr>
                    </a:solidFill>
                  </a:tcPr>
                </a:tc>
              </a:tr>
              <a:tr h="278130">
                <a:tc>
                  <a:txBody>
                    <a:bodyPr/>
                    <a:lstStyle/>
                    <a:p>
                      <a:pPr marL="0" algn="l" defTabSz="914400" rtl="0" eaLnBrk="1" latinLnBrk="0" hangingPunct="1"/>
                      <a:r>
                        <a:rPr lang="en-US" altLang="zh-CN" sz="1400" b="1" kern="1200" dirty="0" smtClean="0">
                          <a:solidFill>
                            <a:schemeClr val="tx1"/>
                          </a:solidFill>
                          <a:latin typeface="+mn-lt"/>
                          <a:ea typeface="+mn-ea"/>
                          <a:cs typeface="+mn-cs"/>
                        </a:rPr>
                        <a:t>C10</a:t>
                      </a:r>
                      <a:endParaRPr lang="zh-CN" altLang="en-US" sz="1400" b="1" kern="1200" dirty="0">
                        <a:solidFill>
                          <a:schemeClr val="tx1"/>
                        </a:solidFill>
                        <a:latin typeface="+mn-lt"/>
                        <a:ea typeface="+mn-ea"/>
                        <a:cs typeface="+mn-cs"/>
                      </a:endParaRPr>
                    </a:p>
                  </a:txBody>
                  <a:tcPr marT="34290" marB="34290">
                    <a:solidFill>
                      <a:schemeClr val="bg2">
                        <a:lumMod val="50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C11</a:t>
                      </a:r>
                      <a:endParaRPr lang="zh-CN" altLang="en-US" sz="1400" b="1" kern="1200" dirty="0">
                        <a:solidFill>
                          <a:schemeClr val="tx1"/>
                        </a:solidFill>
                        <a:latin typeface="+mn-lt"/>
                        <a:ea typeface="+mn-ea"/>
                        <a:cs typeface="+mn-cs"/>
                      </a:endParaRPr>
                    </a:p>
                  </a:txBody>
                  <a:tcPr marT="34290" marB="34290">
                    <a:solidFill>
                      <a:schemeClr val="bg2">
                        <a:lumMod val="50000"/>
                      </a:schemeClr>
                    </a:solidFill>
                  </a:tcPr>
                </a:tc>
                <a:tc>
                  <a:txBody>
                    <a:bodyPr/>
                    <a:lstStyle/>
                    <a:p>
                      <a:r>
                        <a:rPr lang="en-US" altLang="zh-CN" sz="1400" b="1" dirty="0" smtClean="0">
                          <a:solidFill>
                            <a:schemeClr val="tx1"/>
                          </a:solidFill>
                        </a:rPr>
                        <a:t>C12</a:t>
                      </a:r>
                      <a:endParaRPr lang="zh-CN" altLang="en-US" sz="1400" b="1" dirty="0">
                        <a:solidFill>
                          <a:schemeClr val="tx1"/>
                        </a:solidFill>
                      </a:endParaRPr>
                    </a:p>
                  </a:txBody>
                  <a:tcPr marT="34290" marB="34290">
                    <a:solidFill>
                      <a:schemeClr val="bg2">
                        <a:lumMod val="50000"/>
                      </a:schemeClr>
                    </a:solidFill>
                  </a:tcPr>
                </a:tc>
                <a:tc>
                  <a:txBody>
                    <a:bodyPr/>
                    <a:lstStyle/>
                    <a:p>
                      <a:r>
                        <a:rPr lang="en-US" altLang="zh-CN" sz="1400" b="1" dirty="0" smtClean="0">
                          <a:solidFill>
                            <a:schemeClr val="tx1"/>
                          </a:solidFill>
                        </a:rPr>
                        <a:t>C14</a:t>
                      </a:r>
                      <a:endParaRPr lang="zh-CN" altLang="en-US" sz="1400" b="1" dirty="0">
                        <a:solidFill>
                          <a:schemeClr val="tx1"/>
                        </a:solidFill>
                      </a:endParaRPr>
                    </a:p>
                  </a:txBody>
                  <a:tcPr marT="34290" marB="34290">
                    <a:solidFill>
                      <a:schemeClr val="bg2">
                        <a:lumMod val="50000"/>
                      </a:schemeClr>
                    </a:solidFill>
                  </a:tcPr>
                </a:tc>
              </a:tr>
              <a:tr h="278130">
                <a:tc>
                  <a:txBody>
                    <a:bodyPr/>
                    <a:lstStyle/>
                    <a:p>
                      <a:pPr marL="0" algn="l" defTabSz="914400" rtl="0" eaLnBrk="1" latinLnBrk="0" hangingPunct="1"/>
                      <a:r>
                        <a:rPr lang="en-US" altLang="zh-CN" sz="1400" b="1" kern="1200" dirty="0" smtClean="0">
                          <a:solidFill>
                            <a:schemeClr val="tx1"/>
                          </a:solidFill>
                          <a:latin typeface="+mn-lt"/>
                          <a:ea typeface="+mn-ea"/>
                          <a:cs typeface="+mn-cs"/>
                        </a:rPr>
                        <a:t>C20</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C21</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r>
                        <a:rPr lang="en-US" altLang="zh-CN" sz="1400" b="1" dirty="0" smtClean="0">
                          <a:solidFill>
                            <a:schemeClr val="tx1"/>
                          </a:solidFill>
                        </a:rPr>
                        <a:t>C22</a:t>
                      </a:r>
                      <a:endParaRPr lang="zh-CN" altLang="en-US" sz="1400" b="1" dirty="0">
                        <a:solidFill>
                          <a:schemeClr val="tx1"/>
                        </a:solidFill>
                      </a:endParaRPr>
                    </a:p>
                  </a:txBody>
                  <a:tcPr marT="34290" marB="34290">
                    <a:solidFill>
                      <a:schemeClr val="accent2"/>
                    </a:solidFill>
                  </a:tcPr>
                </a:tc>
                <a:tc>
                  <a:txBody>
                    <a:bodyPr/>
                    <a:lstStyle/>
                    <a:p>
                      <a:r>
                        <a:rPr lang="en-US" altLang="zh-CN" sz="1400" b="1" dirty="0" smtClean="0">
                          <a:solidFill>
                            <a:schemeClr val="tx1"/>
                          </a:solidFill>
                        </a:rPr>
                        <a:t>C23</a:t>
                      </a:r>
                      <a:endParaRPr lang="zh-CN" altLang="en-US" sz="1400" b="1" dirty="0">
                        <a:solidFill>
                          <a:schemeClr val="tx1"/>
                        </a:solidFill>
                      </a:endParaRPr>
                    </a:p>
                  </a:txBody>
                  <a:tcPr marT="34290" marB="34290">
                    <a:solidFill>
                      <a:schemeClr val="accent2"/>
                    </a:solidFill>
                  </a:tcPr>
                </a:tc>
              </a:tr>
              <a:tr h="278130">
                <a:tc>
                  <a:txBody>
                    <a:bodyPr/>
                    <a:lstStyle/>
                    <a:p>
                      <a:pPr marL="0" algn="l" defTabSz="914400" rtl="0" eaLnBrk="1" latinLnBrk="0" hangingPunct="1"/>
                      <a:r>
                        <a:rPr lang="en-US" altLang="zh-CN" sz="1400" b="1" kern="1200" dirty="0" smtClean="0">
                          <a:solidFill>
                            <a:schemeClr val="tx1"/>
                          </a:solidFill>
                          <a:latin typeface="+mn-lt"/>
                          <a:ea typeface="+mn-ea"/>
                          <a:cs typeface="+mn-cs"/>
                        </a:rPr>
                        <a:t>C30</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C31</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C32</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C33</a:t>
                      </a:r>
                      <a:endParaRPr lang="zh-CN" altLang="en-US" sz="1400" b="1" kern="1200" dirty="0">
                        <a:solidFill>
                          <a:schemeClr val="tx1"/>
                        </a:solidFill>
                        <a:latin typeface="+mn-lt"/>
                        <a:ea typeface="+mn-ea"/>
                        <a:cs typeface="+mn-cs"/>
                      </a:endParaRPr>
                    </a:p>
                  </a:txBody>
                  <a:tcPr marT="34290" marB="34290">
                    <a:solidFill>
                      <a:schemeClr val="accent2"/>
                    </a:solidFill>
                  </a:tcPr>
                </a:tc>
              </a:tr>
            </a:tbl>
          </a:graphicData>
        </a:graphic>
      </p:graphicFrame>
    </p:spTree>
    <p:extLst>
      <p:ext uri="{BB962C8B-B14F-4D97-AF65-F5344CB8AC3E}">
        <p14:creationId xmlns:p14="http://schemas.microsoft.com/office/powerpoint/2010/main" val="335743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771550"/>
            <a:ext cx="7408333" cy="3906434"/>
          </a:xfrm>
        </p:spPr>
        <p:txBody>
          <a:bodyPr/>
          <a:lstStyle/>
          <a:p>
            <a:r>
              <a:rPr lang="en-US" altLang="zh-CN" dirty="0"/>
              <a:t>4.MPI API</a:t>
            </a:r>
            <a:r>
              <a:rPr lang="zh-CN" altLang="en-US" dirty="0"/>
              <a:t>并行程序</a:t>
            </a:r>
          </a:p>
          <a:p>
            <a:r>
              <a:rPr lang="en-US" altLang="zh-CN" sz="2000" dirty="0" smtClean="0"/>
              <a:t>1000</a:t>
            </a:r>
            <a:r>
              <a:rPr lang="zh-CN" altLang="en-US" sz="2000" dirty="0" smtClean="0"/>
              <a:t>*</a:t>
            </a:r>
            <a:r>
              <a:rPr lang="en-US" altLang="zh-CN" sz="2000" dirty="0" smtClean="0"/>
              <a:t>1000</a:t>
            </a:r>
            <a:r>
              <a:rPr lang="zh-CN" altLang="en-US" sz="2000" dirty="0" smtClean="0"/>
              <a:t>矩阵</a:t>
            </a:r>
            <a:r>
              <a:rPr lang="en-US" altLang="zh-CN" sz="2000" dirty="0" smtClean="0"/>
              <a:t>A</a:t>
            </a:r>
            <a:r>
              <a:rPr lang="zh-CN" altLang="en-US" sz="2000" dirty="0" smtClean="0"/>
              <a:t>、</a:t>
            </a:r>
            <a:r>
              <a:rPr lang="en-US" altLang="zh-CN" sz="2000" dirty="0" smtClean="0"/>
              <a:t>B</a:t>
            </a:r>
            <a:r>
              <a:rPr lang="zh-CN" altLang="en-US" sz="2000" dirty="0" smtClean="0"/>
              <a:t>相乘的按行分块并行计算流程。</a:t>
            </a:r>
            <a:r>
              <a:rPr lang="en-US" altLang="zh-CN" sz="2000" dirty="0" smtClean="0"/>
              <a:t>Size=1000</a:t>
            </a:r>
          </a:p>
          <a:p>
            <a:endParaRPr lang="zh-CN" altLang="en-US" dirty="0"/>
          </a:p>
        </p:txBody>
      </p:sp>
      <p:sp>
        <p:nvSpPr>
          <p:cNvPr id="5" name="流程图: 过程 4"/>
          <p:cNvSpPr/>
          <p:nvPr/>
        </p:nvSpPr>
        <p:spPr>
          <a:xfrm>
            <a:off x="2123728" y="2643758"/>
            <a:ext cx="4608512" cy="27003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tx1"/>
                </a:solidFill>
              </a:rPr>
              <a:t>send</a:t>
            </a:r>
            <a:r>
              <a:rPr lang="zh-CN" altLang="en-US" b="1" dirty="0" smtClean="0">
                <a:solidFill>
                  <a:schemeClr val="tx1"/>
                </a:solidFill>
              </a:rPr>
              <a:t>将</a:t>
            </a:r>
            <a:r>
              <a:rPr lang="en-US" altLang="zh-CN" b="1" dirty="0" smtClean="0">
                <a:solidFill>
                  <a:schemeClr val="tx1"/>
                </a:solidFill>
              </a:rPr>
              <a:t>A</a:t>
            </a:r>
            <a:r>
              <a:rPr lang="zh-CN" altLang="en-US" b="1" dirty="0" smtClean="0">
                <a:solidFill>
                  <a:schemeClr val="tx1"/>
                </a:solidFill>
              </a:rPr>
              <a:t>的行划分块到</a:t>
            </a:r>
            <a:r>
              <a:rPr lang="en-US" altLang="zh-CN" b="1" dirty="0" smtClean="0">
                <a:solidFill>
                  <a:schemeClr val="tx1"/>
                </a:solidFill>
              </a:rPr>
              <a:t>n</a:t>
            </a:r>
            <a:r>
              <a:rPr lang="zh-CN" altLang="en-US" b="1" dirty="0" smtClean="0">
                <a:solidFill>
                  <a:schemeClr val="tx1"/>
                </a:solidFill>
              </a:rPr>
              <a:t>个进程，</a:t>
            </a:r>
            <a:endParaRPr lang="en-US" altLang="zh-CN" b="1" dirty="0" smtClean="0">
              <a:solidFill>
                <a:schemeClr val="tx1"/>
              </a:solidFill>
            </a:endParaRPr>
          </a:p>
          <a:p>
            <a:r>
              <a:rPr lang="zh-CN" altLang="en-US" b="1" dirty="0" smtClean="0">
                <a:solidFill>
                  <a:schemeClr val="tx1"/>
                </a:solidFill>
              </a:rPr>
              <a:t>每个分得</a:t>
            </a:r>
            <a:r>
              <a:rPr lang="en-US" altLang="zh-CN" b="1" dirty="0" smtClean="0">
                <a:solidFill>
                  <a:schemeClr val="tx1"/>
                </a:solidFill>
              </a:rPr>
              <a:t>size/n</a:t>
            </a:r>
            <a:r>
              <a:rPr lang="zh-CN" altLang="en-US" b="1" dirty="0" smtClean="0">
                <a:solidFill>
                  <a:schemeClr val="tx1"/>
                </a:solidFill>
              </a:rPr>
              <a:t>行数据块</a:t>
            </a:r>
            <a:endParaRPr lang="zh-CN" altLang="en-US" b="1" dirty="0">
              <a:solidFill>
                <a:schemeClr val="tx1"/>
              </a:solidFill>
            </a:endParaRPr>
          </a:p>
        </p:txBody>
      </p:sp>
      <p:sp>
        <p:nvSpPr>
          <p:cNvPr id="6" name="流程图: 过程 5"/>
          <p:cNvSpPr/>
          <p:nvPr/>
        </p:nvSpPr>
        <p:spPr>
          <a:xfrm>
            <a:off x="2987824" y="2067694"/>
            <a:ext cx="2952328" cy="36004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tx1"/>
                </a:solidFill>
              </a:rPr>
              <a:t>send</a:t>
            </a:r>
            <a:r>
              <a:rPr lang="zh-CN" altLang="en-US" b="1" dirty="0" smtClean="0">
                <a:solidFill>
                  <a:schemeClr val="tx1"/>
                </a:solidFill>
              </a:rPr>
              <a:t>将</a:t>
            </a:r>
            <a:r>
              <a:rPr lang="en-US" altLang="zh-CN" b="1" dirty="0" smtClean="0">
                <a:solidFill>
                  <a:schemeClr val="tx1"/>
                </a:solidFill>
              </a:rPr>
              <a:t>B</a:t>
            </a:r>
            <a:r>
              <a:rPr lang="zh-CN" altLang="en-US" b="1" dirty="0" smtClean="0">
                <a:solidFill>
                  <a:schemeClr val="tx1"/>
                </a:solidFill>
              </a:rPr>
              <a:t>广播到</a:t>
            </a:r>
            <a:r>
              <a:rPr lang="en-US" altLang="zh-CN" b="1" dirty="0" smtClean="0">
                <a:solidFill>
                  <a:schemeClr val="tx1"/>
                </a:solidFill>
              </a:rPr>
              <a:t>n</a:t>
            </a:r>
            <a:r>
              <a:rPr lang="zh-CN" altLang="en-US" b="1" dirty="0" smtClean="0">
                <a:solidFill>
                  <a:schemeClr val="tx1"/>
                </a:solidFill>
              </a:rPr>
              <a:t>个进程</a:t>
            </a:r>
            <a:endParaRPr lang="zh-CN" altLang="en-US" b="1" dirty="0">
              <a:solidFill>
                <a:schemeClr val="tx1"/>
              </a:solidFill>
            </a:endParaRPr>
          </a:p>
        </p:txBody>
      </p:sp>
      <p:sp>
        <p:nvSpPr>
          <p:cNvPr id="13" name="流程图: 过程 12"/>
          <p:cNvSpPr/>
          <p:nvPr/>
        </p:nvSpPr>
        <p:spPr>
          <a:xfrm>
            <a:off x="7164288" y="2499742"/>
            <a:ext cx="2088232" cy="32403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smtClean="0">
                <a:solidFill>
                  <a:schemeClr val="tx1"/>
                </a:solidFill>
              </a:rPr>
              <a:t>recv</a:t>
            </a:r>
            <a:r>
              <a:rPr lang="zh-CN" altLang="en-US" b="1" dirty="0" smtClean="0">
                <a:solidFill>
                  <a:schemeClr val="tx1"/>
                </a:solidFill>
              </a:rPr>
              <a:t>收到</a:t>
            </a:r>
            <a:r>
              <a:rPr lang="en-US" altLang="zh-CN" b="1" dirty="0" smtClean="0">
                <a:solidFill>
                  <a:schemeClr val="tx1"/>
                </a:solidFill>
              </a:rPr>
              <a:t>A</a:t>
            </a:r>
            <a:r>
              <a:rPr lang="zh-CN" altLang="en-US" b="1" dirty="0" smtClean="0">
                <a:solidFill>
                  <a:schemeClr val="tx1"/>
                </a:solidFill>
              </a:rPr>
              <a:t>行块</a:t>
            </a:r>
            <a:r>
              <a:rPr lang="en-US" altLang="zh-CN" b="1" dirty="0" smtClean="0">
                <a:solidFill>
                  <a:schemeClr val="tx1"/>
                </a:solidFill>
              </a:rPr>
              <a:t>n</a:t>
            </a:r>
            <a:r>
              <a:rPr lang="zh-CN" altLang="en-US" b="1" dirty="0" smtClean="0">
                <a:solidFill>
                  <a:schemeClr val="tx1"/>
                </a:solidFill>
              </a:rPr>
              <a:t>和</a:t>
            </a:r>
            <a:r>
              <a:rPr lang="en-US" altLang="zh-CN" b="1" dirty="0" smtClean="0">
                <a:solidFill>
                  <a:schemeClr val="tx1"/>
                </a:solidFill>
              </a:rPr>
              <a:t>B</a:t>
            </a:r>
            <a:r>
              <a:rPr lang="zh-CN" altLang="en-US" b="1" dirty="0" smtClean="0">
                <a:solidFill>
                  <a:schemeClr val="tx1"/>
                </a:solidFill>
              </a:rPr>
              <a:t>整体，对</a:t>
            </a:r>
            <a:r>
              <a:rPr lang="zh-CN" altLang="en-US" b="1" dirty="0">
                <a:solidFill>
                  <a:schemeClr val="tx1"/>
                </a:solidFill>
              </a:rPr>
              <a:t>分得的行块数据</a:t>
            </a:r>
            <a:r>
              <a:rPr lang="zh-CN" altLang="en-US" b="1" dirty="0" smtClean="0">
                <a:solidFill>
                  <a:schemeClr val="tx1"/>
                </a:solidFill>
              </a:rPr>
              <a:t>计算。</a:t>
            </a:r>
            <a:endParaRPr lang="zh-CN" altLang="en-US" b="1" dirty="0">
              <a:solidFill>
                <a:schemeClr val="tx1"/>
              </a:solidFill>
            </a:endParaRPr>
          </a:p>
        </p:txBody>
      </p:sp>
      <p:sp>
        <p:nvSpPr>
          <p:cNvPr id="29" name="流程图: 过程 28"/>
          <p:cNvSpPr/>
          <p:nvPr/>
        </p:nvSpPr>
        <p:spPr>
          <a:xfrm>
            <a:off x="1547664" y="1923678"/>
            <a:ext cx="1296144" cy="32403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solidFill>
                  <a:schemeClr val="tx1"/>
                </a:solidFill>
              </a:rPr>
              <a:t>主进程</a:t>
            </a:r>
            <a:r>
              <a:rPr lang="en-US" altLang="zh-CN" sz="1600" b="1" dirty="0" smtClean="0">
                <a:solidFill>
                  <a:schemeClr val="tx1"/>
                </a:solidFill>
              </a:rPr>
              <a:t>id=0</a:t>
            </a:r>
            <a:endParaRPr lang="zh-CN" altLang="en-US" sz="1600" b="1" dirty="0">
              <a:solidFill>
                <a:schemeClr val="tx1"/>
              </a:solidFill>
            </a:endParaRPr>
          </a:p>
        </p:txBody>
      </p:sp>
      <p:sp>
        <p:nvSpPr>
          <p:cNvPr id="30" name="流程图: 过程 29"/>
          <p:cNvSpPr/>
          <p:nvPr/>
        </p:nvSpPr>
        <p:spPr>
          <a:xfrm>
            <a:off x="6040892" y="1923678"/>
            <a:ext cx="1281104" cy="3137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solidFill>
                  <a:schemeClr val="tx1"/>
                </a:solidFill>
              </a:rPr>
              <a:t>进程</a:t>
            </a:r>
            <a:r>
              <a:rPr lang="en-US" altLang="zh-CN" sz="1600" b="1" dirty="0" smtClean="0">
                <a:solidFill>
                  <a:schemeClr val="tx1"/>
                </a:solidFill>
              </a:rPr>
              <a:t>id=x</a:t>
            </a:r>
            <a:endParaRPr lang="zh-CN" altLang="en-US" sz="1600" b="1" dirty="0">
              <a:solidFill>
                <a:schemeClr val="tx1"/>
              </a:solidFill>
            </a:endParaRPr>
          </a:p>
        </p:txBody>
      </p:sp>
      <p:cxnSp>
        <p:nvCxnSpPr>
          <p:cNvPr id="32" name="直接连接符 31"/>
          <p:cNvCxnSpPr>
            <a:stCxn id="29" idx="2"/>
          </p:cNvCxnSpPr>
          <p:nvPr/>
        </p:nvCxnSpPr>
        <p:spPr>
          <a:xfrm>
            <a:off x="2195736" y="2247715"/>
            <a:ext cx="0" cy="2311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81444" y="2243714"/>
            <a:ext cx="0" cy="2322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195736" y="2409732"/>
            <a:ext cx="448570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195736" y="2733768"/>
            <a:ext cx="448570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p:nvPr/>
        </p:nvCxnSpPr>
        <p:spPr>
          <a:xfrm>
            <a:off x="6681444" y="2571750"/>
            <a:ext cx="352520" cy="135015"/>
          </a:xfrm>
          <a:prstGeom prst="bentConnector3">
            <a:avLst>
              <a:gd name="adj1" fmla="val 149973"/>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流程图: 过程 64"/>
              <p:cNvSpPr/>
              <p:nvPr/>
            </p:nvSpPr>
            <p:spPr>
              <a:xfrm>
                <a:off x="7164288" y="3003798"/>
                <a:ext cx="2520280" cy="89624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smtClean="0">
                    <a:solidFill>
                      <a:schemeClr val="tx1"/>
                    </a:solidFill>
                  </a:rPr>
                  <a:t>c_partx</a:t>
                </a:r>
                <a:r>
                  <a:rPr lang="en-US" altLang="zh-CN" b="1" dirty="0" smtClean="0">
                    <a:solidFill>
                      <a:schemeClr val="tx1"/>
                    </a:solidFill>
                  </a:rPr>
                  <a:t>[i][j]=</a:t>
                </a:r>
              </a:p>
              <a:p>
                <a14:m>
                  <m:oMath xmlns:m="http://schemas.openxmlformats.org/officeDocument/2006/math">
                    <m:r>
                      <a:rPr lang="zh-CN" altLang="en-US" b="1" i="1" smtClean="0">
                        <a:solidFill>
                          <a:schemeClr val="tx1"/>
                        </a:solidFill>
                        <a:latin typeface="Cambria Math"/>
                      </a:rPr>
                      <m:t>∑</m:t>
                    </m:r>
                  </m:oMath>
                </a14:m>
                <a:r>
                  <a:rPr lang="en-US" altLang="zh-CN" b="1" dirty="0" smtClean="0">
                    <a:solidFill>
                      <a:schemeClr val="tx1"/>
                    </a:solidFill>
                  </a:rPr>
                  <a:t>a[i][k]*b[k][j]</a:t>
                </a:r>
              </a:p>
              <a:p>
                <a:r>
                  <a:rPr lang="en-US" altLang="zh-CN" b="1" dirty="0" smtClean="0">
                    <a:solidFill>
                      <a:schemeClr val="tx1"/>
                    </a:solidFill>
                  </a:rPr>
                  <a:t>(0&lt;i&lt;size/n</a:t>
                </a:r>
                <a:r>
                  <a:rPr lang="zh-CN" altLang="en-US" b="1" dirty="0" smtClean="0">
                    <a:solidFill>
                      <a:schemeClr val="tx1"/>
                    </a:solidFill>
                  </a:rPr>
                  <a:t>相对的</a:t>
                </a:r>
                <a:r>
                  <a:rPr lang="en-US" altLang="zh-CN" b="1" dirty="0" smtClean="0">
                    <a:solidFill>
                      <a:schemeClr val="tx1"/>
                    </a:solidFill>
                  </a:rPr>
                  <a:t>)</a:t>
                </a:r>
                <a:endParaRPr lang="zh-CN" altLang="en-US" b="1" dirty="0">
                  <a:solidFill>
                    <a:schemeClr val="tx1"/>
                  </a:solidFill>
                </a:endParaRPr>
              </a:p>
            </p:txBody>
          </p:sp>
        </mc:Choice>
        <mc:Fallback xmlns="">
          <p:sp>
            <p:nvSpPr>
              <p:cNvPr id="65" name="流程图: 过程 64"/>
              <p:cNvSpPr>
                <a:spLocks noRot="1" noChangeAspect="1" noMove="1" noResize="1" noEditPoints="1" noAdjustHandles="1" noChangeArrowheads="1" noChangeShapeType="1" noTextEdit="1"/>
              </p:cNvSpPr>
              <p:nvPr/>
            </p:nvSpPr>
            <p:spPr>
              <a:xfrm>
                <a:off x="7164288" y="3003798"/>
                <a:ext cx="2520280" cy="896242"/>
              </a:xfrm>
              <a:prstGeom prst="flowChartProcess">
                <a:avLst/>
              </a:prstGeom>
              <a:blipFill rotWithShape="1">
                <a:blip r:embed="rId2"/>
                <a:stretch>
                  <a:fillRect l="-1932" t="-4762" r="-1932" b="-12245"/>
                </a:stretch>
              </a:blipFill>
              <a:ln>
                <a:noFill/>
              </a:ln>
            </p:spPr>
            <p:txBody>
              <a:bodyPr/>
              <a:lstStyle/>
              <a:p>
                <a:r>
                  <a:rPr lang="zh-CN" altLang="en-US">
                    <a:noFill/>
                  </a:rPr>
                  <a:t> </a:t>
                </a:r>
              </a:p>
            </p:txBody>
          </p:sp>
        </mc:Fallback>
      </mc:AlternateContent>
      <p:cxnSp>
        <p:nvCxnSpPr>
          <p:cNvPr id="66" name="肘形连接符 65"/>
          <p:cNvCxnSpPr/>
          <p:nvPr/>
        </p:nvCxnSpPr>
        <p:spPr>
          <a:xfrm>
            <a:off x="6667752" y="3084807"/>
            <a:ext cx="352520" cy="135015"/>
          </a:xfrm>
          <a:prstGeom prst="bentConnector3">
            <a:avLst>
              <a:gd name="adj1" fmla="val 1499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2195736" y="3435846"/>
            <a:ext cx="4485708" cy="0"/>
          </a:xfrm>
          <a:prstGeom prst="straightConnector1">
            <a:avLst/>
          </a:prstGeom>
          <a:ln w="19050">
            <a:prstDash val="lgDash"/>
            <a:tailEnd type="arrow"/>
          </a:ln>
        </p:spPr>
        <p:style>
          <a:lnRef idx="1">
            <a:schemeClr val="accent1"/>
          </a:lnRef>
          <a:fillRef idx="0">
            <a:schemeClr val="accent1"/>
          </a:fillRef>
          <a:effectRef idx="0">
            <a:schemeClr val="accent1"/>
          </a:effectRef>
          <a:fontRef idx="minor">
            <a:schemeClr val="tx1"/>
          </a:fontRef>
        </p:style>
      </p:cxnSp>
      <p:sp>
        <p:nvSpPr>
          <p:cNvPr id="69" name="流程图: 过程 68"/>
          <p:cNvSpPr/>
          <p:nvPr/>
        </p:nvSpPr>
        <p:spPr>
          <a:xfrm>
            <a:off x="3131840" y="3165816"/>
            <a:ext cx="3096344" cy="27003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tx1"/>
                </a:solidFill>
              </a:rPr>
              <a:t>send</a:t>
            </a:r>
            <a:r>
              <a:rPr lang="zh-CN" altLang="en-US" b="1" dirty="0" smtClean="0">
                <a:solidFill>
                  <a:schemeClr val="tx1"/>
                </a:solidFill>
              </a:rPr>
              <a:t>返回每部分数据</a:t>
            </a:r>
            <a:endParaRPr lang="zh-CN" altLang="en-US" b="1" dirty="0">
              <a:solidFill>
                <a:schemeClr val="tx1"/>
              </a:solidFill>
            </a:endParaRPr>
          </a:p>
        </p:txBody>
      </p:sp>
      <p:sp>
        <p:nvSpPr>
          <p:cNvPr id="71" name="流程图: 过程 70"/>
          <p:cNvSpPr/>
          <p:nvPr/>
        </p:nvSpPr>
        <p:spPr>
          <a:xfrm>
            <a:off x="2699792" y="3579862"/>
            <a:ext cx="3744416" cy="48605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chemeClr val="tx1"/>
                </a:solidFill>
              </a:rPr>
              <a:t>r</a:t>
            </a:r>
            <a:r>
              <a:rPr lang="en-US" altLang="zh-CN" b="1" dirty="0" err="1" smtClean="0">
                <a:solidFill>
                  <a:schemeClr val="tx1"/>
                </a:solidFill>
              </a:rPr>
              <a:t>ecv</a:t>
            </a:r>
            <a:r>
              <a:rPr lang="en-US" altLang="zh-CN" b="1" dirty="0" smtClean="0">
                <a:solidFill>
                  <a:schemeClr val="tx1"/>
                </a:solidFill>
              </a:rPr>
              <a:t> </a:t>
            </a:r>
            <a:r>
              <a:rPr lang="en-US" altLang="zh-CN" b="1" dirty="0" err="1" smtClean="0">
                <a:solidFill>
                  <a:schemeClr val="tx1"/>
                </a:solidFill>
              </a:rPr>
              <a:t>c_part</a:t>
            </a:r>
            <a:r>
              <a:rPr lang="en-US" altLang="zh-CN" b="1" dirty="0" err="1">
                <a:solidFill>
                  <a:schemeClr val="tx1"/>
                </a:solidFill>
              </a:rPr>
              <a:t>x</a:t>
            </a:r>
            <a:r>
              <a:rPr lang="zh-CN" altLang="en-US" b="1" dirty="0" smtClean="0">
                <a:solidFill>
                  <a:schemeClr val="tx1"/>
                </a:solidFill>
              </a:rPr>
              <a:t>对分得的块中行数据计算结合</a:t>
            </a:r>
            <a:r>
              <a:rPr lang="en-US" altLang="zh-CN" b="1" dirty="0" err="1">
                <a:solidFill>
                  <a:schemeClr val="tx1"/>
                </a:solidFill>
              </a:rPr>
              <a:t>source</a:t>
            </a:r>
            <a:r>
              <a:rPr lang="en-US" altLang="zh-CN" b="1" dirty="0" err="1" smtClean="0">
                <a:solidFill>
                  <a:schemeClr val="tx1"/>
                </a:solidFill>
              </a:rPr>
              <a:t>id</a:t>
            </a:r>
            <a:r>
              <a:rPr lang="zh-CN" altLang="en-US" b="1" dirty="0">
                <a:solidFill>
                  <a:schemeClr val="tx1"/>
                </a:solidFill>
              </a:rPr>
              <a:t>按</a:t>
            </a:r>
            <a:r>
              <a:rPr lang="zh-CN" altLang="en-US" b="1" dirty="0" smtClean="0">
                <a:solidFill>
                  <a:schemeClr val="tx1"/>
                </a:solidFill>
              </a:rPr>
              <a:t>行存储到</a:t>
            </a:r>
            <a:r>
              <a:rPr lang="en-US" altLang="zh-CN" b="1" dirty="0" smtClean="0">
                <a:solidFill>
                  <a:schemeClr val="tx1"/>
                </a:solidFill>
              </a:rPr>
              <a:t>C</a:t>
            </a:r>
            <a:endParaRPr lang="zh-CN" altLang="en-US" b="1" dirty="0">
              <a:solidFill>
                <a:schemeClr val="tx1"/>
              </a:solidFill>
            </a:endParaRPr>
          </a:p>
        </p:txBody>
      </p:sp>
      <p:cxnSp>
        <p:nvCxnSpPr>
          <p:cNvPr id="72" name="肘形连接符 71"/>
          <p:cNvCxnSpPr/>
          <p:nvPr/>
        </p:nvCxnSpPr>
        <p:spPr>
          <a:xfrm>
            <a:off x="2195736" y="3651870"/>
            <a:ext cx="352520" cy="135015"/>
          </a:xfrm>
          <a:prstGeom prst="bentConnector3">
            <a:avLst>
              <a:gd name="adj1" fmla="val 14997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 name="流程图: 过程 75"/>
          <p:cNvSpPr/>
          <p:nvPr/>
        </p:nvSpPr>
        <p:spPr>
          <a:xfrm>
            <a:off x="2699792" y="4429955"/>
            <a:ext cx="3341100" cy="37404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计算</a:t>
            </a:r>
            <a:r>
              <a:rPr lang="zh-CN" altLang="en-US" b="1" dirty="0" smtClean="0">
                <a:solidFill>
                  <a:schemeClr val="tx1"/>
                </a:solidFill>
              </a:rPr>
              <a:t>剩余</a:t>
            </a:r>
            <a:r>
              <a:rPr lang="en-US" altLang="zh-CN" b="1" dirty="0">
                <a:solidFill>
                  <a:schemeClr val="tx1"/>
                </a:solidFill>
              </a:rPr>
              <a:t>A</a:t>
            </a:r>
            <a:r>
              <a:rPr lang="zh-CN" altLang="en-US" b="1" dirty="0" smtClean="0">
                <a:solidFill>
                  <a:schemeClr val="tx1"/>
                </a:solidFill>
              </a:rPr>
              <a:t>的</a:t>
            </a:r>
            <a:r>
              <a:rPr lang="en-US" altLang="zh-CN" b="1" dirty="0" err="1" smtClean="0">
                <a:solidFill>
                  <a:schemeClr val="tx1"/>
                </a:solidFill>
              </a:rPr>
              <a:t>size%n</a:t>
            </a:r>
            <a:r>
              <a:rPr lang="zh-CN" altLang="en-US" b="1" dirty="0" smtClean="0">
                <a:solidFill>
                  <a:schemeClr val="tx1"/>
                </a:solidFill>
              </a:rPr>
              <a:t>行数据与</a:t>
            </a:r>
            <a:r>
              <a:rPr lang="en-US" altLang="zh-CN" b="1" dirty="0" smtClean="0">
                <a:solidFill>
                  <a:schemeClr val="tx1"/>
                </a:solidFill>
              </a:rPr>
              <a:t>B</a:t>
            </a:r>
            <a:r>
              <a:rPr lang="zh-CN" altLang="en-US" b="1" dirty="0" smtClean="0">
                <a:solidFill>
                  <a:schemeClr val="tx1"/>
                </a:solidFill>
              </a:rPr>
              <a:t>相乘按行存储到</a:t>
            </a:r>
            <a:r>
              <a:rPr lang="en-US" altLang="zh-CN" b="1" dirty="0" smtClean="0">
                <a:solidFill>
                  <a:schemeClr val="tx1"/>
                </a:solidFill>
              </a:rPr>
              <a:t>C</a:t>
            </a:r>
            <a:endParaRPr lang="zh-CN" altLang="en-US" b="1" dirty="0">
              <a:solidFill>
                <a:schemeClr val="tx1"/>
              </a:solidFill>
            </a:endParaRPr>
          </a:p>
        </p:txBody>
      </p:sp>
      <p:cxnSp>
        <p:nvCxnSpPr>
          <p:cNvPr id="77" name="肘形连接符 76"/>
          <p:cNvCxnSpPr/>
          <p:nvPr/>
        </p:nvCxnSpPr>
        <p:spPr>
          <a:xfrm>
            <a:off x="2195736" y="4452959"/>
            <a:ext cx="352520" cy="135015"/>
          </a:xfrm>
          <a:prstGeom prst="bentConnector3">
            <a:avLst>
              <a:gd name="adj1" fmla="val 14997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401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并行计算实例应用</a:t>
            </a:r>
            <a:r>
              <a:rPr lang="en-US" altLang="zh-CN" dirty="0"/>
              <a:t> </a:t>
            </a:r>
            <a:endParaRPr lang="zh-CN" altLang="en-US" dirty="0"/>
          </a:p>
        </p:txBody>
      </p:sp>
      <p:sp>
        <p:nvSpPr>
          <p:cNvPr id="2" name="内容占位符 1"/>
          <p:cNvSpPr>
            <a:spLocks noGrp="1"/>
          </p:cNvSpPr>
          <p:nvPr>
            <p:ph idx="1"/>
          </p:nvPr>
        </p:nvSpPr>
        <p:spPr>
          <a:xfrm>
            <a:off x="872068" y="771550"/>
            <a:ext cx="7408333" cy="4014446"/>
          </a:xfrm>
        </p:spPr>
        <p:txBody>
          <a:bodyPr>
            <a:normAutofit/>
          </a:bodyPr>
          <a:lstStyle/>
          <a:p>
            <a:r>
              <a:rPr lang="en-US" altLang="zh-CN" dirty="0" smtClean="0"/>
              <a:t>5.3.2Cannon</a:t>
            </a:r>
            <a:r>
              <a:rPr lang="zh-CN" altLang="en-US" dirty="0" smtClean="0"/>
              <a:t>算法</a:t>
            </a:r>
            <a:endParaRPr lang="en-US" altLang="zh-CN" dirty="0"/>
          </a:p>
          <a:p>
            <a:endParaRPr lang="en-US" altLang="zh-CN" dirty="0"/>
          </a:p>
          <a:p>
            <a:endParaRPr lang="en-US" altLang="zh-CN" dirty="0"/>
          </a:p>
          <a:p>
            <a:endParaRPr lang="en-US" altLang="zh-CN" sz="1900" dirty="0"/>
          </a:p>
          <a:p>
            <a:endParaRPr lang="en-US" altLang="zh-CN" sz="1900" dirty="0" smtClean="0"/>
          </a:p>
          <a:p>
            <a:endParaRPr lang="en-US" altLang="zh-CN" sz="1900" dirty="0" smtClean="0"/>
          </a:p>
          <a:p>
            <a:endParaRPr lang="en-US" altLang="zh-CN" sz="1900" dirty="0"/>
          </a:p>
          <a:p>
            <a:r>
              <a:rPr lang="en-US" altLang="zh-CN" sz="1900" dirty="0" smtClean="0"/>
              <a:t>1</a:t>
            </a:r>
            <a:r>
              <a:rPr lang="zh-CN" altLang="en-US" sz="1900" dirty="0"/>
              <a:t>）进程</a:t>
            </a:r>
            <a:r>
              <a:rPr lang="en-US" altLang="zh-CN" sz="1900" dirty="0"/>
              <a:t>P</a:t>
            </a:r>
            <a:r>
              <a:rPr lang="en-US" altLang="zh-CN" sz="1900" baseline="-25000" dirty="0"/>
              <a:t>i</a:t>
            </a:r>
            <a:r>
              <a:rPr lang="zh-CN" altLang="en-US" sz="1900" dirty="0"/>
              <a:t>，执行本块划分的矩阵相乘相加后，循环接收和发送将矩阵</a:t>
            </a:r>
            <a:r>
              <a:rPr lang="en-US" altLang="zh-CN" sz="1900" dirty="0"/>
              <a:t>A</a:t>
            </a:r>
            <a:r>
              <a:rPr lang="zh-CN" altLang="en-US" sz="1900" dirty="0"/>
              <a:t>左移，</a:t>
            </a:r>
            <a:r>
              <a:rPr lang="en-US" altLang="zh-CN" sz="1900" dirty="0"/>
              <a:t>B</a:t>
            </a:r>
            <a:r>
              <a:rPr lang="zh-CN" altLang="en-US" sz="1900" dirty="0"/>
              <a:t>上移对齐后，相乘累加。一个循环链</a:t>
            </a:r>
            <a:r>
              <a:rPr lang="zh-CN" altLang="en-US" sz="1900" dirty="0" smtClean="0"/>
              <a:t>。</a:t>
            </a:r>
            <a:endParaRPr lang="en-US" altLang="zh-CN" sz="1900" dirty="0"/>
          </a:p>
        </p:txBody>
      </p:sp>
      <p:graphicFrame>
        <p:nvGraphicFramePr>
          <p:cNvPr id="4" name="表格 3"/>
          <p:cNvGraphicFramePr>
            <a:graphicFrameLocks noGrp="1"/>
          </p:cNvGraphicFramePr>
          <p:nvPr>
            <p:extLst>
              <p:ext uri="{D42A27DB-BD31-4B8C-83A1-F6EECF244321}">
                <p14:modId xmlns:p14="http://schemas.microsoft.com/office/powerpoint/2010/main" val="3532180485"/>
              </p:ext>
            </p:extLst>
          </p:nvPr>
        </p:nvGraphicFramePr>
        <p:xfrm>
          <a:off x="1547664" y="1491630"/>
          <a:ext cx="2232248" cy="1512168"/>
        </p:xfrm>
        <a:graphic>
          <a:graphicData uri="http://schemas.openxmlformats.org/drawingml/2006/table">
            <a:tbl>
              <a:tblPr firstRow="1" bandRow="1">
                <a:tableStyleId>{5C22544A-7EE6-4342-B048-85BDC9FD1C3A}</a:tableStyleId>
              </a:tblPr>
              <a:tblGrid>
                <a:gridCol w="558062"/>
                <a:gridCol w="558062"/>
                <a:gridCol w="558062"/>
                <a:gridCol w="558062"/>
              </a:tblGrid>
              <a:tr h="378042">
                <a:tc>
                  <a:txBody>
                    <a:bodyPr/>
                    <a:lstStyle/>
                    <a:p>
                      <a:pPr marL="0" algn="l" defTabSz="914400" rtl="0" eaLnBrk="1" latinLnBrk="0" hangingPunct="1"/>
                      <a:r>
                        <a:rPr lang="en-US" altLang="zh-CN" sz="1400" kern="1200" dirty="0" smtClean="0">
                          <a:solidFill>
                            <a:schemeClr val="dk1"/>
                          </a:solidFill>
                          <a:latin typeface="+mn-lt"/>
                          <a:ea typeface="+mn-ea"/>
                          <a:cs typeface="+mn-cs"/>
                        </a:rPr>
                        <a:t>A00</a:t>
                      </a:r>
                      <a:endParaRPr lang="zh-CN" altLang="en-US" sz="1400" kern="1200" dirty="0">
                        <a:solidFill>
                          <a:schemeClr val="dk1"/>
                        </a:solidFill>
                        <a:latin typeface="+mn-lt"/>
                        <a:ea typeface="+mn-ea"/>
                        <a:cs typeface="+mn-cs"/>
                      </a:endParaRPr>
                    </a:p>
                  </a:txBody>
                  <a:tcPr marT="34290" marB="34290">
                    <a:solidFill>
                      <a:schemeClr val="bg2"/>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A01</a:t>
                      </a:r>
                      <a:endParaRPr lang="zh-CN" altLang="en-US" sz="1400" kern="1200" dirty="0">
                        <a:solidFill>
                          <a:schemeClr val="dk1"/>
                        </a:solidFill>
                        <a:latin typeface="+mn-lt"/>
                        <a:ea typeface="+mn-ea"/>
                        <a:cs typeface="+mn-cs"/>
                      </a:endParaRPr>
                    </a:p>
                  </a:txBody>
                  <a:tcPr marT="34290" marB="34290">
                    <a:solidFill>
                      <a:schemeClr val="bg2"/>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A02</a:t>
                      </a:r>
                      <a:endParaRPr lang="zh-CN" altLang="en-US" sz="1400" kern="1200" dirty="0">
                        <a:solidFill>
                          <a:schemeClr val="dk1"/>
                        </a:solidFill>
                        <a:latin typeface="+mn-lt"/>
                        <a:ea typeface="+mn-ea"/>
                        <a:cs typeface="+mn-cs"/>
                      </a:endParaRPr>
                    </a:p>
                  </a:txBody>
                  <a:tcPr marT="34290" marB="34290">
                    <a:solidFill>
                      <a:schemeClr val="accent6">
                        <a:lumMod val="40000"/>
                        <a:lumOff val="60000"/>
                      </a:schemeClr>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A03</a:t>
                      </a:r>
                      <a:endParaRPr lang="zh-CN" altLang="en-US" sz="1400" kern="1200" dirty="0">
                        <a:solidFill>
                          <a:schemeClr val="dk1"/>
                        </a:solidFill>
                        <a:latin typeface="+mn-lt"/>
                        <a:ea typeface="+mn-ea"/>
                        <a:cs typeface="+mn-cs"/>
                      </a:endParaRPr>
                    </a:p>
                  </a:txBody>
                  <a:tcPr marT="34290" marB="34290">
                    <a:solidFill>
                      <a:schemeClr val="accent6">
                        <a:lumMod val="40000"/>
                        <a:lumOff val="60000"/>
                      </a:schemeClr>
                    </a:solidFill>
                  </a:tcPr>
                </a:tc>
              </a:tr>
              <a:tr h="378042">
                <a:tc>
                  <a:txBody>
                    <a:bodyPr/>
                    <a:lstStyle/>
                    <a:p>
                      <a:r>
                        <a:rPr lang="en-US" altLang="zh-CN" sz="1400" b="1" dirty="0" smtClean="0">
                          <a:solidFill>
                            <a:schemeClr val="tx1"/>
                          </a:solidFill>
                        </a:rPr>
                        <a:t>A10</a:t>
                      </a:r>
                      <a:endParaRPr lang="zh-CN" altLang="en-US" sz="1400" b="1" dirty="0">
                        <a:solidFill>
                          <a:schemeClr val="tx1"/>
                        </a:solidFill>
                      </a:endParaRPr>
                    </a:p>
                  </a:txBody>
                  <a:tcPr marT="34290" marB="34290">
                    <a:solidFill>
                      <a:schemeClr val="bg2"/>
                    </a:solidFill>
                  </a:tcPr>
                </a:tc>
                <a:tc>
                  <a:txBody>
                    <a:bodyPr/>
                    <a:lstStyle/>
                    <a:p>
                      <a:r>
                        <a:rPr lang="en-US" altLang="zh-CN" sz="1400" b="1" dirty="0" smtClean="0">
                          <a:solidFill>
                            <a:schemeClr val="tx1"/>
                          </a:solidFill>
                        </a:rPr>
                        <a:t>A11</a:t>
                      </a:r>
                      <a:endParaRPr lang="zh-CN" altLang="en-US" sz="1400" b="1" dirty="0">
                        <a:solidFill>
                          <a:schemeClr val="tx1"/>
                        </a:solidFill>
                      </a:endParaRPr>
                    </a:p>
                  </a:txBody>
                  <a:tcPr marT="34290" marB="34290">
                    <a:solidFill>
                      <a:schemeClr val="bg2"/>
                    </a:solidFill>
                  </a:tcPr>
                </a:tc>
                <a:tc>
                  <a:txBody>
                    <a:bodyPr/>
                    <a:lstStyle/>
                    <a:p>
                      <a:r>
                        <a:rPr lang="en-US" altLang="zh-CN" sz="1400" b="1" dirty="0" smtClean="0">
                          <a:solidFill>
                            <a:schemeClr val="tx1"/>
                          </a:solidFill>
                        </a:rPr>
                        <a:t>A12</a:t>
                      </a:r>
                      <a:endParaRPr lang="zh-CN" altLang="en-US" sz="1400" b="1" dirty="0">
                        <a:solidFill>
                          <a:schemeClr val="tx1"/>
                        </a:solidFill>
                      </a:endParaRPr>
                    </a:p>
                  </a:txBody>
                  <a:tcPr marT="34290" marB="34290">
                    <a:solidFill>
                      <a:schemeClr val="accent6">
                        <a:lumMod val="40000"/>
                        <a:lumOff val="60000"/>
                      </a:schemeClr>
                    </a:solidFill>
                  </a:tcPr>
                </a:tc>
                <a:tc>
                  <a:txBody>
                    <a:bodyPr/>
                    <a:lstStyle/>
                    <a:p>
                      <a:r>
                        <a:rPr lang="en-US" altLang="zh-CN" sz="1400" b="1" dirty="0" smtClean="0">
                          <a:solidFill>
                            <a:schemeClr val="tx1"/>
                          </a:solidFill>
                        </a:rPr>
                        <a:t>A13</a:t>
                      </a:r>
                      <a:endParaRPr lang="zh-CN" altLang="en-US" sz="1400" b="1" dirty="0">
                        <a:solidFill>
                          <a:schemeClr val="tx1"/>
                        </a:solidFill>
                      </a:endParaRPr>
                    </a:p>
                  </a:txBody>
                  <a:tcPr marT="34290" marB="34290">
                    <a:solidFill>
                      <a:schemeClr val="accent6">
                        <a:lumMod val="40000"/>
                        <a:lumOff val="60000"/>
                      </a:schemeClr>
                    </a:solidFill>
                  </a:tcPr>
                </a:tc>
              </a:tr>
              <a:tr h="378042">
                <a:tc>
                  <a:txBody>
                    <a:bodyPr/>
                    <a:lstStyle/>
                    <a:p>
                      <a:r>
                        <a:rPr lang="en-US" altLang="zh-CN" sz="1400" b="1" dirty="0" smtClean="0">
                          <a:solidFill>
                            <a:schemeClr val="tx1"/>
                          </a:solidFill>
                        </a:rPr>
                        <a:t>A20</a:t>
                      </a:r>
                      <a:endParaRPr lang="zh-CN" altLang="en-US" sz="1400" b="1" dirty="0">
                        <a:solidFill>
                          <a:schemeClr val="tx1"/>
                        </a:solidFill>
                      </a:endParaRPr>
                    </a:p>
                  </a:txBody>
                  <a:tcPr marT="34290" marB="34290">
                    <a:solidFill>
                      <a:schemeClr val="accent6">
                        <a:lumMod val="75000"/>
                      </a:schemeClr>
                    </a:solidFill>
                  </a:tcPr>
                </a:tc>
                <a:tc>
                  <a:txBody>
                    <a:bodyPr/>
                    <a:lstStyle/>
                    <a:p>
                      <a:r>
                        <a:rPr lang="en-US" altLang="zh-CN" sz="1400" b="1" dirty="0" smtClean="0">
                          <a:solidFill>
                            <a:schemeClr val="tx1"/>
                          </a:solidFill>
                        </a:rPr>
                        <a:t>A21</a:t>
                      </a:r>
                      <a:endParaRPr lang="zh-CN" altLang="en-US" sz="1400" b="1" dirty="0">
                        <a:solidFill>
                          <a:schemeClr val="tx1"/>
                        </a:solidFill>
                      </a:endParaRPr>
                    </a:p>
                  </a:txBody>
                  <a:tcPr marT="34290" marB="34290">
                    <a:solidFill>
                      <a:schemeClr val="accent6">
                        <a:lumMod val="75000"/>
                      </a:schemeClr>
                    </a:solidFill>
                  </a:tcPr>
                </a:tc>
                <a:tc>
                  <a:txBody>
                    <a:bodyPr/>
                    <a:lstStyle/>
                    <a:p>
                      <a:r>
                        <a:rPr lang="en-US" altLang="zh-CN" sz="1400" b="1" dirty="0" smtClean="0">
                          <a:solidFill>
                            <a:schemeClr val="tx1"/>
                          </a:solidFill>
                        </a:rPr>
                        <a:t>A22</a:t>
                      </a:r>
                      <a:endParaRPr lang="zh-CN" altLang="en-US" sz="1400" b="1" dirty="0">
                        <a:solidFill>
                          <a:schemeClr val="tx1"/>
                        </a:solidFill>
                      </a:endParaRPr>
                    </a:p>
                  </a:txBody>
                  <a:tcPr marT="34290" marB="34290">
                    <a:solidFill>
                      <a:schemeClr val="accent6">
                        <a:lumMod val="50000"/>
                      </a:schemeClr>
                    </a:solidFill>
                  </a:tcPr>
                </a:tc>
                <a:tc>
                  <a:txBody>
                    <a:bodyPr/>
                    <a:lstStyle/>
                    <a:p>
                      <a:r>
                        <a:rPr lang="en-US" altLang="zh-CN" sz="1400" b="1" dirty="0" smtClean="0">
                          <a:solidFill>
                            <a:schemeClr val="tx1"/>
                          </a:solidFill>
                        </a:rPr>
                        <a:t>A23</a:t>
                      </a:r>
                      <a:endParaRPr lang="zh-CN" altLang="en-US" sz="1400" b="1" dirty="0">
                        <a:solidFill>
                          <a:schemeClr val="tx1"/>
                        </a:solidFill>
                      </a:endParaRPr>
                    </a:p>
                  </a:txBody>
                  <a:tcPr marT="34290" marB="34290">
                    <a:solidFill>
                      <a:schemeClr val="accent6">
                        <a:lumMod val="50000"/>
                      </a:schemeClr>
                    </a:solidFill>
                  </a:tcPr>
                </a:tc>
              </a:tr>
              <a:tr h="378042">
                <a:tc>
                  <a:txBody>
                    <a:bodyPr/>
                    <a:lstStyle/>
                    <a:p>
                      <a:r>
                        <a:rPr lang="en-US" altLang="zh-CN" sz="1400" b="1" dirty="0" smtClean="0">
                          <a:solidFill>
                            <a:schemeClr val="tx1"/>
                          </a:solidFill>
                        </a:rPr>
                        <a:t>A30</a:t>
                      </a:r>
                      <a:endParaRPr lang="zh-CN" altLang="en-US" sz="1400" b="1" dirty="0">
                        <a:solidFill>
                          <a:schemeClr val="tx1"/>
                        </a:solidFill>
                      </a:endParaRPr>
                    </a:p>
                  </a:txBody>
                  <a:tcPr marT="34290" marB="34290">
                    <a:solidFill>
                      <a:schemeClr val="accent6">
                        <a:lumMod val="75000"/>
                      </a:schemeClr>
                    </a:solidFill>
                  </a:tcPr>
                </a:tc>
                <a:tc>
                  <a:txBody>
                    <a:bodyPr/>
                    <a:lstStyle/>
                    <a:p>
                      <a:r>
                        <a:rPr lang="en-US" altLang="zh-CN" sz="1400" b="1" dirty="0" smtClean="0">
                          <a:solidFill>
                            <a:schemeClr val="tx1"/>
                          </a:solidFill>
                        </a:rPr>
                        <a:t>A31</a:t>
                      </a:r>
                      <a:endParaRPr lang="zh-CN" altLang="en-US" sz="1400" b="1" dirty="0">
                        <a:solidFill>
                          <a:schemeClr val="tx1"/>
                        </a:solidFill>
                      </a:endParaRPr>
                    </a:p>
                  </a:txBody>
                  <a:tcPr marT="34290" marB="34290">
                    <a:solidFill>
                      <a:schemeClr val="accent6">
                        <a:lumMod val="75000"/>
                      </a:schemeClr>
                    </a:solidFill>
                  </a:tcPr>
                </a:tc>
                <a:tc>
                  <a:txBody>
                    <a:bodyPr/>
                    <a:lstStyle/>
                    <a:p>
                      <a:r>
                        <a:rPr lang="en-US" altLang="zh-CN" sz="1400" b="1" dirty="0" smtClean="0">
                          <a:solidFill>
                            <a:schemeClr val="tx1"/>
                          </a:solidFill>
                        </a:rPr>
                        <a:t>A32</a:t>
                      </a:r>
                      <a:endParaRPr lang="zh-CN" altLang="en-US" sz="1400" b="1" dirty="0">
                        <a:solidFill>
                          <a:schemeClr val="tx1"/>
                        </a:solidFill>
                      </a:endParaRPr>
                    </a:p>
                  </a:txBody>
                  <a:tcPr marT="34290" marB="34290">
                    <a:solidFill>
                      <a:schemeClr val="accent6">
                        <a:lumMod val="50000"/>
                      </a:schemeClr>
                    </a:solidFill>
                  </a:tcPr>
                </a:tc>
                <a:tc>
                  <a:txBody>
                    <a:bodyPr/>
                    <a:lstStyle/>
                    <a:p>
                      <a:r>
                        <a:rPr lang="en-US" altLang="zh-CN" sz="1400" b="1" dirty="0" smtClean="0">
                          <a:solidFill>
                            <a:schemeClr val="tx1"/>
                          </a:solidFill>
                        </a:rPr>
                        <a:t>A33</a:t>
                      </a:r>
                      <a:endParaRPr lang="zh-CN" altLang="en-US" sz="1400" b="1" dirty="0">
                        <a:solidFill>
                          <a:schemeClr val="tx1"/>
                        </a:solidFill>
                      </a:endParaRPr>
                    </a:p>
                  </a:txBody>
                  <a:tcPr marT="34290" marB="34290">
                    <a:solidFill>
                      <a:schemeClr val="accent6">
                        <a:lumMod val="50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94816727"/>
              </p:ext>
            </p:extLst>
          </p:nvPr>
        </p:nvGraphicFramePr>
        <p:xfrm>
          <a:off x="5076056" y="1419622"/>
          <a:ext cx="2160240" cy="1584176"/>
        </p:xfrm>
        <a:graphic>
          <a:graphicData uri="http://schemas.openxmlformats.org/drawingml/2006/table">
            <a:tbl>
              <a:tblPr firstRow="1" bandRow="1">
                <a:tableStyleId>{5C22544A-7EE6-4342-B048-85BDC9FD1C3A}</a:tableStyleId>
              </a:tblPr>
              <a:tblGrid>
                <a:gridCol w="540060"/>
                <a:gridCol w="540060"/>
                <a:gridCol w="540060"/>
                <a:gridCol w="540060"/>
              </a:tblGrid>
              <a:tr h="396044">
                <a:tc>
                  <a:txBody>
                    <a:bodyPr/>
                    <a:lstStyle/>
                    <a:p>
                      <a:pPr marL="0" algn="l" defTabSz="914400" rtl="0" eaLnBrk="1" latinLnBrk="0" hangingPunct="1"/>
                      <a:r>
                        <a:rPr lang="en-US" altLang="zh-CN" sz="1400" b="1" kern="1200" dirty="0" smtClean="0">
                          <a:solidFill>
                            <a:schemeClr val="tx1"/>
                          </a:solidFill>
                          <a:latin typeface="+mn-lt"/>
                          <a:ea typeface="+mn-ea"/>
                          <a:cs typeface="+mn-cs"/>
                        </a:rPr>
                        <a:t>B00</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B01</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r>
                        <a:rPr lang="en-US" altLang="zh-CN" sz="1400" b="1" dirty="0" smtClean="0">
                          <a:solidFill>
                            <a:schemeClr val="tx1"/>
                          </a:solidFill>
                        </a:rPr>
                        <a:t>B02</a:t>
                      </a:r>
                      <a:endParaRPr lang="zh-CN" altLang="en-US" sz="1400" b="1" dirty="0">
                        <a:solidFill>
                          <a:schemeClr val="tx1"/>
                        </a:solidFill>
                      </a:endParaRPr>
                    </a:p>
                  </a:txBody>
                  <a:tcPr marT="34290" marB="34290">
                    <a:solidFill>
                      <a:schemeClr val="tx2">
                        <a:lumMod val="75000"/>
                      </a:schemeClr>
                    </a:solidFill>
                  </a:tcPr>
                </a:tc>
                <a:tc>
                  <a:txBody>
                    <a:bodyPr/>
                    <a:lstStyle/>
                    <a:p>
                      <a:r>
                        <a:rPr lang="en-US" altLang="zh-CN" sz="1400" b="1" dirty="0" smtClean="0">
                          <a:solidFill>
                            <a:schemeClr val="tx1"/>
                          </a:solidFill>
                        </a:rPr>
                        <a:t>B03</a:t>
                      </a:r>
                      <a:endParaRPr lang="zh-CN" altLang="en-US" sz="1400" b="1" dirty="0">
                        <a:solidFill>
                          <a:schemeClr val="tx1"/>
                        </a:solidFill>
                      </a:endParaRPr>
                    </a:p>
                  </a:txBody>
                  <a:tcPr marT="34290" marB="34290">
                    <a:solidFill>
                      <a:schemeClr val="tx2">
                        <a:lumMod val="75000"/>
                      </a:schemeClr>
                    </a:solidFill>
                  </a:tcPr>
                </a:tc>
              </a:tr>
              <a:tr h="396044">
                <a:tc>
                  <a:txBody>
                    <a:bodyPr/>
                    <a:lstStyle/>
                    <a:p>
                      <a:pPr marL="0" algn="l" defTabSz="914400" rtl="0" eaLnBrk="1" latinLnBrk="0" hangingPunct="1"/>
                      <a:r>
                        <a:rPr lang="en-US" altLang="zh-CN" sz="1400" b="1" kern="1200" dirty="0" smtClean="0">
                          <a:solidFill>
                            <a:schemeClr val="tx1"/>
                          </a:solidFill>
                          <a:latin typeface="+mn-lt"/>
                          <a:ea typeface="+mn-ea"/>
                          <a:cs typeface="+mn-cs"/>
                        </a:rPr>
                        <a:t>B10</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B11</a:t>
                      </a:r>
                      <a:endParaRPr lang="zh-CN" altLang="en-US" sz="1400" b="1" kern="1200" dirty="0">
                        <a:solidFill>
                          <a:schemeClr val="tx1"/>
                        </a:solidFill>
                        <a:latin typeface="+mn-lt"/>
                        <a:ea typeface="+mn-ea"/>
                        <a:cs typeface="+mn-cs"/>
                      </a:endParaRPr>
                    </a:p>
                  </a:txBody>
                  <a:tcPr marT="34290" marB="34290">
                    <a:solidFill>
                      <a:schemeClr val="accent2"/>
                    </a:solidFill>
                  </a:tcPr>
                </a:tc>
                <a:tc>
                  <a:txBody>
                    <a:bodyPr/>
                    <a:lstStyle/>
                    <a:p>
                      <a:r>
                        <a:rPr lang="en-US" altLang="zh-CN" sz="1400" b="1" dirty="0" smtClean="0">
                          <a:solidFill>
                            <a:schemeClr val="tx1"/>
                          </a:solidFill>
                        </a:rPr>
                        <a:t>B12</a:t>
                      </a:r>
                      <a:endParaRPr lang="zh-CN" altLang="en-US" sz="1400" b="1" dirty="0">
                        <a:solidFill>
                          <a:schemeClr val="tx1"/>
                        </a:solidFill>
                      </a:endParaRPr>
                    </a:p>
                  </a:txBody>
                  <a:tcPr marT="34290" marB="34290">
                    <a:solidFill>
                      <a:schemeClr val="tx2">
                        <a:lumMod val="75000"/>
                      </a:schemeClr>
                    </a:solidFill>
                  </a:tcPr>
                </a:tc>
                <a:tc>
                  <a:txBody>
                    <a:bodyPr/>
                    <a:lstStyle/>
                    <a:p>
                      <a:r>
                        <a:rPr lang="en-US" altLang="zh-CN" sz="1400" b="1" dirty="0" smtClean="0">
                          <a:solidFill>
                            <a:schemeClr val="tx1"/>
                          </a:solidFill>
                        </a:rPr>
                        <a:t>B14</a:t>
                      </a:r>
                      <a:endParaRPr lang="zh-CN" altLang="en-US" sz="1400" b="1" dirty="0">
                        <a:solidFill>
                          <a:schemeClr val="tx1"/>
                        </a:solidFill>
                      </a:endParaRPr>
                    </a:p>
                  </a:txBody>
                  <a:tcPr marT="34290" marB="34290">
                    <a:solidFill>
                      <a:schemeClr val="tx2">
                        <a:lumMod val="75000"/>
                      </a:schemeClr>
                    </a:solidFill>
                  </a:tcPr>
                </a:tc>
              </a:tr>
              <a:tr h="396044">
                <a:tc>
                  <a:txBody>
                    <a:bodyPr/>
                    <a:lstStyle/>
                    <a:p>
                      <a:pPr marL="0" algn="l" defTabSz="914400" rtl="0" eaLnBrk="1" latinLnBrk="0" hangingPunct="1"/>
                      <a:r>
                        <a:rPr lang="en-US" altLang="zh-CN" sz="1400" b="1" kern="1200" dirty="0" smtClean="0">
                          <a:solidFill>
                            <a:schemeClr val="tx1"/>
                          </a:solidFill>
                          <a:latin typeface="+mn-lt"/>
                          <a:ea typeface="+mn-ea"/>
                          <a:cs typeface="+mn-cs"/>
                        </a:rPr>
                        <a:t>B20</a:t>
                      </a:r>
                      <a:endParaRPr lang="zh-CN" altLang="en-US" sz="1400" b="1" kern="1200" dirty="0">
                        <a:solidFill>
                          <a:schemeClr val="tx1"/>
                        </a:solidFill>
                        <a:latin typeface="+mn-lt"/>
                        <a:ea typeface="+mn-ea"/>
                        <a:cs typeface="+mn-cs"/>
                      </a:endParaRPr>
                    </a:p>
                  </a:txBody>
                  <a:tcPr marT="34290" marB="34290">
                    <a:solidFill>
                      <a:schemeClr val="accent3">
                        <a:lumMod val="65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B21</a:t>
                      </a:r>
                      <a:endParaRPr lang="zh-CN" altLang="en-US" sz="1400" b="1" kern="1200" dirty="0">
                        <a:solidFill>
                          <a:schemeClr val="tx1"/>
                        </a:solidFill>
                        <a:latin typeface="+mn-lt"/>
                        <a:ea typeface="+mn-ea"/>
                        <a:cs typeface="+mn-cs"/>
                      </a:endParaRPr>
                    </a:p>
                  </a:txBody>
                  <a:tcPr marT="34290" marB="34290">
                    <a:solidFill>
                      <a:schemeClr val="accent3">
                        <a:lumMod val="65000"/>
                      </a:schemeClr>
                    </a:solidFill>
                  </a:tcPr>
                </a:tc>
                <a:tc>
                  <a:txBody>
                    <a:bodyPr/>
                    <a:lstStyle/>
                    <a:p>
                      <a:r>
                        <a:rPr lang="en-US" altLang="zh-CN" sz="1400" b="1" dirty="0" smtClean="0">
                          <a:solidFill>
                            <a:schemeClr val="tx1"/>
                          </a:solidFill>
                        </a:rPr>
                        <a:t>B22</a:t>
                      </a:r>
                      <a:endParaRPr lang="zh-CN" altLang="en-US" sz="1400" b="1" dirty="0">
                        <a:solidFill>
                          <a:schemeClr val="tx1"/>
                        </a:solidFill>
                      </a:endParaRPr>
                    </a:p>
                  </a:txBody>
                  <a:tcPr marT="34290" marB="34290">
                    <a:solidFill>
                      <a:schemeClr val="accent1">
                        <a:lumMod val="60000"/>
                        <a:lumOff val="40000"/>
                      </a:schemeClr>
                    </a:solidFill>
                  </a:tcPr>
                </a:tc>
                <a:tc>
                  <a:txBody>
                    <a:bodyPr/>
                    <a:lstStyle/>
                    <a:p>
                      <a:r>
                        <a:rPr lang="en-US" altLang="zh-CN" sz="1400" b="1" dirty="0" smtClean="0">
                          <a:solidFill>
                            <a:schemeClr val="tx1"/>
                          </a:solidFill>
                        </a:rPr>
                        <a:t>B23</a:t>
                      </a:r>
                      <a:endParaRPr lang="zh-CN" altLang="en-US" sz="1400" b="1" dirty="0">
                        <a:solidFill>
                          <a:schemeClr val="tx1"/>
                        </a:solidFill>
                      </a:endParaRPr>
                    </a:p>
                  </a:txBody>
                  <a:tcPr marT="34290" marB="34290">
                    <a:solidFill>
                      <a:schemeClr val="accent1">
                        <a:lumMod val="60000"/>
                        <a:lumOff val="40000"/>
                      </a:schemeClr>
                    </a:solidFill>
                  </a:tcPr>
                </a:tc>
              </a:tr>
              <a:tr h="396044">
                <a:tc>
                  <a:txBody>
                    <a:bodyPr/>
                    <a:lstStyle/>
                    <a:p>
                      <a:pPr marL="0" algn="l" defTabSz="914400" rtl="0" eaLnBrk="1" latinLnBrk="0" hangingPunct="1"/>
                      <a:r>
                        <a:rPr lang="en-US" altLang="zh-CN" sz="1400" b="1" kern="1200" dirty="0" smtClean="0">
                          <a:solidFill>
                            <a:schemeClr val="tx1"/>
                          </a:solidFill>
                          <a:latin typeface="+mn-lt"/>
                          <a:ea typeface="+mn-ea"/>
                          <a:cs typeface="+mn-cs"/>
                        </a:rPr>
                        <a:t>B30</a:t>
                      </a:r>
                      <a:endParaRPr lang="zh-CN" altLang="en-US" sz="1400" b="1" kern="1200" dirty="0">
                        <a:solidFill>
                          <a:schemeClr val="tx1"/>
                        </a:solidFill>
                        <a:latin typeface="+mn-lt"/>
                        <a:ea typeface="+mn-ea"/>
                        <a:cs typeface="+mn-cs"/>
                      </a:endParaRPr>
                    </a:p>
                  </a:txBody>
                  <a:tcPr marT="34290" marB="34290">
                    <a:solidFill>
                      <a:schemeClr val="accent3">
                        <a:lumMod val="65000"/>
                      </a:schemeClr>
                    </a:solidFill>
                  </a:tcPr>
                </a:tc>
                <a:tc>
                  <a:txBody>
                    <a:bodyPr/>
                    <a:lstStyle/>
                    <a:p>
                      <a:pPr marL="0" algn="l" defTabSz="914400" rtl="0" eaLnBrk="1" latinLnBrk="0" hangingPunct="1"/>
                      <a:r>
                        <a:rPr lang="en-US" altLang="zh-CN" sz="1400" b="1" kern="1200" dirty="0" smtClean="0">
                          <a:solidFill>
                            <a:schemeClr val="tx1"/>
                          </a:solidFill>
                          <a:latin typeface="+mn-lt"/>
                          <a:ea typeface="+mn-ea"/>
                          <a:cs typeface="+mn-cs"/>
                        </a:rPr>
                        <a:t>B31</a:t>
                      </a:r>
                      <a:endParaRPr lang="zh-CN" altLang="en-US" sz="1400" b="1" kern="1200" dirty="0">
                        <a:solidFill>
                          <a:schemeClr val="tx1"/>
                        </a:solidFill>
                        <a:latin typeface="+mn-lt"/>
                        <a:ea typeface="+mn-ea"/>
                        <a:cs typeface="+mn-cs"/>
                      </a:endParaRPr>
                    </a:p>
                  </a:txBody>
                  <a:tcPr marT="34290" marB="34290">
                    <a:solidFill>
                      <a:schemeClr val="accent3">
                        <a:lumMod val="65000"/>
                      </a:schemeClr>
                    </a:solidFill>
                  </a:tcPr>
                </a:tc>
                <a:tc>
                  <a:txBody>
                    <a:bodyPr/>
                    <a:lstStyle/>
                    <a:p>
                      <a:r>
                        <a:rPr lang="en-US" altLang="zh-CN" sz="1400" b="1" dirty="0" smtClean="0">
                          <a:solidFill>
                            <a:schemeClr val="tx1"/>
                          </a:solidFill>
                        </a:rPr>
                        <a:t>B32</a:t>
                      </a:r>
                      <a:endParaRPr lang="zh-CN" altLang="en-US" sz="1400" b="1" dirty="0">
                        <a:solidFill>
                          <a:schemeClr val="tx1"/>
                        </a:solidFill>
                      </a:endParaRPr>
                    </a:p>
                  </a:txBody>
                  <a:tcPr marT="34290" marB="34290">
                    <a:solidFill>
                      <a:schemeClr val="accent1">
                        <a:lumMod val="60000"/>
                        <a:lumOff val="40000"/>
                      </a:schemeClr>
                    </a:solidFill>
                  </a:tcPr>
                </a:tc>
                <a:tc>
                  <a:txBody>
                    <a:bodyPr/>
                    <a:lstStyle/>
                    <a:p>
                      <a:r>
                        <a:rPr lang="en-US" altLang="zh-CN" sz="1400" b="1" dirty="0" smtClean="0">
                          <a:solidFill>
                            <a:schemeClr val="tx1"/>
                          </a:solidFill>
                        </a:rPr>
                        <a:t>B33</a:t>
                      </a:r>
                      <a:endParaRPr lang="zh-CN" altLang="en-US" sz="1400" b="1" dirty="0">
                        <a:solidFill>
                          <a:schemeClr val="tx1"/>
                        </a:solidFill>
                      </a:endParaRPr>
                    </a:p>
                  </a:txBody>
                  <a:tcPr marT="34290" marB="34290">
                    <a:solidFill>
                      <a:schemeClr val="accent1">
                        <a:lumMod val="60000"/>
                        <a:lumOff val="40000"/>
                      </a:schemeClr>
                    </a:solidFill>
                  </a:tcPr>
                </a:tc>
              </a:tr>
            </a:tbl>
          </a:graphicData>
        </a:graphic>
      </p:graphicFrame>
    </p:spTree>
    <p:extLst>
      <p:ext uri="{BB962C8B-B14F-4D97-AF65-F5344CB8AC3E}">
        <p14:creationId xmlns:p14="http://schemas.microsoft.com/office/powerpoint/2010/main" val="2292659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c007l">
  <a:themeElements>
    <a:clrScheme name="cdb2004c007l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cdb2004c007l">
      <a:majorFont>
        <a:latin typeface="Arial"/>
        <a:ea typeface=""/>
        <a:cs typeface=""/>
      </a:majorFont>
      <a:minorFont>
        <a:latin typeface="Courier Ne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7l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cdb2004c007l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cdb2004c007l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22203</TotalTime>
  <Words>2292</Words>
  <Application>Microsoft Office PowerPoint</Application>
  <PresentationFormat>全屏显示(16:9)</PresentationFormat>
  <Paragraphs>267</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19</vt:i4>
      </vt:variant>
    </vt:vector>
  </HeadingPairs>
  <TitlesOfParts>
    <vt:vector size="20" baseType="lpstr">
      <vt:lpstr>cdb2004c007l</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lpstr>5并行计算实例应用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Administrator</dc:creator>
  <cp:lastModifiedBy>Windows 用户</cp:lastModifiedBy>
  <cp:revision>1417</cp:revision>
  <dcterms:created xsi:type="dcterms:W3CDTF">2016-09-04T06:58:32Z</dcterms:created>
  <dcterms:modified xsi:type="dcterms:W3CDTF">2017-02-07T10:45:02Z</dcterms:modified>
</cp:coreProperties>
</file>