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77" r:id="rId2"/>
    <p:sldId id="400" r:id="rId3"/>
    <p:sldId id="388" r:id="rId4"/>
    <p:sldId id="398" r:id="rId5"/>
    <p:sldId id="452" r:id="rId6"/>
    <p:sldId id="440" r:id="rId7"/>
    <p:sldId id="441" r:id="rId8"/>
    <p:sldId id="442" r:id="rId9"/>
    <p:sldId id="443" r:id="rId10"/>
    <p:sldId id="444" r:id="rId11"/>
    <p:sldId id="445" r:id="rId12"/>
    <p:sldId id="447" r:id="rId13"/>
    <p:sldId id="448" r:id="rId14"/>
    <p:sldId id="449" r:id="rId15"/>
    <p:sldId id="450" r:id="rId16"/>
    <p:sldId id="451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39" r:id="rId29"/>
    <p:sldId id="453" r:id="rId30"/>
    <p:sldId id="385" r:id="rId31"/>
    <p:sldId id="386" r:id="rId32"/>
    <p:sldId id="373" r:id="rId33"/>
    <p:sldId id="349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86575" autoAdjust="0"/>
  </p:normalViewPr>
  <p:slideViewPr>
    <p:cSldViewPr>
      <p:cViewPr varScale="1">
        <p:scale>
          <a:sx n="72" d="100"/>
          <a:sy n="72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FE3DB-7A91-4D60-80AD-43147C4B057E}" type="datetimeFigureOut">
              <a:rPr lang="zh-CN" altLang="en-US" smtClean="0"/>
              <a:pPr/>
              <a:t>2017/3/22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09F9A-58D4-458E-82AF-B3DDF7EBF5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39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A90BB-907A-497C-8471-AE3D9FF1FB86}" type="datetimeFigureOut">
              <a:rPr lang="zh-CN" altLang="en-US" smtClean="0"/>
              <a:pPr/>
              <a:t>2017/3/22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7BC9C-82C5-4A70-8201-1B876EEB6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6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自动灌水机</a:t>
            </a:r>
            <a:endParaRPr lang="en-US" altLang="zh-CN"/>
          </a:p>
          <a:p>
            <a:r>
              <a:rPr lang="zh-CN" altLang="en-US"/>
              <a:t>防盗链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35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在第一行之后，响应信息还会包含一些响应头部，用于向浏览器发送一些额外的信息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在第一行之后，响应信息还会包含一些响应头部，用于向浏览器发送一些额外的信息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在第一行之后，响应信息还会包含一些响应头部，用于向浏览器发送一些额外的信息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11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radio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Checkbox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Select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radio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Checkbox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Select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radio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Checkbox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Select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Enctype:</a:t>
            </a:r>
            <a:r>
              <a:rPr lang="zh-CN" altLang="en-US"/>
              <a:t>规定表单数据在发送到服务器之前应该如何编码。</a:t>
            </a:r>
            <a:r>
              <a:rPr lang="en-US" altLang="zh-CN"/>
              <a:t>multipart/form-data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A9ADA-E0DD-49EF-9853-0046628267FC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995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POST</a:t>
            </a:r>
            <a:r>
              <a:rPr lang="zh-CN" altLang="en-US" dirty="0"/>
              <a:t>方式提交的表单含有消息主体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3008313" cy="78581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32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8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4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857364"/>
            <a:ext cx="3008313" cy="4268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69"/>
            <a:ext cx="5486400" cy="37989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43636" y="785794"/>
            <a:ext cx="1785950" cy="5357850"/>
          </a:xfrm>
          <a:prstGeom prst="rect">
            <a:avLst/>
          </a:prstGeom>
        </p:spPr>
        <p:txBody>
          <a:bodyPr vert="eaVert"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85794"/>
            <a:ext cx="5614998" cy="5340369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786182" y="6408738"/>
            <a:ext cx="235108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pic>
        <p:nvPicPr>
          <p:cNvPr id="6" name="Picture 4" descr="BD05845_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0850" y="0"/>
            <a:ext cx="8153400" cy="364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4"/>
          <p:cNvSpPr>
            <a:spLocks noGrp="1"/>
          </p:cNvSpPr>
          <p:nvPr userDrawn="1">
            <p:ph idx="13"/>
          </p:nvPr>
        </p:nvSpPr>
        <p:spPr>
          <a:xfrm>
            <a:off x="1071538" y="1928802"/>
            <a:ext cx="6929486" cy="386417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5643578"/>
            <a:ext cx="153279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4800" b="1" cap="none" spc="300" dirty="0">
                <a:ln w="11430" cmpd="sng">
                  <a:solidFill>
                    <a:schemeClr val="accent3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/>
              </a:rPr>
              <a:t>PHP</a:t>
            </a:r>
            <a:endParaRPr lang="zh-CN" altLang="en-US" sz="4800" b="1" cap="none" spc="300" dirty="0">
              <a:ln w="11430" cmpd="sng">
                <a:solidFill>
                  <a:schemeClr val="accent3"/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讲题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0034" y="3071810"/>
            <a:ext cx="8086724" cy="1143000"/>
          </a:xfrm>
          <a:prstGeom prst="rect">
            <a:avLst/>
          </a:prstGeom>
        </p:spPr>
        <p:txBody>
          <a:bodyPr/>
          <a:lstStyle>
            <a:lvl1pPr algn="l">
              <a:defRPr lang="zh-CN" altLang="en-US" sz="4800" b="1" kern="1200" cap="none" spc="0" baseline="0" dirty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</a:rPr>
              <a:t>标题（第几章）</a:t>
            </a:r>
            <a:endParaRPr lang="zh-CN" altLang="en-US" dirty="0"/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357836" y="4286256"/>
            <a:ext cx="3214692" cy="642938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zh-CN" altLang="en-US" sz="2800" b="1" kern="1200" cap="none" spc="0" baseline="0" dirty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</a:rPr>
              <a:t>--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副标题（第几节）</a:t>
            </a:r>
          </a:p>
          <a:p>
            <a:pPr lvl="0"/>
            <a:endParaRPr lang="zh-CN" altLang="en-US" dirty="0"/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6" name="图片 5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其他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2214554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8000" b="0" spc="10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单击此处修改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3643314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500570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7" name="图片 6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反馈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ite bar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-1" y="2000240"/>
            <a:ext cx="9144001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586569" y="2409837"/>
            <a:ext cx="8271711" cy="2662237"/>
          </a:xfrm>
          <a:prstGeom prst="roundRect">
            <a:avLst>
              <a:gd name="adj" fmla="val 8315"/>
            </a:avLst>
          </a:prstGeom>
          <a:noFill/>
          <a:ln cap="flat" cmpd="sng">
            <a:noFill/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Ins="365760" anchor="ctr"/>
          <a:lstStyle/>
          <a:p>
            <a:pPr algn="ctr">
              <a:lnSpc>
                <a:spcPct val="150000"/>
              </a:lnSpc>
            </a:pPr>
            <a:r>
              <a:rPr lang="en-US" altLang="zh-CN" sz="72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2024A"/>
                  </a:outerShdw>
                </a:effectLst>
                <a:latin typeface="Gabriola" pitchFamily="82" charset="0"/>
              </a:rPr>
              <a:t>Thank  you!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  <a:tabLst/>
              <a:defRPr sz="2800" b="1"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Ø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字体或字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571612"/>
            <a:ext cx="8229600" cy="455455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 sz="24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>
                <a:latin typeface="Courier New" pitchFamily="49" charset="0"/>
                <a:cs typeface="Courier New" pitchFamily="49" charset="0"/>
              </a:defRPr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>
                <a:latin typeface="Courier New" pitchFamily="49" charset="0"/>
                <a:cs typeface="Courier New" pitchFamily="49" charset="0"/>
              </a:defRPr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或饼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4" name="图片 3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  <p:sp>
        <p:nvSpPr>
          <p:cNvPr id="4" name="标题 4"/>
          <p:cNvSpPr>
            <a:spLocks noGrp="1"/>
          </p:cNvSpPr>
          <p:nvPr userDrawn="1"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0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本节内容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857276" y="1714488"/>
            <a:ext cx="7572376" cy="4286280"/>
          </a:xfrm>
          <a:prstGeom prst="round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txBody>
          <a:bodyPr/>
          <a:lstStyle>
            <a:lvl1pPr marL="457200" indent="-457200" algn="l" defTabSz="914400" rtl="0" eaLnBrk="1" latinLnBrk="0" hangingPunct="1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 lang="zh-CN" altLang="en-US" sz="2800" b="1" kern="1200" dirty="0" smtClean="0">
                <a:solidFill>
                  <a:schemeClr val="tx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  <p:sldLayoutId id="2147483650" r:id="rId5"/>
    <p:sldLayoutId id="2147483668" r:id="rId6"/>
    <p:sldLayoutId id="2147483667" r:id="rId7"/>
    <p:sldLayoutId id="2147483655" r:id="rId8"/>
    <p:sldLayoutId id="2147483651" r:id="rId9"/>
    <p:sldLayoutId id="2147483652" r:id="rId10"/>
    <p:sldLayoutId id="2147483654" r:id="rId11"/>
    <p:sldLayoutId id="2147483656" r:id="rId12"/>
    <p:sldLayoutId id="2147483657" r:id="rId13"/>
    <p:sldLayoutId id="2147483658" r:id="rId14"/>
    <p:sldLayoutId id="2147483659" r:id="rId15"/>
    <p:sldLayoutId id="2147483669" r:id="rId16"/>
    <p:sldLayoutId id="2147483671" r:id="rId17"/>
    <p:sldLayoutId id="2147483670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altLang="en-US"/>
              <a:t>第</a:t>
            </a:r>
            <a:r>
              <a:rPr lang="en-US" altLang="en-US" dirty="0"/>
              <a:t>6</a:t>
            </a:r>
            <a:r>
              <a:rPr altLang="en-US"/>
              <a:t>章  </a:t>
            </a:r>
            <a:r>
              <a:rPr lang="en-US" altLang="zh-CN" dirty="0"/>
              <a:t>WEB</a:t>
            </a:r>
            <a:r>
              <a:rPr dirty="0"/>
              <a:t>核心技术（一）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表单处理</a:t>
            </a:r>
            <a:r>
              <a:rPr lang="en-US" altLang="zh-CN"/>
              <a:t>—</a:t>
            </a:r>
            <a:r>
              <a:rPr lang="zh-CN" altLang="en-US"/>
              <a:t>获得表单数据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PHP</a:t>
            </a:r>
            <a:r>
              <a:rPr lang="zh-CN" altLang="en-US" dirty="0"/>
              <a:t>超全局数组</a:t>
            </a:r>
            <a:r>
              <a:rPr lang="en-US" altLang="zh-CN" dirty="0">
                <a:solidFill>
                  <a:srgbClr val="FF0000"/>
                </a:solidFill>
              </a:rPr>
              <a:t>$_GET[]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$_POST[]</a:t>
            </a:r>
            <a:r>
              <a:rPr lang="zh-CN" altLang="en-US" dirty="0"/>
              <a:t>可以获得用户所提交的表单数据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除文件外的表单控件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/>
              <a:t>$_GET[]</a:t>
            </a:r>
            <a:r>
              <a:rPr lang="zh-CN" altLang="en-US" dirty="0"/>
              <a:t>超全局数组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b="1" dirty="0"/>
              <a:t>接收用户提交的</a:t>
            </a:r>
            <a:r>
              <a:rPr lang="en-US" altLang="zh-CN" b="1" dirty="0">
                <a:solidFill>
                  <a:srgbClr val="FF0000"/>
                </a:solidFill>
              </a:rPr>
              <a:t>get</a:t>
            </a:r>
            <a:r>
              <a:rPr lang="zh-CN" altLang="en-US" b="1" dirty="0">
                <a:solidFill>
                  <a:srgbClr val="FF0000"/>
                </a:solidFill>
              </a:rPr>
              <a:t>表单数据</a:t>
            </a:r>
            <a:r>
              <a:rPr lang="zh-CN" altLang="en-US" b="1" dirty="0"/>
              <a:t>，键名为表单控件的</a:t>
            </a:r>
            <a:r>
              <a:rPr lang="en-US" altLang="zh-CN" b="1" dirty="0">
                <a:solidFill>
                  <a:srgbClr val="FF0000"/>
                </a:solidFill>
              </a:rPr>
              <a:t>name</a:t>
            </a:r>
            <a:r>
              <a:rPr lang="zh-CN" altLang="en-US" b="1" dirty="0">
                <a:solidFill>
                  <a:srgbClr val="FF0000"/>
                </a:solidFill>
              </a:rPr>
              <a:t>属性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en-US" altLang="zh-CN" b="1" dirty="0"/>
              <a:t> </a:t>
            </a:r>
            <a:r>
              <a:rPr lang="zh-CN" altLang="en-US" b="1" dirty="0"/>
              <a:t>接收通过</a:t>
            </a:r>
            <a:r>
              <a:rPr lang="en-US" altLang="zh-CN" b="1" dirty="0">
                <a:solidFill>
                  <a:srgbClr val="FF0000"/>
                </a:solidFill>
              </a:rPr>
              <a:t>URL</a:t>
            </a:r>
            <a:r>
              <a:rPr lang="zh-CN" altLang="en-US" b="1" dirty="0">
                <a:solidFill>
                  <a:srgbClr val="FF0000"/>
                </a:solidFill>
              </a:rPr>
              <a:t>传递的参数</a:t>
            </a:r>
            <a:r>
              <a:rPr lang="zh-CN" altLang="en-US" b="1" dirty="0"/>
              <a:t>，本质同</a:t>
            </a:r>
            <a:r>
              <a:rPr lang="en-US" altLang="zh-CN" b="1" dirty="0"/>
              <a:t>get</a:t>
            </a:r>
            <a:r>
              <a:rPr lang="zh-CN" altLang="en-US" b="1" dirty="0"/>
              <a:t>方式提交的表单</a:t>
            </a:r>
            <a:endParaRPr lang="en-US" altLang="zh-CN" b="1" dirty="0"/>
          </a:p>
          <a:p>
            <a:r>
              <a:rPr lang="en-US" altLang="zh-CN" dirty="0"/>
              <a:t>$_POST[]</a:t>
            </a:r>
            <a:r>
              <a:rPr lang="zh-CN" altLang="en-US" dirty="0"/>
              <a:t>超全局数组</a:t>
            </a:r>
            <a:endParaRPr lang="en-US" altLang="zh-CN" dirty="0"/>
          </a:p>
          <a:p>
            <a:pPr lvl="1"/>
            <a:r>
              <a:rPr lang="en-US" altLang="zh-CN" b="1" dirty="0"/>
              <a:t> </a:t>
            </a:r>
            <a:r>
              <a:rPr lang="zh-CN" altLang="en-US" b="1" dirty="0"/>
              <a:t>接收用户提交的</a:t>
            </a:r>
            <a:r>
              <a:rPr lang="en-US" altLang="zh-CN" b="1" dirty="0">
                <a:solidFill>
                  <a:srgbClr val="FF0000"/>
                </a:solidFill>
              </a:rPr>
              <a:t>post</a:t>
            </a:r>
            <a:r>
              <a:rPr lang="zh-CN" altLang="en-US" b="1" dirty="0">
                <a:solidFill>
                  <a:srgbClr val="FF0000"/>
                </a:solidFill>
              </a:rPr>
              <a:t>表单数据</a:t>
            </a:r>
            <a:r>
              <a:rPr lang="zh-CN" altLang="en-US" b="1" dirty="0"/>
              <a:t>，键名为表单控件的</a:t>
            </a:r>
            <a:r>
              <a:rPr lang="en-US" altLang="zh-CN" b="1" dirty="0">
                <a:solidFill>
                  <a:srgbClr val="FF0000"/>
                </a:solidFill>
              </a:rPr>
              <a:t>name</a:t>
            </a:r>
            <a:r>
              <a:rPr lang="zh-CN" altLang="en-US" b="1" dirty="0">
                <a:solidFill>
                  <a:srgbClr val="FF0000"/>
                </a:solidFill>
              </a:rPr>
              <a:t>属性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/>
              <a:t>                              </a:t>
            </a:r>
          </a:p>
          <a:p>
            <a:pPr>
              <a:buNone/>
            </a:pPr>
            <a:r>
              <a:rPr lang="en-US" altLang="zh-CN" dirty="0"/>
              <a:t>  </a:t>
            </a:r>
            <a:endParaRPr lang="en-US" altLang="zh-CN" sz="2400" i="1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zh-CN" altLang="en-US" dirty="0"/>
              <a:t>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6835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表单处理</a:t>
            </a:r>
            <a:r>
              <a:rPr lang="en-US" altLang="zh-CN"/>
              <a:t>—</a:t>
            </a:r>
            <a:r>
              <a:rPr lang="zh-CN" altLang="en-US"/>
              <a:t>提交方法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将表单数据传送给服务器有两种方法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b="1" dirty="0"/>
              <a:t>get </a:t>
            </a:r>
            <a:r>
              <a:rPr lang="zh-CN" altLang="en-US" b="1" dirty="0"/>
              <a:t>：表单数据组织成一个</a:t>
            </a:r>
            <a:r>
              <a:rPr lang="en-US" altLang="zh-CN" b="1" dirty="0" err="1">
                <a:solidFill>
                  <a:srgbClr val="FF0000"/>
                </a:solidFill>
              </a:rPr>
              <a:t>url</a:t>
            </a:r>
            <a:r>
              <a:rPr lang="zh-CN" altLang="en-US" b="1" dirty="0">
                <a:solidFill>
                  <a:srgbClr val="FF0000"/>
                </a:solidFill>
              </a:rPr>
              <a:t>串</a:t>
            </a:r>
            <a:r>
              <a:rPr lang="zh-CN" altLang="en-US" b="1" dirty="0"/>
              <a:t>，放在地址栏中</a:t>
            </a:r>
            <a:endParaRPr lang="en-US" altLang="zh-CN" b="1" dirty="0"/>
          </a:p>
          <a:p>
            <a:pPr lvl="2">
              <a:buFont typeface="Arial" pitchFamily="34" charset="0"/>
              <a:buChar char="•"/>
            </a:pPr>
            <a:r>
              <a:rPr lang="en-US" altLang="zh-CN"/>
              <a:t>url</a:t>
            </a:r>
            <a:r>
              <a:rPr lang="zh-CN" altLang="en-US" dirty="0"/>
              <a:t>有长度限制</a:t>
            </a:r>
            <a:endParaRPr lang="en-US" altLang="zh-CN" dirty="0"/>
          </a:p>
          <a:p>
            <a:pPr lvl="2">
              <a:buFont typeface="Arial" pitchFamily="34" charset="0"/>
              <a:buChar char="•"/>
            </a:pPr>
            <a:r>
              <a:rPr lang="zh-CN" altLang="en-US" dirty="0"/>
              <a:t>用户可以随意修改</a:t>
            </a:r>
            <a:r>
              <a:rPr lang="en-US" altLang="zh-CN" dirty="0" err="1"/>
              <a:t>url</a:t>
            </a:r>
            <a:endParaRPr lang="en-US" altLang="zh-CN" dirty="0"/>
          </a:p>
          <a:p>
            <a:pPr lvl="2">
              <a:buFont typeface="Arial" pitchFamily="34" charset="0"/>
              <a:buChar char="•"/>
            </a:pPr>
            <a:r>
              <a:rPr lang="zh-CN" altLang="en-US" dirty="0"/>
              <a:t>数据暴露，敏感数据不宜通过</a:t>
            </a:r>
            <a:r>
              <a:rPr lang="en-US" altLang="zh-CN" dirty="0"/>
              <a:t>get</a:t>
            </a:r>
            <a:r>
              <a:rPr lang="zh-CN" altLang="en-US" dirty="0"/>
              <a:t>方式来传送</a:t>
            </a:r>
            <a:endParaRPr lang="en-US" altLang="zh-CN" dirty="0"/>
          </a:p>
          <a:p>
            <a:pPr lvl="2">
              <a:buFont typeface="Arial" pitchFamily="34" charset="0"/>
              <a:buChar char="•"/>
            </a:pPr>
            <a:r>
              <a:rPr lang="zh-CN" altLang="en-US" dirty="0"/>
              <a:t>目的是为了从服务器</a:t>
            </a:r>
            <a:r>
              <a:rPr lang="zh-CN" altLang="en-US" dirty="0">
                <a:solidFill>
                  <a:srgbClr val="FF0000"/>
                </a:solidFill>
              </a:rPr>
              <a:t>获取数据</a:t>
            </a:r>
            <a:r>
              <a:rPr lang="zh-CN" altLang="en-US" dirty="0"/>
              <a:t>，适合于搜索引擎进行搜索的数据（百度和</a:t>
            </a:r>
            <a:r>
              <a:rPr lang="en-US" altLang="zh-CN" dirty="0" err="1"/>
              <a:t>google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b="1" dirty="0"/>
              <a:t>post</a:t>
            </a:r>
            <a:r>
              <a:rPr lang="zh-CN" altLang="en-US" b="1" dirty="0"/>
              <a:t>：表单数据放在</a:t>
            </a:r>
            <a:r>
              <a:rPr lang="zh-CN" altLang="en-US" b="1" dirty="0">
                <a:solidFill>
                  <a:srgbClr val="FF0000"/>
                </a:solidFill>
              </a:rPr>
              <a:t>请求消息主体</a:t>
            </a:r>
            <a:r>
              <a:rPr lang="zh-CN" altLang="en-US" b="1" dirty="0"/>
              <a:t>里发送给服务器</a:t>
            </a:r>
            <a:endParaRPr lang="en-US" altLang="zh-CN" b="1" dirty="0"/>
          </a:p>
          <a:p>
            <a:pPr lvl="2">
              <a:buFont typeface="Arial" pitchFamily="34" charset="0"/>
              <a:buChar char="•"/>
            </a:pPr>
            <a:r>
              <a:rPr lang="zh-CN" altLang="en-US" dirty="0"/>
              <a:t>增加了数据的安全性；</a:t>
            </a:r>
            <a:endParaRPr lang="en-US" altLang="zh-CN" dirty="0"/>
          </a:p>
          <a:p>
            <a:pPr lvl="2">
              <a:buFont typeface="Arial" pitchFamily="34" charset="0"/>
              <a:buChar char="•"/>
            </a:pPr>
            <a:r>
              <a:rPr lang="zh-CN" altLang="en-US" dirty="0"/>
              <a:t>目的是为了向服务器</a:t>
            </a:r>
            <a:r>
              <a:rPr lang="zh-CN" altLang="en-US" dirty="0">
                <a:solidFill>
                  <a:srgbClr val="FF0000"/>
                </a:solidFill>
              </a:rPr>
              <a:t>发送数据</a:t>
            </a:r>
            <a:r>
              <a:rPr lang="zh-CN" altLang="en-US" dirty="0"/>
              <a:t>，适合对较大量数据的传送以及对不宜直接暴露的数据进行传送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386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表单处理</a:t>
            </a:r>
            <a:r>
              <a:rPr lang="en-US" altLang="zh-CN" dirty="0"/>
              <a:t>—</a:t>
            </a:r>
            <a:r>
              <a:rPr lang="zh-CN" altLang="en-US" dirty="0"/>
              <a:t>文件上传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文件上传：是指将文件从客户端（浏览器）上传到</a:t>
            </a:r>
            <a:r>
              <a:rPr lang="zh-CN" altLang="en-US"/>
              <a:t>服务器端</a:t>
            </a:r>
            <a:endParaRPr lang="en-US" altLang="zh-CN" dirty="0"/>
          </a:p>
          <a:p>
            <a:r>
              <a:rPr lang="zh-CN" altLang="en-US" dirty="0"/>
              <a:t>文件上传</a:t>
            </a:r>
            <a:r>
              <a:rPr lang="en-US" altLang="zh-CN" dirty="0"/>
              <a:t>HTML</a:t>
            </a:r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b="1" dirty="0"/>
              <a:t>通过表单中的</a:t>
            </a:r>
            <a:r>
              <a:rPr lang="en-US" altLang="zh-CN" b="1" dirty="0">
                <a:solidFill>
                  <a:srgbClr val="FF0000"/>
                </a:solidFill>
              </a:rPr>
              <a:t>file</a:t>
            </a:r>
            <a:r>
              <a:rPr lang="zh-CN" altLang="en-US" b="1" dirty="0">
                <a:solidFill>
                  <a:srgbClr val="FF0000"/>
                </a:solidFill>
              </a:rPr>
              <a:t>控件</a:t>
            </a:r>
            <a:r>
              <a:rPr lang="zh-CN" altLang="en-US" b="1" dirty="0"/>
              <a:t>实现文件的</a:t>
            </a:r>
            <a:r>
              <a:rPr lang="zh-CN" altLang="en-US" b="1"/>
              <a:t>上传</a:t>
            </a:r>
            <a:endParaRPr lang="en-US" altLang="zh-CN" b="1"/>
          </a:p>
          <a:p>
            <a:pPr lvl="1"/>
            <a:endParaRPr lang="en-US" altLang="zh-CN" b="1" dirty="0"/>
          </a:p>
          <a:p>
            <a:pPr lvl="1"/>
            <a:r>
              <a:rPr lang="zh-CN" altLang="en-US" b="1"/>
              <a:t>表</a:t>
            </a:r>
            <a:r>
              <a:rPr lang="zh-CN" altLang="en-US" b="1" dirty="0"/>
              <a:t>单必须使用</a:t>
            </a:r>
            <a:r>
              <a:rPr lang="en-US" altLang="zh-CN" b="1" dirty="0">
                <a:solidFill>
                  <a:srgbClr val="FF0000"/>
                </a:solidFill>
              </a:rPr>
              <a:t>post</a:t>
            </a:r>
            <a:r>
              <a:rPr lang="zh-CN" altLang="en-US" b="1" dirty="0">
                <a:solidFill>
                  <a:srgbClr val="FF0000"/>
                </a:solidFill>
              </a:rPr>
              <a:t>方法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en-US" altLang="zh-CN" b="1" dirty="0"/>
              <a:t>&lt;form&gt;</a:t>
            </a:r>
            <a:r>
              <a:rPr lang="zh-CN" altLang="en-US" b="1" dirty="0"/>
              <a:t>必须包括</a:t>
            </a:r>
            <a:r>
              <a:rPr lang="en-US" altLang="zh-CN" b="1" dirty="0" err="1">
                <a:solidFill>
                  <a:srgbClr val="FF0000"/>
                </a:solidFill>
              </a:rPr>
              <a:t>enctype</a:t>
            </a:r>
            <a:r>
              <a:rPr lang="en-US" altLang="zh-CN" b="1" dirty="0">
                <a:solidFill>
                  <a:srgbClr val="FF0000"/>
                </a:solidFill>
              </a:rPr>
              <a:t>=“multipart/form-data</a:t>
            </a:r>
            <a:r>
              <a:rPr lang="en-US" altLang="zh-CN" b="1">
                <a:solidFill>
                  <a:srgbClr val="FF0000"/>
                </a:solidFill>
              </a:rPr>
              <a:t>”</a:t>
            </a:r>
            <a:r>
              <a:rPr lang="zh-CN" altLang="en-US" b="1"/>
              <a:t> 属性</a:t>
            </a:r>
            <a:endParaRPr lang="en-US" altLang="zh-CN" b="1"/>
          </a:p>
          <a:p>
            <a:pPr lvl="1"/>
            <a:endParaRPr lang="en-US" altLang="zh-CN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57830"/>
            <a:ext cx="54387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941168"/>
            <a:ext cx="582930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66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表单处理</a:t>
            </a:r>
            <a:r>
              <a:rPr lang="en-US" altLang="zh-CN" dirty="0"/>
              <a:t>—</a:t>
            </a:r>
            <a:r>
              <a:rPr lang="zh-CN" altLang="en-US" dirty="0"/>
              <a:t>文件上传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5"/>
            <a:ext cx="8229600" cy="1143007"/>
          </a:xfrm>
        </p:spPr>
        <p:txBody>
          <a:bodyPr/>
          <a:lstStyle/>
          <a:p>
            <a:pPr marL="342900" lvl="1" indent="-342900">
              <a:buClr>
                <a:schemeClr val="accent1"/>
              </a:buClr>
              <a:buSzPct val="100000"/>
              <a:buFont typeface="Wingdings" pitchFamily="2" charset="2"/>
              <a:buChar char="l"/>
            </a:pPr>
            <a:r>
              <a:rPr lang="en-US" altLang="zh-CN" sz="2800" b="1" dirty="0">
                <a:solidFill>
                  <a:schemeClr val="accent1"/>
                </a:solidFill>
              </a:rPr>
              <a:t>PHP</a:t>
            </a:r>
            <a:r>
              <a:rPr lang="zh-CN" altLang="en-US" sz="2800" b="1" dirty="0">
                <a:solidFill>
                  <a:schemeClr val="accent1"/>
                </a:solidFill>
              </a:rPr>
              <a:t>服务器端处理文件上传（控件名表示表单控件的</a:t>
            </a:r>
            <a:r>
              <a:rPr lang="en-US" altLang="zh-CN" sz="2800" b="1" dirty="0">
                <a:solidFill>
                  <a:srgbClr val="FF0000"/>
                </a:solidFill>
              </a:rPr>
              <a:t>name</a:t>
            </a:r>
            <a:r>
              <a:rPr lang="zh-CN" altLang="en-US" sz="2800" b="1" dirty="0">
                <a:solidFill>
                  <a:srgbClr val="FF0000"/>
                </a:solidFill>
              </a:rPr>
              <a:t>属性</a:t>
            </a:r>
            <a:r>
              <a:rPr lang="zh-CN" altLang="en-US" sz="2800" b="1" dirty="0">
                <a:solidFill>
                  <a:schemeClr val="accent1"/>
                </a:solidFill>
              </a:rPr>
              <a:t>）</a:t>
            </a:r>
            <a:endParaRPr lang="en-US" altLang="zh-CN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216076"/>
              </p:ext>
            </p:extLst>
          </p:nvPr>
        </p:nvGraphicFramePr>
        <p:xfrm>
          <a:off x="357158" y="2524245"/>
          <a:ext cx="8286808" cy="3929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59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使用</a:t>
                      </a:r>
                      <a:r>
                        <a:rPr lang="en-US" altLang="zh-CN" sz="2400" dirty="0"/>
                        <a:t>$_FILES</a:t>
                      </a:r>
                      <a:r>
                        <a:rPr lang="zh-CN" altLang="en-US" sz="2400" dirty="0"/>
                        <a:t>数组得到上传文件的信息</a:t>
                      </a:r>
                      <a:endParaRPr lang="en-US" altLang="zh-CN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726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$_FILES[‘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控件名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’][‘name’] 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上传文件的原始名称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803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$_FILES[‘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控件名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’][‘</a:t>
                      </a:r>
                      <a:r>
                        <a:rPr lang="en-US" altLang="zh-CN" sz="2400" b="1" dirty="0" err="1">
                          <a:solidFill>
                            <a:srgbClr val="FF0000"/>
                          </a:solidFill>
                        </a:rPr>
                        <a:t>tmp_name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’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]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上传文件存储在服务器上的临时文件名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116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$_FILES[‘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控件名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’][‘type’] </a:t>
                      </a:r>
                    </a:p>
                    <a:p>
                      <a:endParaRPr lang="en-US" altLang="zh-CN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文件的</a:t>
                      </a:r>
                      <a:r>
                        <a:rPr lang="en-US" altLang="zh-CN" sz="2000" b="1" dirty="0"/>
                        <a:t>MIME</a:t>
                      </a:r>
                      <a:r>
                        <a:rPr lang="zh-CN" altLang="en-US" sz="2000" b="1" dirty="0"/>
                        <a:t>类型，如</a:t>
                      </a:r>
                      <a:r>
                        <a:rPr lang="en-US" altLang="zh-CN" sz="2000" b="1" dirty="0"/>
                        <a:t>text/html</a:t>
                      </a:r>
                      <a:r>
                        <a:rPr lang="zh-CN" altLang="en-US" sz="2000" b="1" dirty="0"/>
                        <a:t>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164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$_FILES[‘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控件名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’][‘size’] 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文件大小（单位是字节）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688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$_FILES[‘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控件名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’][‘error’] 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上传文件出错的错误代码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82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表单处理</a:t>
            </a:r>
            <a:r>
              <a:rPr lang="en-US" altLang="zh-CN" dirty="0"/>
              <a:t>—</a:t>
            </a:r>
            <a:r>
              <a:rPr lang="zh-CN" altLang="en-US" dirty="0"/>
              <a:t>文件上传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5"/>
            <a:ext cx="8229600" cy="1143007"/>
          </a:xfrm>
        </p:spPr>
        <p:txBody>
          <a:bodyPr/>
          <a:lstStyle/>
          <a:p>
            <a:pPr marL="342900" lvl="1" indent="-342900">
              <a:buClr>
                <a:schemeClr val="accent1"/>
              </a:buClr>
              <a:buSzPct val="100000"/>
              <a:buFont typeface="Wingdings" pitchFamily="2" charset="2"/>
              <a:buChar char="l"/>
            </a:pPr>
            <a:r>
              <a:rPr lang="en-US" altLang="zh-CN" sz="2800" b="1" dirty="0">
                <a:solidFill>
                  <a:schemeClr val="accent1"/>
                </a:solidFill>
              </a:rPr>
              <a:t>PHP</a:t>
            </a:r>
            <a:r>
              <a:rPr lang="zh-CN" altLang="en-US" sz="2800" b="1" dirty="0">
                <a:solidFill>
                  <a:schemeClr val="accent1"/>
                </a:solidFill>
              </a:rPr>
              <a:t>服务器端处理文件上传</a:t>
            </a:r>
            <a:endParaRPr lang="en-US" altLang="zh-CN" sz="2800" b="1" dirty="0">
              <a:solidFill>
                <a:schemeClr val="accent1"/>
              </a:solidFill>
            </a:endParaRPr>
          </a:p>
          <a:p>
            <a:pPr marL="342900" lvl="1" indent="-342900">
              <a:buClr>
                <a:schemeClr val="accent1"/>
              </a:buClr>
              <a:buSzPct val="100000"/>
              <a:buFont typeface="Wingdings" pitchFamily="2" charset="2"/>
              <a:buChar char="l"/>
            </a:pPr>
            <a:endParaRPr lang="en-US" altLang="zh-CN" sz="2800" b="1" dirty="0">
              <a:solidFill>
                <a:schemeClr val="accent1"/>
              </a:solidFill>
            </a:endParaRPr>
          </a:p>
          <a:p>
            <a:pPr marL="342900" lvl="1" indent="-342900">
              <a:buClr>
                <a:schemeClr val="accent1"/>
              </a:buClr>
              <a:buSzPct val="10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accent1"/>
                </a:solidFill>
              </a:rPr>
              <a:t>使用</a:t>
            </a:r>
            <a:r>
              <a:rPr lang="en-US" altLang="zh-CN" sz="2800" b="1" dirty="0" err="1">
                <a:solidFill>
                  <a:srgbClr val="FF0000"/>
                </a:solidFill>
              </a:rPr>
              <a:t>move_uploaded_file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</a:rPr>
              <a:t>临时文件名，目的位置和文件名</a:t>
            </a:r>
            <a:r>
              <a:rPr lang="en-US" altLang="zh-CN" sz="2800" b="1" dirty="0">
                <a:solidFill>
                  <a:srgbClr val="FF0000"/>
                </a:solidFill>
              </a:rPr>
              <a:t>) </a:t>
            </a:r>
            <a:r>
              <a:rPr lang="zh-CN" altLang="en-US" sz="2800" b="1" dirty="0">
                <a:solidFill>
                  <a:schemeClr val="accent1"/>
                </a:solidFill>
              </a:rPr>
              <a:t>函数，移动上传的文件到指定目录</a:t>
            </a:r>
            <a:endParaRPr lang="en-US" altLang="zh-CN" sz="2800" b="1" dirty="0">
              <a:solidFill>
                <a:schemeClr val="accent1"/>
              </a:solidFill>
            </a:endParaRPr>
          </a:p>
          <a:p>
            <a:pPr marL="742950" lvl="2" indent="-342900">
              <a:buClr>
                <a:schemeClr val="accent1"/>
              </a:buClr>
              <a:buSzPct val="100000"/>
              <a:buNone/>
            </a:pPr>
            <a:r>
              <a:rPr lang="en-US" altLang="zh-CN" sz="2800" b="1" dirty="0" err="1"/>
              <a:t>move_uploaded_file</a:t>
            </a:r>
            <a:r>
              <a:rPr lang="en-US" altLang="zh-CN" sz="2800" b="1" dirty="0"/>
              <a:t>( </a:t>
            </a:r>
          </a:p>
          <a:p>
            <a:pPr marL="742950" lvl="2" indent="-342900">
              <a:buClr>
                <a:schemeClr val="accent1"/>
              </a:buClr>
              <a:buSzPct val="100000"/>
              <a:buNone/>
            </a:pPr>
            <a:r>
              <a:rPr lang="en-US" altLang="zh-CN" sz="2800" b="1" dirty="0"/>
              <a:t>		$_FILES[‘photo’][‘</a:t>
            </a:r>
            <a:r>
              <a:rPr lang="en-US" altLang="zh-CN" sz="2800" b="1" dirty="0" err="1"/>
              <a:t>tmp_name</a:t>
            </a:r>
            <a:r>
              <a:rPr lang="en-US" altLang="zh-CN" sz="2800" b="1" dirty="0"/>
              <a:t>’],   //</a:t>
            </a:r>
            <a:r>
              <a:rPr lang="zh-CN" altLang="en-US" sz="2800" b="1" dirty="0"/>
              <a:t>临时文件</a:t>
            </a:r>
            <a:endParaRPr lang="en-US" altLang="zh-CN" sz="2800" b="1" dirty="0"/>
          </a:p>
          <a:p>
            <a:pPr marL="742950" lvl="2" indent="-342900">
              <a:buClr>
                <a:schemeClr val="accent1"/>
              </a:buClr>
              <a:buSzPct val="100000"/>
              <a:buNone/>
            </a:pPr>
            <a:r>
              <a:rPr lang="en-US" altLang="zh-CN" sz="2800" b="1" dirty="0"/>
              <a:t>		‘f:/web/upload/photo.jpg’          //</a:t>
            </a:r>
            <a:r>
              <a:rPr lang="zh-CN" altLang="en-US" sz="2800" b="1" dirty="0"/>
              <a:t>新的文件名</a:t>
            </a:r>
            <a:endParaRPr lang="en-US" altLang="zh-CN" sz="2800" b="1" dirty="0"/>
          </a:p>
          <a:p>
            <a:pPr marL="742950" lvl="2" indent="-342900">
              <a:buClr>
                <a:schemeClr val="accent1"/>
              </a:buClr>
              <a:buSzPct val="100000"/>
              <a:buNone/>
            </a:pPr>
            <a:r>
              <a:rPr lang="en-US" altLang="zh-CN" sz="2800" b="1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271691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7972452" cy="5257800"/>
          </a:xfrm>
        </p:spPr>
        <p:txBody>
          <a:bodyPr/>
          <a:lstStyle/>
          <a:p>
            <a:pPr>
              <a:buNone/>
            </a:pPr>
            <a:endParaRPr lang="en-US" altLang="zh-CN" dirty="0"/>
          </a:p>
          <a:p>
            <a:r>
              <a:rPr lang="en-US" altLang="zh-CN" dirty="0"/>
              <a:t>                  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练习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tx1"/>
                </a:solidFill>
              </a:rPr>
              <a:t>c6_2</a:t>
            </a:r>
            <a:r>
              <a:rPr lang="zh-CN" altLang="en-US" dirty="0">
                <a:solidFill>
                  <a:schemeClr val="tx1"/>
                </a:solidFill>
              </a:rPr>
              <a:t>：做一个用户注册页面，试验文件上传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</a:rPr>
              <a:t>提示用户上传个人头像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</a:rPr>
              <a:t>显示出用户刚上传的个人头像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1201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620688"/>
            <a:ext cx="1736446" cy="1666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5141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表单处理</a:t>
            </a:r>
            <a:r>
              <a:rPr lang="en-US" altLang="zh-CN" dirty="0"/>
              <a:t>—</a:t>
            </a:r>
            <a:r>
              <a:rPr lang="zh-CN" altLang="en-US" dirty="0"/>
              <a:t>文件上传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处理文件上传注意事项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可上传文件的大小</a:t>
            </a:r>
            <a:r>
              <a:rPr lang="zh-CN" altLang="en-US" b="1" dirty="0"/>
              <a:t>：在</a:t>
            </a:r>
            <a:r>
              <a:rPr lang="en-US" altLang="zh-CN" b="1" dirty="0">
                <a:solidFill>
                  <a:srgbClr val="FF0000"/>
                </a:solidFill>
              </a:rPr>
              <a:t>php.ini</a:t>
            </a:r>
            <a:r>
              <a:rPr lang="zh-CN" altLang="en-US" b="1" dirty="0">
                <a:solidFill>
                  <a:srgbClr val="FF0000"/>
                </a:solidFill>
              </a:rPr>
              <a:t>配置文件</a:t>
            </a:r>
            <a:r>
              <a:rPr lang="zh-CN" altLang="en-US" b="1" dirty="0"/>
              <a:t>中设置，配置选项：</a:t>
            </a:r>
            <a:r>
              <a:rPr lang="en-US" altLang="zh-CN" b="1" dirty="0" err="1">
                <a:solidFill>
                  <a:srgbClr val="FF0000"/>
                </a:solidFill>
              </a:rPr>
              <a:t>upload_max_filesize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/>
              <a:t>其它配置选项</a:t>
            </a:r>
            <a:endParaRPr lang="en-US" altLang="zh-CN" b="1" dirty="0"/>
          </a:p>
          <a:p>
            <a:pPr lvl="1"/>
            <a:r>
              <a:rPr lang="zh-CN" altLang="en-US" b="1" dirty="0"/>
              <a:t>安全性：</a:t>
            </a:r>
            <a:endParaRPr lang="en-US" altLang="zh-CN" b="1" dirty="0"/>
          </a:p>
          <a:p>
            <a:pPr lvl="2"/>
            <a:r>
              <a:rPr lang="zh-CN" altLang="en-US" b="1" dirty="0"/>
              <a:t>避免文件名重复</a:t>
            </a:r>
            <a:endParaRPr lang="en-US" altLang="zh-CN" b="1" dirty="0"/>
          </a:p>
          <a:p>
            <a:pPr lvl="2"/>
            <a:r>
              <a:rPr lang="zh-CN" altLang="en-US" b="1" dirty="0"/>
              <a:t>控制上传文件的类型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78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当前内容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表单处理</a:t>
            </a:r>
            <a:endParaRPr lang="en-US" altLang="zh-CN" sz="2800" b="1" dirty="0"/>
          </a:p>
          <a:p>
            <a:pPr marL="457200" indent="-45720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服务器预定义超全局数组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/>
              <a:t>HTTP</a:t>
            </a:r>
            <a:r>
              <a:rPr lang="zh-CN" altLang="en-US" sz="2800" b="1"/>
              <a:t>协议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833877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预定义超全局数组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$_GET[]</a:t>
            </a:r>
          </a:p>
          <a:p>
            <a:r>
              <a:rPr lang="en-US" altLang="zh-CN" dirty="0"/>
              <a:t>$_POST[]</a:t>
            </a:r>
          </a:p>
          <a:p>
            <a:r>
              <a:rPr lang="en-US" altLang="zh-CN" dirty="0"/>
              <a:t>$_FILES[]</a:t>
            </a:r>
          </a:p>
          <a:p>
            <a:r>
              <a:rPr lang="en-US" altLang="zh-CN" dirty="0"/>
              <a:t>$_SERVER[]</a:t>
            </a:r>
          </a:p>
          <a:p>
            <a:r>
              <a:rPr lang="en-US" altLang="zh-CN" dirty="0"/>
              <a:t>$_COOKIE[]</a:t>
            </a:r>
          </a:p>
          <a:p>
            <a:r>
              <a:rPr lang="en-US" altLang="zh-CN" dirty="0"/>
              <a:t>$_SESSION[]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$_REQUEST[]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066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服务器信息：</a:t>
            </a:r>
            <a:r>
              <a:rPr lang="en-US" altLang="zh-CN" dirty="0"/>
              <a:t>$_SERVER[ 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：</a:t>
            </a:r>
            <a:r>
              <a:rPr lang="en-US" altLang="zh-CN" dirty="0" err="1"/>
              <a:t>print_r</a:t>
            </a:r>
            <a:r>
              <a:rPr lang="en-US" altLang="zh-CN" dirty="0"/>
              <a:t>($_SERVER)</a:t>
            </a:r>
          </a:p>
          <a:p>
            <a:r>
              <a:rPr lang="en-US" altLang="zh-CN" dirty="0"/>
              <a:t>$_SERVER</a:t>
            </a:r>
            <a:r>
              <a:rPr lang="zh-CN" altLang="en-US" dirty="0"/>
              <a:t>数组常用的元素：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PHP_SELF</a:t>
            </a:r>
            <a:r>
              <a:rPr lang="zh-CN" altLang="en-US" b="1" dirty="0"/>
              <a:t>：</a:t>
            </a:r>
            <a:r>
              <a:rPr lang="en-US" altLang="zh-CN" b="1" dirty="0"/>
              <a:t>     </a:t>
            </a:r>
            <a:r>
              <a:rPr lang="zh-CN" altLang="en-US" b="1" dirty="0"/>
              <a:t>当前的</a:t>
            </a:r>
            <a:r>
              <a:rPr lang="en-US" altLang="zh-CN" b="1" dirty="0" err="1"/>
              <a:t>php</a:t>
            </a:r>
            <a:r>
              <a:rPr lang="zh-CN" altLang="en-US" b="1" dirty="0"/>
              <a:t>文件名</a:t>
            </a:r>
            <a:endParaRPr lang="en-US" altLang="zh-CN" b="1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SERVER_NAME</a:t>
            </a:r>
            <a:r>
              <a:rPr lang="zh-CN" altLang="en-US" b="1" dirty="0"/>
              <a:t>：服务器名</a:t>
            </a:r>
            <a:endParaRPr lang="en-US" altLang="zh-CN" b="1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REQUEST_METHOD</a:t>
            </a:r>
            <a:r>
              <a:rPr lang="zh-CN" altLang="en-US" b="1" dirty="0"/>
              <a:t>：请求方法</a:t>
            </a:r>
            <a:endParaRPr lang="en-US" altLang="zh-CN" b="1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REMOTE_ADDR</a:t>
            </a:r>
            <a:r>
              <a:rPr lang="zh-CN" altLang="en-US" b="1" dirty="0"/>
              <a:t>：浏览器</a:t>
            </a:r>
            <a:r>
              <a:rPr lang="en-US" altLang="zh-CN" b="1" dirty="0"/>
              <a:t>IP</a:t>
            </a:r>
            <a:r>
              <a:rPr lang="zh-CN" altLang="en-US" b="1" dirty="0"/>
              <a:t>地址</a:t>
            </a:r>
            <a:endParaRPr lang="en-US" altLang="zh-CN" b="1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DOCUMENT_ROOT</a:t>
            </a:r>
            <a:r>
              <a:rPr lang="zh-CN" altLang="en-US" b="1" dirty="0"/>
              <a:t>：服务器根目录</a:t>
            </a:r>
            <a:endParaRPr lang="en-US" altLang="zh-CN" b="1" dirty="0"/>
          </a:p>
          <a:p>
            <a:pPr lvl="1"/>
            <a:endParaRPr lang="en-US" altLang="zh-CN" dirty="0"/>
          </a:p>
          <a:p>
            <a:r>
              <a:rPr lang="zh-CN" altLang="en-US" dirty="0"/>
              <a:t>试验：打印</a:t>
            </a:r>
            <a:r>
              <a:rPr lang="en-US" altLang="zh-CN" dirty="0"/>
              <a:t>$_SERVER[]</a:t>
            </a:r>
            <a:r>
              <a:rPr lang="zh-CN" altLang="en-US" dirty="0"/>
              <a:t>超全局数组</a:t>
            </a:r>
          </a:p>
        </p:txBody>
      </p:sp>
    </p:spTree>
    <p:extLst>
      <p:ext uri="{BB962C8B-B14F-4D97-AF65-F5344CB8AC3E}">
        <p14:creationId xmlns:p14="http://schemas.microsoft.com/office/powerpoint/2010/main" val="348603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编程核心技术</a:t>
            </a:r>
          </a:p>
        </p:txBody>
      </p:sp>
      <p:sp>
        <p:nvSpPr>
          <p:cNvPr id="17" name="矩形 16"/>
          <p:cNvSpPr/>
          <p:nvPr/>
        </p:nvSpPr>
        <p:spPr>
          <a:xfrm>
            <a:off x="714348" y="1643050"/>
            <a:ext cx="278608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PHP</a:t>
            </a:r>
            <a:r>
              <a:rPr lang="zh-CN" altLang="en-US" dirty="0"/>
              <a:t>语言的基础语法</a:t>
            </a:r>
          </a:p>
        </p:txBody>
      </p:sp>
      <p:sp>
        <p:nvSpPr>
          <p:cNvPr id="18" name="下箭头 17"/>
          <p:cNvSpPr/>
          <p:nvPr/>
        </p:nvSpPr>
        <p:spPr>
          <a:xfrm>
            <a:off x="1928794" y="2316988"/>
            <a:ext cx="357190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14348" y="3214686"/>
            <a:ext cx="2786082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  <a:r>
              <a:rPr lang="zh-CN" altLang="en-US"/>
              <a:t>编程技术</a:t>
            </a:r>
            <a:endParaRPr lang="en-US" altLang="zh-CN" dirty="0"/>
          </a:p>
        </p:txBody>
      </p:sp>
      <p:cxnSp>
        <p:nvCxnSpPr>
          <p:cNvPr id="22" name="直接箭头连接符 21"/>
          <p:cNvCxnSpPr>
            <a:stCxn id="19" idx="3"/>
          </p:cNvCxnSpPr>
          <p:nvPr/>
        </p:nvCxnSpPr>
        <p:spPr>
          <a:xfrm flipV="1">
            <a:off x="3500430" y="2428868"/>
            <a:ext cx="1143008" cy="1321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643438" y="1928802"/>
            <a:ext cx="2143140" cy="7143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</a:t>
            </a:r>
            <a:r>
              <a:rPr lang="zh-CN" altLang="en-US" dirty="0"/>
              <a:t>协议请求头</a:t>
            </a:r>
            <a:r>
              <a:rPr lang="en-US" altLang="zh-CN" dirty="0"/>
              <a:t>/</a:t>
            </a:r>
            <a:r>
              <a:rPr lang="zh-CN" altLang="en-US" dirty="0"/>
              <a:t>响应头</a:t>
            </a:r>
          </a:p>
        </p:txBody>
      </p:sp>
      <p:sp>
        <p:nvSpPr>
          <p:cNvPr id="25" name="椭圆 24"/>
          <p:cNvSpPr/>
          <p:nvPr/>
        </p:nvSpPr>
        <p:spPr>
          <a:xfrm>
            <a:off x="4786314" y="2928934"/>
            <a:ext cx="1928826" cy="7143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表单处理</a:t>
            </a:r>
          </a:p>
        </p:txBody>
      </p:sp>
      <p:sp>
        <p:nvSpPr>
          <p:cNvPr id="26" name="椭圆 25"/>
          <p:cNvSpPr/>
          <p:nvPr/>
        </p:nvSpPr>
        <p:spPr>
          <a:xfrm>
            <a:off x="4786314" y="3929066"/>
            <a:ext cx="1928826" cy="7143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程序运行环境信息</a:t>
            </a:r>
          </a:p>
        </p:txBody>
      </p:sp>
      <p:sp>
        <p:nvSpPr>
          <p:cNvPr id="27" name="椭圆 26"/>
          <p:cNvSpPr/>
          <p:nvPr/>
        </p:nvSpPr>
        <p:spPr>
          <a:xfrm>
            <a:off x="4786314" y="4857760"/>
            <a:ext cx="1928826" cy="7143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客户状态维持</a:t>
            </a:r>
          </a:p>
        </p:txBody>
      </p:sp>
      <p:cxnSp>
        <p:nvCxnSpPr>
          <p:cNvPr id="30" name="直接箭头连接符 29"/>
          <p:cNvCxnSpPr>
            <a:stCxn id="19" idx="3"/>
            <a:endCxn id="25" idx="2"/>
          </p:cNvCxnSpPr>
          <p:nvPr/>
        </p:nvCxnSpPr>
        <p:spPr>
          <a:xfrm flipV="1">
            <a:off x="3500430" y="3286124"/>
            <a:ext cx="1285884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9" idx="3"/>
            <a:endCxn id="26" idx="2"/>
          </p:cNvCxnSpPr>
          <p:nvPr/>
        </p:nvCxnSpPr>
        <p:spPr>
          <a:xfrm>
            <a:off x="3500430" y="3750471"/>
            <a:ext cx="1285884" cy="535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9" idx="3"/>
            <a:endCxn id="27" idx="2"/>
          </p:cNvCxnSpPr>
          <p:nvPr/>
        </p:nvCxnSpPr>
        <p:spPr>
          <a:xfrm>
            <a:off x="3500430" y="3750471"/>
            <a:ext cx="1285884" cy="1464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当前内容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/>
              <a:t>表单处理</a:t>
            </a:r>
            <a:endParaRPr lang="en-US" altLang="zh-CN" sz="2800" b="1" dirty="0"/>
          </a:p>
          <a:p>
            <a:pPr marL="457200" indent="-45720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/>
              <a:t>服务器预定义超全局数组</a:t>
            </a:r>
            <a:endParaRPr lang="en-US" altLang="zh-CN" sz="2800" b="1" dirty="0"/>
          </a:p>
          <a:p>
            <a:pPr marL="457200" indent="-45720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rgbClr val="FF0000"/>
                </a:solidFill>
              </a:rPr>
              <a:t>HTTP</a:t>
            </a:r>
            <a:r>
              <a:rPr lang="zh-CN" altLang="en-US" sz="2800" b="1" dirty="0">
                <a:solidFill>
                  <a:srgbClr val="FF0000"/>
                </a:solidFill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2820668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</a:t>
            </a:r>
          </a:p>
        </p:txBody>
      </p:sp>
      <p:sp>
        <p:nvSpPr>
          <p:cNvPr id="6" name="圆角矩形​​ 8"/>
          <p:cNvSpPr/>
          <p:nvPr/>
        </p:nvSpPr>
        <p:spPr bwMode="auto">
          <a:xfrm>
            <a:off x="684213" y="1676410"/>
            <a:ext cx="1800225" cy="3109912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右箭头​​ 13"/>
          <p:cNvSpPr>
            <a:spLocks noChangeArrowheads="1"/>
          </p:cNvSpPr>
          <p:nvPr/>
        </p:nvSpPr>
        <p:spPr bwMode="auto">
          <a:xfrm>
            <a:off x="2643174" y="2500306"/>
            <a:ext cx="3389309" cy="288925"/>
          </a:xfrm>
          <a:prstGeom prst="rightArrow">
            <a:avLst>
              <a:gd name="adj1" fmla="val 50000"/>
              <a:gd name="adj2" fmla="val 499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左箭头 7"/>
          <p:cNvSpPr>
            <a:spLocks noChangeArrowheads="1"/>
          </p:cNvSpPr>
          <p:nvPr/>
        </p:nvSpPr>
        <p:spPr bwMode="auto">
          <a:xfrm>
            <a:off x="2643174" y="3714752"/>
            <a:ext cx="3451236" cy="336550"/>
          </a:xfrm>
          <a:prstGeom prst="leftArrow">
            <a:avLst>
              <a:gd name="adj1" fmla="val 50000"/>
              <a:gd name="adj2" fmla="val 4984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428992" y="2000240"/>
            <a:ext cx="13022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/>
              <a:t>HTTP </a:t>
            </a:r>
            <a:r>
              <a:rPr lang="zh-CN" altLang="en-US" sz="2000" b="1" dirty="0"/>
              <a:t>请求</a:t>
            </a:r>
            <a:endParaRPr lang="en-US" altLang="zh-CN" sz="2000" b="1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786050" y="3786190"/>
            <a:ext cx="33575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             </a:t>
            </a:r>
          </a:p>
          <a:p>
            <a:r>
              <a:rPr lang="en-US" altLang="zh-CN" sz="2000" b="1" dirty="0"/>
              <a:t>            HTTP </a:t>
            </a:r>
            <a:r>
              <a:rPr lang="zh-CN" altLang="en-US" sz="2000" b="1" dirty="0"/>
              <a:t>响应</a:t>
            </a:r>
            <a:endParaRPr lang="en-US" altLang="zh-CN" sz="2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1800226"/>
            <a:ext cx="900112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2988" y="3441701"/>
            <a:ext cx="86518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圆角矩形​​ 16"/>
          <p:cNvSpPr/>
          <p:nvPr/>
        </p:nvSpPr>
        <p:spPr bwMode="auto">
          <a:xfrm>
            <a:off x="6286512" y="2198692"/>
            <a:ext cx="1944688" cy="187325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服务器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0826" y="2714620"/>
            <a:ext cx="1546225" cy="11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​​ 20"/>
          <p:cNvSpPr>
            <a:spLocks noChangeArrowheads="1"/>
          </p:cNvSpPr>
          <p:nvPr/>
        </p:nvSpPr>
        <p:spPr bwMode="auto">
          <a:xfrm>
            <a:off x="738188" y="2900363"/>
            <a:ext cx="1673225" cy="4175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zh-CN" altLang="en-US" sz="2000" dirty="0"/>
              <a:t>输入</a:t>
            </a:r>
            <a:r>
              <a:rPr lang="en-US" altLang="zh-CN" sz="2000" dirty="0"/>
              <a:t>URL</a:t>
            </a:r>
            <a:endParaRPr lang="zh-CN" alt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357554" y="3033732"/>
            <a:ext cx="2643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</a:t>
            </a:r>
            <a:r>
              <a:rPr lang="zh-CN" alt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82367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协议：</a:t>
            </a:r>
            <a:endParaRPr lang="en-US" altLang="zh-CN" dirty="0"/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Hypertext Transfer Protocol</a:t>
            </a:r>
            <a:r>
              <a:rPr lang="en-US" altLang="en-US" dirty="0"/>
              <a:t> </a:t>
            </a:r>
            <a:r>
              <a:rPr lang="zh-CN" altLang="en-US" dirty="0"/>
              <a:t>超文本传输协议</a:t>
            </a:r>
            <a:endParaRPr lang="en-US" altLang="zh-CN" dirty="0"/>
          </a:p>
          <a:p>
            <a:pPr lvl="1"/>
            <a:r>
              <a:rPr lang="zh-CN" altLang="en-US" dirty="0"/>
              <a:t>是</a:t>
            </a:r>
            <a:r>
              <a:rPr lang="en-US" altLang="zh-CN" dirty="0"/>
              <a:t>Web</a:t>
            </a:r>
            <a:r>
              <a:rPr lang="zh-CN" altLang="en-US" dirty="0"/>
              <a:t>浏览器和</a:t>
            </a:r>
            <a:r>
              <a:rPr lang="en-US" altLang="zh-CN" dirty="0"/>
              <a:t>Web</a:t>
            </a:r>
            <a:r>
              <a:rPr lang="zh-CN" altLang="en-US" dirty="0"/>
              <a:t>服务器之间通讯所遵循的协议</a:t>
            </a:r>
            <a:endParaRPr lang="en-US" altLang="zh-CN" dirty="0"/>
          </a:p>
          <a:p>
            <a:r>
              <a:rPr lang="en-US" altLang="zh-CN" dirty="0"/>
              <a:t>HTTP</a:t>
            </a:r>
            <a:r>
              <a:rPr lang="zh-CN" altLang="en-US" dirty="0"/>
              <a:t>协议管理：</a:t>
            </a:r>
            <a:endParaRPr lang="en-US" altLang="zh-CN" dirty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浏览器如何向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  <a:r>
              <a:rPr lang="zh-CN" altLang="en-US" dirty="0">
                <a:solidFill>
                  <a:srgbClr val="FF0000"/>
                </a:solidFill>
              </a:rPr>
              <a:t>请求</a:t>
            </a:r>
            <a:r>
              <a:rPr lang="zh-CN" altLang="en-US" dirty="0"/>
              <a:t>内容</a:t>
            </a:r>
            <a:endParaRPr lang="en-US" altLang="zh-CN" dirty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服务器如何将请求内容</a:t>
            </a:r>
            <a:r>
              <a:rPr lang="zh-CN" altLang="en-US" dirty="0">
                <a:solidFill>
                  <a:srgbClr val="FF0000"/>
                </a:solidFill>
              </a:rPr>
              <a:t>响应</a:t>
            </a:r>
            <a:r>
              <a:rPr lang="zh-CN" altLang="en-US" dirty="0"/>
              <a:t>给</a:t>
            </a:r>
            <a:r>
              <a:rPr lang="en-US" altLang="zh-CN" dirty="0"/>
              <a:t>Web</a:t>
            </a:r>
            <a:r>
              <a:rPr lang="zh-CN" altLang="en-US" dirty="0"/>
              <a:t>浏览器</a:t>
            </a:r>
            <a:endParaRPr lang="en-US" altLang="zh-CN" dirty="0"/>
          </a:p>
          <a:p>
            <a:r>
              <a:rPr lang="en-US" altLang="zh-CN" dirty="0"/>
              <a:t>HTTP</a:t>
            </a:r>
            <a:r>
              <a:rPr lang="zh-CN" altLang="en-US" dirty="0"/>
              <a:t>协议采用</a:t>
            </a:r>
            <a:r>
              <a:rPr lang="zh-CN" altLang="en-US" dirty="0">
                <a:solidFill>
                  <a:srgbClr val="FF0000"/>
                </a:solidFill>
              </a:rPr>
              <a:t>请求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响应</a:t>
            </a:r>
            <a:r>
              <a:rPr lang="zh-CN" altLang="en-US" dirty="0"/>
              <a:t>模式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14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/>
          <a:lstStyle/>
          <a:p>
            <a:r>
              <a:rPr lang="zh-CN" altLang="en-US" dirty="0"/>
              <a:t>浏览器访问网页时，向服务器发送一个</a:t>
            </a:r>
            <a:r>
              <a:rPr lang="en-US" altLang="zh-CN" dirty="0">
                <a:solidFill>
                  <a:srgbClr val="FF0000"/>
                </a:solidFill>
              </a:rPr>
              <a:t>HTTP</a:t>
            </a:r>
            <a:r>
              <a:rPr lang="zh-CN" altLang="en-US" dirty="0">
                <a:solidFill>
                  <a:srgbClr val="FF0000"/>
                </a:solidFill>
              </a:rPr>
              <a:t>请求消息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试验：使用谷歌开发者工具查看请求消息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>
                <a:solidFill>
                  <a:schemeClr val="bg2"/>
                </a:solidFill>
              </a:rPr>
              <a:t>请求消息如何发送？</a:t>
            </a:r>
            <a:endParaRPr lang="en-US" altLang="zh-CN" dirty="0">
              <a:solidFill>
                <a:schemeClr val="bg2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b="1" dirty="0"/>
              <a:t>当用户输入</a:t>
            </a:r>
            <a:r>
              <a:rPr lang="en-US" altLang="zh-CN" b="1" dirty="0"/>
              <a:t>URL</a:t>
            </a:r>
            <a:r>
              <a:rPr lang="zh-CN" altLang="en-US" b="1" dirty="0"/>
              <a:t>或点击某一个超链接时，由</a:t>
            </a:r>
            <a:r>
              <a:rPr lang="en-US" altLang="zh-CN" b="1" dirty="0"/>
              <a:t>Web</a:t>
            </a:r>
            <a:r>
              <a:rPr lang="zh-CN" altLang="en-US" b="1" dirty="0"/>
              <a:t>浏览器自动发送</a:t>
            </a:r>
            <a:endParaRPr lang="en-US" altLang="zh-CN" b="1" dirty="0"/>
          </a:p>
          <a:p>
            <a:pPr lvl="1">
              <a:spcBef>
                <a:spcPts val="1200"/>
              </a:spcBef>
            </a:pPr>
            <a:r>
              <a:rPr lang="zh-CN" altLang="en-US" b="1" dirty="0"/>
              <a:t>使用</a:t>
            </a:r>
            <a:r>
              <a:rPr lang="en-US" altLang="zh-CN" b="1" dirty="0"/>
              <a:t>Ajax</a:t>
            </a:r>
            <a:r>
              <a:rPr lang="zh-CN" altLang="en-US" b="1" dirty="0"/>
              <a:t>技术，程序员选择性地发送请求消息</a:t>
            </a:r>
            <a:endParaRPr lang="en-US" altLang="zh-CN" b="1" dirty="0"/>
          </a:p>
          <a:p>
            <a:pPr>
              <a:spcBef>
                <a:spcPts val="1200"/>
              </a:spcBef>
            </a:pPr>
            <a:r>
              <a:rPr lang="zh-CN" altLang="en-US" dirty="0">
                <a:solidFill>
                  <a:schemeClr val="bg2"/>
                </a:solidFill>
              </a:rPr>
              <a:t>请求消息头和请求消息主体</a:t>
            </a:r>
            <a:endParaRPr lang="en-US" altLang="zh-CN" dirty="0">
              <a:solidFill>
                <a:schemeClr val="bg2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b="1" dirty="0"/>
              <a:t>请求消息头表明请求的主页、请求字符串、发送请求的</a:t>
            </a:r>
            <a:r>
              <a:rPr lang="en-US" altLang="zh-CN" b="1" dirty="0"/>
              <a:t>Web</a:t>
            </a:r>
            <a:r>
              <a:rPr lang="zh-CN" altLang="en-US" b="1" dirty="0"/>
              <a:t>浏览器信息等</a:t>
            </a:r>
            <a:endParaRPr lang="en-US" altLang="zh-CN" b="1" dirty="0"/>
          </a:p>
          <a:p>
            <a:pPr lvl="1">
              <a:spcBef>
                <a:spcPts val="1200"/>
              </a:spcBef>
            </a:pPr>
            <a:r>
              <a:rPr lang="zh-CN" altLang="en-US" b="1" dirty="0"/>
              <a:t>请求消息主体主要用在</a:t>
            </a:r>
            <a:r>
              <a:rPr lang="en-US" altLang="zh-CN" b="1" dirty="0">
                <a:solidFill>
                  <a:srgbClr val="FF0000"/>
                </a:solidFill>
              </a:rPr>
              <a:t>POST</a:t>
            </a:r>
            <a:r>
              <a:rPr lang="zh-CN" altLang="en-US" b="1" dirty="0">
                <a:solidFill>
                  <a:srgbClr val="FF0000"/>
                </a:solidFill>
              </a:rPr>
              <a:t>请求</a:t>
            </a:r>
            <a:r>
              <a:rPr lang="zh-CN" altLang="en-US" b="1" dirty="0"/>
              <a:t>中，表明用户提交的</a:t>
            </a:r>
            <a:r>
              <a:rPr lang="en-US" altLang="zh-CN" b="1" dirty="0"/>
              <a:t>POST</a:t>
            </a:r>
            <a:r>
              <a:rPr lang="zh-CN" altLang="en-US" b="1" dirty="0"/>
              <a:t>数据，具体到表单处理时详解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849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响应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服务器接收请求消息后，向浏览器发送一个</a:t>
            </a:r>
            <a:r>
              <a:rPr lang="en-US" altLang="zh-CN" dirty="0">
                <a:solidFill>
                  <a:srgbClr val="FF0000"/>
                </a:solidFill>
              </a:rPr>
              <a:t>HTTP</a:t>
            </a:r>
            <a:r>
              <a:rPr lang="zh-CN" altLang="en-US" dirty="0">
                <a:solidFill>
                  <a:srgbClr val="FF0000"/>
                </a:solidFill>
              </a:rPr>
              <a:t>响应消息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dirty="0">
                <a:solidFill>
                  <a:schemeClr val="bg2"/>
                </a:solidFill>
              </a:rPr>
              <a:t>试验：使用谷歌开发者工具查看响应消息</a:t>
            </a:r>
            <a:endParaRPr lang="en-US" altLang="zh-CN" dirty="0">
              <a:solidFill>
                <a:schemeClr val="bg2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dirty="0">
                <a:solidFill>
                  <a:schemeClr val="bg2"/>
                </a:solidFill>
              </a:rPr>
              <a:t>响应消息包括：</a:t>
            </a:r>
            <a:r>
              <a:rPr lang="zh-CN" altLang="en-US" dirty="0">
                <a:solidFill>
                  <a:srgbClr val="FF0000"/>
                </a:solidFill>
              </a:rPr>
              <a:t>消息头部</a:t>
            </a:r>
            <a:r>
              <a:rPr lang="zh-CN" altLang="en-US" dirty="0">
                <a:solidFill>
                  <a:schemeClr val="bg2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消息主体</a:t>
            </a:r>
            <a:endParaRPr lang="en-US" altLang="zh-CN" dirty="0">
              <a:solidFill>
                <a:schemeClr val="bg2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b="1" dirty="0"/>
              <a:t>响应头部消息提示浏览器请求返回状态、采用什么文档类型、什么编码方式等等浏览返回的页面。在</a:t>
            </a:r>
            <a:r>
              <a:rPr lang="en-US" altLang="zh-CN" b="1" dirty="0"/>
              <a:t>PHP</a:t>
            </a:r>
            <a:r>
              <a:rPr lang="zh-CN" altLang="en-US" b="1" dirty="0"/>
              <a:t>中</a:t>
            </a:r>
            <a:r>
              <a:rPr lang="zh-CN" altLang="en-US" b="1" dirty="0">
                <a:solidFill>
                  <a:srgbClr val="FF0000"/>
                </a:solidFill>
              </a:rPr>
              <a:t>使用</a:t>
            </a:r>
            <a:r>
              <a:rPr lang="en-US" altLang="zh-CN" b="1" dirty="0">
                <a:solidFill>
                  <a:srgbClr val="FF0000"/>
                </a:solidFill>
              </a:rPr>
              <a:t>header( )</a:t>
            </a:r>
            <a:r>
              <a:rPr lang="zh-CN" altLang="en-US" b="1" dirty="0">
                <a:solidFill>
                  <a:srgbClr val="FF0000"/>
                </a:solidFill>
              </a:rPr>
              <a:t>函数设置响应消息头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b="1" dirty="0"/>
              <a:t>响应消息主体，即由</a:t>
            </a:r>
            <a:r>
              <a:rPr lang="en-US" altLang="zh-CN" b="1" dirty="0"/>
              <a:t>PHP</a:t>
            </a:r>
            <a:r>
              <a:rPr lang="zh-CN" altLang="en-US" b="1" dirty="0"/>
              <a:t>解释器生成的</a:t>
            </a:r>
            <a:r>
              <a:rPr lang="en-US" altLang="zh-CN" b="1" dirty="0">
                <a:solidFill>
                  <a:srgbClr val="FF0000"/>
                </a:solidFill>
              </a:rPr>
              <a:t>HTML</a:t>
            </a:r>
            <a:r>
              <a:rPr lang="zh-CN" altLang="en-US" b="1" dirty="0">
                <a:solidFill>
                  <a:srgbClr val="FF0000"/>
                </a:solidFill>
              </a:rPr>
              <a:t>形式代码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8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PHP</a:t>
            </a:r>
            <a:r>
              <a:rPr lang="zh-CN" altLang="en-US"/>
              <a:t>设置</a:t>
            </a:r>
            <a:r>
              <a:rPr lang="zh-CN" altLang="en-US" dirty="0"/>
              <a:t>响应消息（</a:t>
            </a:r>
            <a:r>
              <a:rPr lang="zh-CN" altLang="en-US" dirty="0">
                <a:solidFill>
                  <a:srgbClr val="FF0000"/>
                </a:solidFill>
              </a:rPr>
              <a:t>头部消息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 设置响应状态码：</a:t>
            </a:r>
            <a:r>
              <a:rPr lang="en-US" altLang="zh-CN" dirty="0">
                <a:solidFill>
                  <a:srgbClr val="FF0000"/>
                </a:solidFill>
              </a:rPr>
              <a:t>header</a:t>
            </a:r>
            <a:r>
              <a:rPr lang="en-US" altLang="zh-CN" dirty="0"/>
              <a:t>(‘HTTP/1.1 200 </a:t>
            </a:r>
            <a:r>
              <a:rPr lang="en-US" altLang="zh-CN"/>
              <a:t>OK’);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215512"/>
              </p:ext>
            </p:extLst>
          </p:nvPr>
        </p:nvGraphicFramePr>
        <p:xfrm>
          <a:off x="539552" y="2492896"/>
          <a:ext cx="8496944" cy="3403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0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612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状态代码和描述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200  OK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客户端请求成功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00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400  Bad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客户端请求有语法错误，不能被服务器所理解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401  Unauthorized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请求未经授权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403  Forbidden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服务器收到请求但拒绝提供服务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404  Not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请求的资源不存在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270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500  Internal Server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服务器发生了不可预期的错误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503   Server 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服务器当前不能处理客户端请求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19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PHP</a:t>
            </a:r>
            <a:r>
              <a:rPr lang="zh-CN" altLang="en-US"/>
              <a:t>设置</a:t>
            </a:r>
            <a:r>
              <a:rPr lang="zh-CN" altLang="en-US" dirty="0"/>
              <a:t>响应消息（</a:t>
            </a:r>
            <a:r>
              <a:rPr lang="zh-CN" altLang="en-US" dirty="0">
                <a:solidFill>
                  <a:srgbClr val="FF0000"/>
                </a:solidFill>
              </a:rPr>
              <a:t>头部消息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>
                <a:solidFill>
                  <a:schemeClr val="bg2"/>
                </a:solidFill>
              </a:rPr>
              <a:t>设置</a:t>
            </a:r>
            <a:r>
              <a:rPr lang="zh-CN" altLang="en-US" dirty="0">
                <a:solidFill>
                  <a:schemeClr val="bg2"/>
                </a:solidFill>
              </a:rPr>
              <a:t>文档类型：</a:t>
            </a:r>
            <a:r>
              <a:rPr lang="en-US" altLang="zh-CN" dirty="0">
                <a:solidFill>
                  <a:srgbClr val="FF0000"/>
                </a:solidFill>
              </a:rPr>
              <a:t>header</a:t>
            </a:r>
            <a:r>
              <a:rPr lang="en-US" altLang="zh-CN" dirty="0">
                <a:solidFill>
                  <a:schemeClr val="bg2"/>
                </a:solidFill>
              </a:rPr>
              <a:t>(‘Content-Type</a:t>
            </a:r>
            <a:r>
              <a:rPr lang="en-US" altLang="zh-CN">
                <a:solidFill>
                  <a:schemeClr val="bg2"/>
                </a:solidFill>
              </a:rPr>
              <a:t>: ***’);</a:t>
            </a: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endParaRPr lang="en-US" altLang="zh-CN" dirty="0">
              <a:solidFill>
                <a:schemeClr val="bg2"/>
              </a:solidFill>
            </a:endParaRP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zh-CN" altLang="en-US" dirty="0">
                <a:solidFill>
                  <a:schemeClr val="bg2"/>
                </a:solidFill>
              </a:rPr>
              <a:t>页面重定向：</a:t>
            </a:r>
            <a:r>
              <a:rPr lang="en-US" altLang="zh-CN" dirty="0">
                <a:solidFill>
                  <a:srgbClr val="FF0000"/>
                </a:solidFill>
              </a:rPr>
              <a:t>header</a:t>
            </a:r>
            <a:r>
              <a:rPr lang="en-US" altLang="zh-CN" dirty="0">
                <a:solidFill>
                  <a:schemeClr val="bg2"/>
                </a:solidFill>
              </a:rPr>
              <a:t>(‘Location: ‘);</a:t>
            </a:r>
          </a:p>
          <a:p>
            <a:pPr>
              <a:buNone/>
            </a:pPr>
            <a:endParaRPr lang="en-US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97152"/>
            <a:ext cx="4752528" cy="3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83" y="2420888"/>
            <a:ext cx="64293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95" y="2852936"/>
            <a:ext cx="71532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74" y="3271838"/>
            <a:ext cx="76390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83" y="5301208"/>
            <a:ext cx="63341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088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设置响应消息头部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注意：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b="1" dirty="0"/>
              <a:t>响应头的设置</a:t>
            </a:r>
            <a:r>
              <a:rPr lang="zh-CN" altLang="en-US" b="1" dirty="0">
                <a:solidFill>
                  <a:srgbClr val="FF0000"/>
                </a:solidFill>
              </a:rPr>
              <a:t>必须在生成主体内容之前完成</a:t>
            </a:r>
            <a:r>
              <a:rPr lang="zh-CN" altLang="en-US" b="1" dirty="0"/>
              <a:t>。也就是说在</a:t>
            </a:r>
            <a:r>
              <a:rPr lang="zh-CN" altLang="en-US" b="1" dirty="0">
                <a:solidFill>
                  <a:srgbClr val="FF0000"/>
                </a:solidFill>
              </a:rPr>
              <a:t>设置响应头的代码之前不能有</a:t>
            </a:r>
            <a:r>
              <a:rPr lang="en-US" altLang="zh-CN" b="1" dirty="0">
                <a:solidFill>
                  <a:srgbClr val="FF0000"/>
                </a:solidFill>
              </a:rPr>
              <a:t>HTML</a:t>
            </a:r>
            <a:r>
              <a:rPr lang="zh-CN" altLang="en-US" b="1" dirty="0">
                <a:solidFill>
                  <a:srgbClr val="FF0000"/>
                </a:solidFill>
              </a:rPr>
              <a:t>输出</a:t>
            </a:r>
            <a:r>
              <a:rPr lang="zh-CN" altLang="en-US" b="1" dirty="0"/>
              <a:t>（比如</a:t>
            </a:r>
            <a:r>
              <a:rPr lang="en-US" altLang="zh-CN" b="1" dirty="0"/>
              <a:t>html</a:t>
            </a:r>
            <a:r>
              <a:rPr lang="zh-CN" altLang="en-US" b="1" dirty="0"/>
              <a:t>代码或者</a:t>
            </a:r>
            <a:r>
              <a:rPr lang="en-US" altLang="zh-CN" b="1" dirty="0" err="1"/>
              <a:t>php</a:t>
            </a:r>
            <a:r>
              <a:rPr lang="zh-CN" altLang="en-US" b="1" dirty="0"/>
              <a:t>的</a:t>
            </a:r>
            <a:r>
              <a:rPr lang="en-US" altLang="zh-CN" b="1" dirty="0"/>
              <a:t>echo</a:t>
            </a:r>
            <a:r>
              <a:rPr lang="zh-CN" altLang="en-US" b="1" dirty="0"/>
              <a:t>等输出语句）</a:t>
            </a:r>
            <a:endParaRPr lang="en-US" altLang="zh-CN" b="1" dirty="0"/>
          </a:p>
          <a:p>
            <a:pPr lvl="1">
              <a:spcBef>
                <a:spcPts val="1200"/>
              </a:spcBef>
            </a:pPr>
            <a:r>
              <a:rPr lang="zh-CN" altLang="en-US" b="1" dirty="0"/>
              <a:t>可以通过设置</a:t>
            </a:r>
            <a:r>
              <a:rPr lang="en-US" altLang="zh-CN" b="1" dirty="0"/>
              <a:t>php.ini </a:t>
            </a:r>
            <a:r>
              <a:rPr lang="zh-CN" altLang="en-US" b="1" dirty="0"/>
              <a:t>，设置“</a:t>
            </a:r>
            <a:r>
              <a:rPr lang="en-US" altLang="zh-CN" b="1" dirty="0" err="1">
                <a:solidFill>
                  <a:srgbClr val="FF0000"/>
                </a:solidFill>
              </a:rPr>
              <a:t>output_buffering</a:t>
            </a:r>
            <a:r>
              <a:rPr lang="en-US" altLang="zh-CN" b="1" dirty="0">
                <a:solidFill>
                  <a:srgbClr val="FF0000"/>
                </a:solidFill>
              </a:rPr>
              <a:t> = 4096</a:t>
            </a:r>
            <a:r>
              <a:rPr lang="zh-CN" altLang="en-US" b="1" dirty="0"/>
              <a:t>”或其他值， 以缓存头信息，这样就允许把</a:t>
            </a:r>
            <a:r>
              <a:rPr lang="en-US" altLang="zh-CN" b="1" dirty="0"/>
              <a:t>header()</a:t>
            </a:r>
            <a:r>
              <a:rPr lang="zh-CN" altLang="en-US" b="1" dirty="0"/>
              <a:t>函数写在其他</a:t>
            </a:r>
            <a:r>
              <a:rPr lang="zh-CN" altLang="en-US" b="1"/>
              <a:t>代码之后，否则</a:t>
            </a:r>
            <a:r>
              <a:rPr lang="zh-CN" altLang="en-US" b="1" dirty="0"/>
              <a:t>将会出现“</a:t>
            </a:r>
            <a:r>
              <a:rPr lang="en-US" altLang="zh-CN" b="1" dirty="0"/>
              <a:t>header already sent…</a:t>
            </a:r>
            <a:r>
              <a:rPr lang="zh-CN" altLang="en-US" b="1" dirty="0"/>
              <a:t>”的错误提示</a:t>
            </a:r>
          </a:p>
        </p:txBody>
      </p:sp>
    </p:spTree>
    <p:extLst>
      <p:ext uri="{BB962C8B-B14F-4D97-AF65-F5344CB8AC3E}">
        <p14:creationId xmlns:p14="http://schemas.microsoft.com/office/powerpoint/2010/main" val="2221251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7972452" cy="5257800"/>
          </a:xfrm>
        </p:spPr>
        <p:txBody>
          <a:bodyPr/>
          <a:lstStyle/>
          <a:p>
            <a:pPr>
              <a:buNone/>
            </a:pPr>
            <a:endParaRPr lang="en-US" altLang="zh-CN" dirty="0"/>
          </a:p>
          <a:p>
            <a:r>
              <a:rPr lang="en-US" altLang="zh-CN" dirty="0"/>
              <a:t>                  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练习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tx1"/>
                </a:solidFill>
              </a:rPr>
              <a:t>c6_3</a:t>
            </a:r>
            <a:r>
              <a:rPr lang="zh-CN" altLang="en-US" dirty="0">
                <a:solidFill>
                  <a:schemeClr val="tx1"/>
                </a:solidFill>
              </a:rPr>
              <a:t>：做一个用户登录页面，试验表单验证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</a:rPr>
              <a:t>假设用户名和密码分别是</a:t>
            </a:r>
            <a:r>
              <a:rPr lang="en-US" altLang="zh-CN" dirty="0">
                <a:solidFill>
                  <a:schemeClr val="tx1"/>
                </a:solidFill>
              </a:rPr>
              <a:t>test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123456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</a:rPr>
              <a:t>要求分别使用</a:t>
            </a:r>
            <a:r>
              <a:rPr lang="en-US" altLang="zh-CN" dirty="0">
                <a:solidFill>
                  <a:schemeClr val="tx1"/>
                </a:solidFill>
              </a:rPr>
              <a:t>get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post</a:t>
            </a:r>
            <a:r>
              <a:rPr lang="zh-CN" altLang="en-US" dirty="0">
                <a:solidFill>
                  <a:schemeClr val="tx1"/>
                </a:solidFill>
              </a:rPr>
              <a:t>两种方式提交表单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</a:rPr>
              <a:t>当校验通过时，跳转到</a:t>
            </a:r>
            <a:r>
              <a:rPr lang="en-US" altLang="zh-CN" dirty="0">
                <a:solidFill>
                  <a:schemeClr val="tx1"/>
                </a:solidFill>
              </a:rPr>
              <a:t>index.php</a:t>
            </a:r>
            <a:r>
              <a:rPr lang="zh-CN" altLang="en-US" dirty="0">
                <a:solidFill>
                  <a:schemeClr val="tx1"/>
                </a:solidFill>
              </a:rPr>
              <a:t>页面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1201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620688"/>
            <a:ext cx="1736446" cy="1666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557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/>
              <a:t>表单处理</a:t>
            </a:r>
            <a:endParaRPr lang="en-US" altLang="zh-CN" sz="2800" b="1" dirty="0"/>
          </a:p>
          <a:p>
            <a:pPr marL="457200" indent="-45720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服务器预定义超全局数组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616" y="4417244"/>
            <a:ext cx="214148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prstClr val="black">
                    <a:lumMod val="10000"/>
                  </a:prstClr>
                </a:solidFill>
              </a:rPr>
              <a:t>HTTP</a:t>
            </a:r>
            <a:r>
              <a:rPr lang="zh-CN" altLang="en-US" sz="2800" b="1" dirty="0">
                <a:solidFill>
                  <a:prstClr val="black">
                    <a:lumMod val="10000"/>
                  </a:prstClr>
                </a:solidFill>
              </a:rPr>
              <a:t>协议</a:t>
            </a:r>
            <a:endParaRPr lang="en-US" altLang="zh-CN" sz="2800" b="1" dirty="0">
              <a:solidFill>
                <a:prstClr val="black">
                  <a:lumMod val="10000"/>
                </a:prst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表单处理</a:t>
            </a:r>
            <a:endParaRPr lang="en-US" altLang="zh-CN" dirty="0"/>
          </a:p>
          <a:p>
            <a:pPr lvl="1"/>
            <a:r>
              <a:rPr lang="zh-CN" altLang="en-US" dirty="0"/>
              <a:t>提交方式：</a:t>
            </a:r>
            <a:r>
              <a:rPr lang="en-US" altLang="zh-CN" dirty="0"/>
              <a:t>post  get</a:t>
            </a:r>
          </a:p>
          <a:p>
            <a:pPr lvl="1"/>
            <a:r>
              <a:rPr lang="zh-CN" altLang="en-US" dirty="0"/>
              <a:t>获取表单数据 ：</a:t>
            </a:r>
            <a:r>
              <a:rPr lang="en-US" altLang="zh-CN" dirty="0"/>
              <a:t>$_POST[]   $_GET[]   $_REQUEST[]</a:t>
            </a:r>
          </a:p>
          <a:p>
            <a:pPr lvl="1"/>
            <a:r>
              <a:rPr lang="zh-CN" altLang="en-US" dirty="0"/>
              <a:t>表单验证：客户端验证  服务器端验证</a:t>
            </a:r>
            <a:endParaRPr lang="en-US" altLang="zh-CN" dirty="0"/>
          </a:p>
          <a:p>
            <a:pPr lvl="1"/>
            <a:r>
              <a:rPr lang="zh-CN" altLang="en-US" dirty="0"/>
              <a:t>文件上传：</a:t>
            </a:r>
            <a:endParaRPr lang="en-US" altLang="zh-CN" dirty="0"/>
          </a:p>
          <a:p>
            <a:pPr lvl="2"/>
            <a:r>
              <a:rPr lang="zh-CN" altLang="en-US" dirty="0"/>
              <a:t>表单必须使用</a:t>
            </a:r>
            <a:r>
              <a:rPr lang="en-US" altLang="zh-CN" dirty="0"/>
              <a:t>post</a:t>
            </a:r>
            <a:r>
              <a:rPr lang="zh-CN" altLang="en-US" dirty="0"/>
              <a:t>方式</a:t>
            </a:r>
            <a:endParaRPr lang="en-US" altLang="zh-CN" dirty="0"/>
          </a:p>
          <a:p>
            <a:pPr lvl="2"/>
            <a:r>
              <a:rPr lang="zh-CN" altLang="en-US" dirty="0"/>
              <a:t>表单必须包括</a:t>
            </a:r>
            <a:r>
              <a:rPr lang="en-US" altLang="zh-CN" dirty="0" err="1"/>
              <a:t>enctype</a:t>
            </a:r>
            <a:r>
              <a:rPr lang="en-US" altLang="zh-CN" dirty="0"/>
              <a:t>=“multipart/form-data”</a:t>
            </a:r>
            <a:r>
              <a:rPr lang="zh-CN" altLang="en-US" dirty="0"/>
              <a:t>这句话，例</a:t>
            </a:r>
            <a:endParaRPr lang="en-US" altLang="zh-CN" dirty="0"/>
          </a:p>
          <a:p>
            <a:pPr lvl="1">
              <a:buNone/>
            </a:pPr>
            <a:r>
              <a:rPr lang="en-US" altLang="zh-CN" sz="2000" dirty="0"/>
              <a:t>              &lt;form   </a:t>
            </a:r>
            <a:r>
              <a:rPr lang="en-US" altLang="zh-CN" sz="2000" dirty="0" err="1">
                <a:solidFill>
                  <a:srgbClr val="FF0000"/>
                </a:solidFill>
              </a:rPr>
              <a:t>enctype</a:t>
            </a:r>
            <a:r>
              <a:rPr lang="en-US" altLang="zh-CN" sz="2000" dirty="0">
                <a:solidFill>
                  <a:srgbClr val="FF0000"/>
                </a:solidFill>
              </a:rPr>
              <a:t>=“multipart/form-data”</a:t>
            </a:r>
            <a:r>
              <a:rPr lang="en-US" altLang="zh-CN" sz="2000" dirty="0"/>
              <a:t> method=“post”&gt;</a:t>
            </a:r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$_FILES</a:t>
            </a:r>
            <a:r>
              <a:rPr lang="zh-CN" altLang="en-US" dirty="0"/>
              <a:t>数组获取上传文件的信息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 err="1"/>
              <a:t>move_uploaded_file</a:t>
            </a:r>
            <a:r>
              <a:rPr lang="en-US" altLang="zh-CN" dirty="0"/>
              <a:t>()</a:t>
            </a:r>
            <a:r>
              <a:rPr lang="zh-CN" altLang="en-US" dirty="0"/>
              <a:t>函数将文件移动到相应位置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获取服务器信息：</a:t>
            </a:r>
            <a:r>
              <a:rPr lang="en-US" altLang="zh-CN" dirty="0"/>
              <a:t>$_SERVER[]</a:t>
            </a:r>
          </a:p>
          <a:p>
            <a:pPr lvl="1"/>
            <a:r>
              <a:rPr lang="en-US" altLang="zh-CN" dirty="0"/>
              <a:t>PHP_SELF</a:t>
            </a:r>
            <a:r>
              <a:rPr lang="zh-CN" altLang="en-US" dirty="0"/>
              <a:t>：</a:t>
            </a:r>
            <a:r>
              <a:rPr lang="en-US" altLang="zh-CN" dirty="0"/>
              <a:t>     </a:t>
            </a:r>
            <a:r>
              <a:rPr lang="zh-CN" altLang="en-US" dirty="0"/>
              <a:t>当前的</a:t>
            </a:r>
            <a:r>
              <a:rPr lang="en-US" altLang="zh-CN" dirty="0" err="1"/>
              <a:t>php</a:t>
            </a:r>
            <a:r>
              <a:rPr lang="zh-CN" altLang="en-US" dirty="0"/>
              <a:t>文件名</a:t>
            </a:r>
            <a:endParaRPr lang="en-US" altLang="zh-CN" dirty="0"/>
          </a:p>
          <a:p>
            <a:pPr lvl="1"/>
            <a:r>
              <a:rPr lang="en-US" altLang="zh-CN" dirty="0"/>
              <a:t>SERVER_NAME</a:t>
            </a:r>
            <a:r>
              <a:rPr lang="zh-CN" altLang="en-US" dirty="0"/>
              <a:t>：服务器名</a:t>
            </a:r>
            <a:endParaRPr lang="en-US" altLang="zh-CN" dirty="0"/>
          </a:p>
          <a:p>
            <a:pPr lvl="1"/>
            <a:r>
              <a:rPr lang="en-US" altLang="zh-CN" dirty="0"/>
              <a:t>REQUEST_METHOD</a:t>
            </a:r>
            <a:r>
              <a:rPr lang="zh-CN" altLang="en-US" dirty="0"/>
              <a:t>：请求方法</a:t>
            </a:r>
            <a:endParaRPr lang="en-US" altLang="zh-CN" dirty="0"/>
          </a:p>
          <a:p>
            <a:pPr lvl="1"/>
            <a:r>
              <a:rPr lang="en-US" altLang="zh-CN" dirty="0"/>
              <a:t>REMOTE_ADDR</a:t>
            </a:r>
            <a:r>
              <a:rPr lang="zh-CN" altLang="en-US" dirty="0"/>
              <a:t>：浏览器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1"/>
            <a:r>
              <a:rPr lang="zh-CN" altLang="en-US" dirty="0"/>
              <a:t>是浏览器和</a:t>
            </a:r>
            <a:r>
              <a:rPr lang="en-US" altLang="zh-CN" dirty="0"/>
              <a:t>web</a:t>
            </a:r>
            <a:r>
              <a:rPr lang="zh-CN" altLang="en-US" dirty="0"/>
              <a:t>服务器之间通讯所要遵循的协议，用于传输</a:t>
            </a:r>
            <a:r>
              <a:rPr lang="en-US" altLang="zh-CN" dirty="0"/>
              <a:t>www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协议采用</a:t>
            </a:r>
            <a:r>
              <a:rPr lang="zh-CN" altLang="en-US" dirty="0">
                <a:solidFill>
                  <a:srgbClr val="FF0000"/>
                </a:solidFill>
              </a:rPr>
              <a:t>请求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响应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zh-CN" altLang="en-US" dirty="0"/>
              <a:t>浏览器发送</a:t>
            </a:r>
            <a:r>
              <a:rPr lang="en-US" altLang="zh-CN" dirty="0"/>
              <a:t>web</a:t>
            </a:r>
            <a:r>
              <a:rPr lang="zh-CN" altLang="en-US" dirty="0"/>
              <a:t>文件的请求信息，服务器接收到请求之后返回</a:t>
            </a:r>
            <a:r>
              <a:rPr lang="en-US" altLang="zh-CN" dirty="0"/>
              <a:t>http</a:t>
            </a:r>
            <a:r>
              <a:rPr lang="zh-CN" altLang="en-US" dirty="0"/>
              <a:t>响应信息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header()</a:t>
            </a:r>
            <a:r>
              <a:rPr lang="zh-CN" altLang="en-US" dirty="0"/>
              <a:t>函数设置响应</a:t>
            </a:r>
            <a:r>
              <a:rPr lang="zh-CN" altLang="en-US"/>
              <a:t>消息头部</a:t>
            </a:r>
            <a:endParaRPr lang="en-US" altLang="zh-CN" dirty="0"/>
          </a:p>
          <a:p>
            <a:pPr lvl="1"/>
            <a:r>
              <a:rPr lang="en-US" altLang="zh-CN" dirty="0"/>
              <a:t>header(“HTTP/1.1 404 NOT FOUND”);</a:t>
            </a:r>
          </a:p>
          <a:p>
            <a:pPr lvl="1"/>
            <a:r>
              <a:rPr lang="en-US" altLang="zh-CN" dirty="0"/>
              <a:t>header(“</a:t>
            </a:r>
            <a:r>
              <a:rPr lang="en-US" altLang="zh-CN" dirty="0" err="1"/>
              <a:t>location:somepage.php</a:t>
            </a:r>
            <a:r>
              <a:rPr lang="en-US" altLang="zh-CN" dirty="0"/>
              <a:t>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重点难点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表单处理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rgbClr val="FF0000"/>
                </a:solidFill>
              </a:rPr>
              <a:t>HTTP</a:t>
            </a:r>
            <a:r>
              <a:rPr lang="zh-CN" altLang="en-US" sz="2800" b="1" dirty="0">
                <a:solidFill>
                  <a:srgbClr val="FF0000"/>
                </a:solidFill>
              </a:rPr>
              <a:t>协议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表单处理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服务器预定义超全局数组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616" y="4417244"/>
            <a:ext cx="214148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prstClr val="black">
                    <a:lumMod val="10000"/>
                  </a:prstClr>
                </a:solidFill>
              </a:rPr>
              <a:t>HTTP</a:t>
            </a:r>
            <a:r>
              <a:rPr lang="zh-CN" altLang="en-US" sz="2800" b="1" dirty="0">
                <a:solidFill>
                  <a:prstClr val="black">
                    <a:lumMod val="10000"/>
                  </a:prstClr>
                </a:solidFill>
              </a:rPr>
              <a:t>协议</a:t>
            </a:r>
            <a:endParaRPr lang="en-US" altLang="zh-CN" sz="2800" b="1" dirty="0">
              <a:solidFill>
                <a:prstClr val="black">
                  <a:lumMod val="1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1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03282"/>
          </a:xfrm>
        </p:spPr>
        <p:txBody>
          <a:bodyPr/>
          <a:lstStyle/>
          <a:p>
            <a:r>
              <a:rPr lang="zh-CN" altLang="en-US" dirty="0"/>
              <a:t>表单处理</a:t>
            </a:r>
            <a:r>
              <a:rPr lang="en-US" altLang="zh-CN" dirty="0"/>
              <a:t>—</a:t>
            </a:r>
            <a:r>
              <a:rPr lang="zh-CN" altLang="en-US" dirty="0"/>
              <a:t>回顾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1428736"/>
            <a:ext cx="8572560" cy="4857784"/>
          </a:xfrm>
        </p:spPr>
        <p:txBody>
          <a:bodyPr/>
          <a:lstStyle/>
          <a:p>
            <a:pPr>
              <a:buNone/>
            </a:pPr>
            <a:endParaRPr lang="en-US" altLang="zh-CN" sz="2400" dirty="0"/>
          </a:p>
          <a:p>
            <a:pPr>
              <a:buNone/>
            </a:pPr>
            <a:endParaRPr lang="zh-CN" altLang="en-US" sz="2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83" y="4149080"/>
            <a:ext cx="8168357" cy="158752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83" y="1628800"/>
            <a:ext cx="6305550" cy="16002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3516858" y="3356992"/>
            <a:ext cx="0" cy="64807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1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表单处理</a:t>
            </a:r>
            <a:r>
              <a:rPr lang="en-US" altLang="zh-CN"/>
              <a:t>—</a:t>
            </a:r>
            <a:r>
              <a:rPr lang="zh-CN" altLang="en-US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input</a:t>
            </a:r>
          </a:p>
          <a:p>
            <a:r>
              <a:rPr lang="en-US" altLang="zh-CN"/>
              <a:t>textarea</a:t>
            </a:r>
          </a:p>
          <a:p>
            <a:r>
              <a:rPr lang="en-US" altLang="zh-CN"/>
              <a:t>select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178" y="1628800"/>
            <a:ext cx="6642302" cy="3600400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31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表单处理</a:t>
            </a:r>
            <a:r>
              <a:rPr lang="en-US" altLang="zh-CN" dirty="0"/>
              <a:t>—</a:t>
            </a:r>
            <a:r>
              <a:rPr lang="zh-CN" altLang="en-US" dirty="0"/>
              <a:t>获得表单数据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获取文本输入框数据（假设为</a:t>
            </a:r>
            <a:r>
              <a:rPr lang="en-US" altLang="zh-CN" dirty="0"/>
              <a:t>get</a:t>
            </a:r>
            <a:r>
              <a:rPr lang="zh-CN" altLang="en-US" dirty="0"/>
              <a:t>方式）</a:t>
            </a:r>
            <a:endParaRPr lang="en-US" altLang="zh-CN" dirty="0"/>
          </a:p>
          <a:p>
            <a:pPr lvl="1"/>
            <a:r>
              <a:rPr lang="en-US" altLang="zh-CN" b="1" dirty="0"/>
              <a:t>HTML</a:t>
            </a:r>
            <a:r>
              <a:rPr lang="zh-CN" altLang="en-US" b="1"/>
              <a:t>代码：</a:t>
            </a:r>
            <a:endParaRPr lang="en-US" altLang="zh-CN" b="1"/>
          </a:p>
          <a:p>
            <a:pPr lvl="1"/>
            <a:r>
              <a:rPr lang="en-US" altLang="zh-CN" b="1"/>
              <a:t>PHP</a:t>
            </a:r>
            <a:r>
              <a:rPr lang="zh-CN" altLang="en-US" b="1"/>
              <a:t>代码：</a:t>
            </a:r>
            <a:r>
              <a:rPr lang="en-US" altLang="zh-CN" b="1">
                <a:solidFill>
                  <a:srgbClr val="FF0000"/>
                </a:solidFill>
              </a:rPr>
              <a:t>$_GET[‘username’]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获取</a:t>
            </a:r>
            <a:r>
              <a:rPr lang="zh-CN" altLang="en-US" dirty="0"/>
              <a:t>密码框数据（假设为</a:t>
            </a:r>
            <a:r>
              <a:rPr lang="en-US" altLang="zh-CN" dirty="0"/>
              <a:t>get</a:t>
            </a:r>
            <a:r>
              <a:rPr lang="zh-CN" altLang="en-US" dirty="0"/>
              <a:t>方式）</a:t>
            </a:r>
            <a:endParaRPr lang="en-US" altLang="zh-CN" dirty="0"/>
          </a:p>
          <a:p>
            <a:pPr lvl="1"/>
            <a:r>
              <a:rPr lang="en-US" altLang="zh-CN" b="1" dirty="0"/>
              <a:t>HTML</a:t>
            </a:r>
            <a:r>
              <a:rPr lang="zh-CN" altLang="en-US" b="1"/>
              <a:t>代码：</a:t>
            </a:r>
            <a:endParaRPr lang="en-US" altLang="zh-CN" b="1" dirty="0"/>
          </a:p>
          <a:p>
            <a:pPr lvl="1"/>
            <a:r>
              <a:rPr lang="en-US" altLang="zh-CN" b="1" dirty="0"/>
              <a:t>PHP</a:t>
            </a:r>
            <a:r>
              <a:rPr lang="zh-CN" altLang="en-US" b="1" dirty="0"/>
              <a:t>代码：</a:t>
            </a:r>
            <a:r>
              <a:rPr lang="en-US" altLang="zh-CN" b="1" dirty="0">
                <a:solidFill>
                  <a:srgbClr val="FF0000"/>
                </a:solidFill>
              </a:rPr>
              <a:t>$_GET</a:t>
            </a:r>
            <a:r>
              <a:rPr lang="en-US" altLang="zh-CN" b="1">
                <a:solidFill>
                  <a:srgbClr val="FF0000"/>
                </a:solidFill>
              </a:rPr>
              <a:t>[‘password’]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获取文本域数据（假设为</a:t>
            </a:r>
            <a:r>
              <a:rPr lang="en-US" altLang="zh-CN" dirty="0"/>
              <a:t>get</a:t>
            </a:r>
            <a:r>
              <a:rPr lang="zh-CN" altLang="en-US" dirty="0"/>
              <a:t>方式）</a:t>
            </a:r>
            <a:endParaRPr lang="en-US" altLang="zh-CN" dirty="0"/>
          </a:p>
          <a:p>
            <a:pPr lvl="1"/>
            <a:r>
              <a:rPr lang="en-US" altLang="zh-CN" b="1" dirty="0"/>
              <a:t>HTML</a:t>
            </a:r>
            <a:r>
              <a:rPr lang="zh-CN" altLang="en-US" b="1"/>
              <a:t>代码：</a:t>
            </a:r>
            <a:endParaRPr lang="en-US" altLang="zh-CN" b="1" dirty="0"/>
          </a:p>
          <a:p>
            <a:pPr lvl="1"/>
            <a:r>
              <a:rPr lang="en-US" altLang="zh-CN" b="1" dirty="0"/>
              <a:t>PHP</a:t>
            </a:r>
            <a:r>
              <a:rPr lang="zh-CN" altLang="en-US" b="1" dirty="0"/>
              <a:t>代码：</a:t>
            </a:r>
            <a:r>
              <a:rPr lang="en-US" altLang="zh-CN" b="1" dirty="0">
                <a:solidFill>
                  <a:srgbClr val="FF0000"/>
                </a:solidFill>
              </a:rPr>
              <a:t>$_</a:t>
            </a:r>
            <a:r>
              <a:rPr lang="en-US" altLang="zh-CN" b="1">
                <a:solidFill>
                  <a:srgbClr val="FF0000"/>
                </a:solidFill>
              </a:rPr>
              <a:t>GET[‘hobby’]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/>
              <a:t>  						</a:t>
            </a:r>
            <a:endParaRPr lang="en-US" altLang="zh-CN" sz="2400" i="1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zh-CN" altLang="en-US" dirty="0"/>
              <a:t>                                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694" y="3555608"/>
            <a:ext cx="6120000" cy="342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694" y="2158370"/>
            <a:ext cx="56578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130" y="4910172"/>
            <a:ext cx="52863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56176" y="5703639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c6_1.php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3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表单处理</a:t>
            </a:r>
            <a:r>
              <a:rPr lang="en-US" altLang="zh-CN" dirty="0"/>
              <a:t>—</a:t>
            </a:r>
            <a:r>
              <a:rPr lang="zh-CN" altLang="en-US" dirty="0"/>
              <a:t>获得表单数据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57298"/>
            <a:ext cx="8429684" cy="4525963"/>
          </a:xfrm>
        </p:spPr>
        <p:txBody>
          <a:bodyPr/>
          <a:lstStyle/>
          <a:p>
            <a:r>
              <a:rPr lang="zh-CN" altLang="en-US" dirty="0"/>
              <a:t>获取选中的单选按钮数据（假设为</a:t>
            </a:r>
            <a:r>
              <a:rPr lang="en-US" altLang="zh-CN" dirty="0"/>
              <a:t>get</a:t>
            </a:r>
            <a:r>
              <a:rPr lang="zh-CN" altLang="en-US" dirty="0"/>
              <a:t>方式）</a:t>
            </a:r>
            <a:endParaRPr lang="en-US" altLang="zh-CN" dirty="0"/>
          </a:p>
          <a:p>
            <a:pPr lvl="1"/>
            <a:r>
              <a:rPr lang="en-US" altLang="zh-CN" b="1" dirty="0"/>
              <a:t>HTML</a:t>
            </a:r>
            <a:r>
              <a:rPr lang="zh-CN" altLang="en-US" b="1"/>
              <a:t>代码：</a:t>
            </a:r>
            <a:endParaRPr lang="en-US" altLang="zh-CN" b="1"/>
          </a:p>
          <a:p>
            <a:pPr lvl="1"/>
            <a:endParaRPr lang="en-US" altLang="zh-CN" b="1" dirty="0"/>
          </a:p>
          <a:p>
            <a:pPr lvl="1">
              <a:buNone/>
            </a:pPr>
            <a:r>
              <a:rPr lang="en-US" altLang="zh-CN" b="1"/>
              <a:t>	</a:t>
            </a:r>
            <a:endParaRPr lang="en-US" altLang="zh-CN" b="1" dirty="0"/>
          </a:p>
          <a:p>
            <a:pPr lvl="1"/>
            <a:r>
              <a:rPr lang="en-US" altLang="zh-CN" b="1" dirty="0"/>
              <a:t>PHP</a:t>
            </a:r>
            <a:r>
              <a:rPr lang="zh-CN" altLang="en-US" b="1" dirty="0"/>
              <a:t>代码：</a:t>
            </a:r>
            <a:r>
              <a:rPr lang="en-US" altLang="zh-CN" b="1" dirty="0">
                <a:solidFill>
                  <a:srgbClr val="FF0000"/>
                </a:solidFill>
              </a:rPr>
              <a:t>$_GET[‘gender’]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获取选中的多选框数据（假设为</a:t>
            </a:r>
            <a:r>
              <a:rPr lang="en-US" altLang="zh-CN" dirty="0"/>
              <a:t>get</a:t>
            </a:r>
            <a:r>
              <a:rPr lang="zh-CN" altLang="en-US" dirty="0"/>
              <a:t>方式）</a:t>
            </a:r>
            <a:endParaRPr lang="en-US" altLang="zh-CN" dirty="0"/>
          </a:p>
          <a:p>
            <a:pPr lvl="1"/>
            <a:r>
              <a:rPr lang="en-US" altLang="zh-CN" b="1" dirty="0"/>
              <a:t>HTML</a:t>
            </a:r>
            <a:r>
              <a:rPr lang="zh-CN" altLang="en-US" b="1"/>
              <a:t>代码：</a:t>
            </a:r>
            <a:endParaRPr lang="en-US" altLang="zh-CN" b="1"/>
          </a:p>
          <a:p>
            <a:pPr lvl="1"/>
            <a:endParaRPr lang="en-US" altLang="zh-CN" b="1"/>
          </a:p>
          <a:p>
            <a:pPr lvl="1"/>
            <a:endParaRPr lang="en-US" altLang="zh-CN" b="1" dirty="0"/>
          </a:p>
          <a:p>
            <a:pPr lvl="1"/>
            <a:r>
              <a:rPr lang="en-US" altLang="zh-CN" b="1"/>
              <a:t>	PHP</a:t>
            </a:r>
            <a:r>
              <a:rPr lang="zh-CN" altLang="en-US" b="1" dirty="0"/>
              <a:t>代码：</a:t>
            </a:r>
            <a:r>
              <a:rPr lang="en-US" altLang="zh-CN" b="1" dirty="0">
                <a:solidFill>
                  <a:srgbClr val="FF0000"/>
                </a:solidFill>
              </a:rPr>
              <a:t>$_GET</a:t>
            </a:r>
            <a:r>
              <a:rPr lang="en-US" altLang="zh-CN" b="1">
                <a:solidFill>
                  <a:srgbClr val="FF0000"/>
                </a:solidFill>
              </a:rPr>
              <a:t>[‘hobby’]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&lt;select&gt;&lt;/select&gt;</a:t>
            </a:r>
            <a:r>
              <a:rPr lang="zh-CN" altLang="en-US" dirty="0"/>
              <a:t>下拉列表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7560000" cy="58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81128"/>
            <a:ext cx="7560000" cy="7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54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TechED 2009">
      <a:dk1>
        <a:sysClr val="windowText" lastClr="000000"/>
      </a:dk1>
      <a:lt1>
        <a:sysClr val="window" lastClr="FFFFFF"/>
      </a:lt1>
      <a:dk2>
        <a:srgbClr val="5F5F5F"/>
      </a:dk2>
      <a:lt2>
        <a:srgbClr val="075198"/>
      </a:lt2>
      <a:accent1>
        <a:srgbClr val="075198"/>
      </a:accent1>
      <a:accent2>
        <a:srgbClr val="6CAE30"/>
      </a:accent2>
      <a:accent3>
        <a:srgbClr val="DE8400"/>
      </a:accent3>
      <a:accent4>
        <a:srgbClr val="B30000"/>
      </a:accent4>
      <a:accent5>
        <a:srgbClr val="000000"/>
      </a:accent5>
      <a:accent6>
        <a:srgbClr val="808080"/>
      </a:accent6>
      <a:hlink>
        <a:srgbClr val="FA9500"/>
      </a:hlink>
      <a:folHlink>
        <a:srgbClr val="F0ED7B"/>
      </a:folHlink>
    </a:clrScheme>
    <a:fontScheme name="English 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1618</Words>
  <Application>Microsoft Office PowerPoint</Application>
  <PresentationFormat>全屏显示(4:3)</PresentationFormat>
  <Paragraphs>258</Paragraphs>
  <Slides>33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宋体</vt:lpstr>
      <vt:lpstr>微软雅黑</vt:lpstr>
      <vt:lpstr>Arial</vt:lpstr>
      <vt:lpstr>Calibri</vt:lpstr>
      <vt:lpstr>Courier New</vt:lpstr>
      <vt:lpstr>Gabriola</vt:lpstr>
      <vt:lpstr>Times New Roman</vt:lpstr>
      <vt:lpstr>Wingdings</vt:lpstr>
      <vt:lpstr>Office 主题</vt:lpstr>
      <vt:lpstr>第6章  WEB核心技术（一）</vt:lpstr>
      <vt:lpstr>WEB编程核心技术</vt:lpstr>
      <vt:lpstr>本节内容</vt:lpstr>
      <vt:lpstr>重点难点</vt:lpstr>
      <vt:lpstr>本节内容</vt:lpstr>
      <vt:lpstr>表单处理—回顾</vt:lpstr>
      <vt:lpstr>表单处理—回顾</vt:lpstr>
      <vt:lpstr>表单处理—获得表单数据</vt:lpstr>
      <vt:lpstr>表单处理—获得表单数据</vt:lpstr>
      <vt:lpstr>表单处理—获得表单数据</vt:lpstr>
      <vt:lpstr>表单处理—提交方法</vt:lpstr>
      <vt:lpstr>表单处理—文件上传</vt:lpstr>
      <vt:lpstr>表单处理—文件上传</vt:lpstr>
      <vt:lpstr>表单处理—文件上传</vt:lpstr>
      <vt:lpstr>PowerPoint 演示文稿</vt:lpstr>
      <vt:lpstr>表单处理—文件上传</vt:lpstr>
      <vt:lpstr>当前内容</vt:lpstr>
      <vt:lpstr>PHP预定义超全局数组</vt:lpstr>
      <vt:lpstr>服务器信息：$_SERVER[ ]</vt:lpstr>
      <vt:lpstr>当前内容</vt:lpstr>
      <vt:lpstr>HTTP协议</vt:lpstr>
      <vt:lpstr>HTTP协议</vt:lpstr>
      <vt:lpstr>HTTP请求</vt:lpstr>
      <vt:lpstr>HTTP请求</vt:lpstr>
      <vt:lpstr>HTTP响应</vt:lpstr>
      <vt:lpstr>PHP设置响应消息（头部消息）</vt:lpstr>
      <vt:lpstr>PHP设置响应消息（头部消息）</vt:lpstr>
      <vt:lpstr>PHP设置响应消息头部</vt:lpstr>
      <vt:lpstr>PowerPoint 演示文稿</vt:lpstr>
      <vt:lpstr>内容回顾</vt:lpstr>
      <vt:lpstr>内容回顾</vt:lpstr>
      <vt:lpstr>内容回顾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2009-10-29T03:28:51Z</dcterms:created>
  <dcterms:modified xsi:type="dcterms:W3CDTF">2017-03-22T05:54:26Z</dcterms:modified>
</cp:coreProperties>
</file>