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77" r:id="rId2"/>
    <p:sldId id="423" r:id="rId3"/>
    <p:sldId id="425" r:id="rId4"/>
    <p:sldId id="424" r:id="rId5"/>
    <p:sldId id="397" r:id="rId6"/>
    <p:sldId id="417" r:id="rId7"/>
    <p:sldId id="416" r:id="rId8"/>
    <p:sldId id="429" r:id="rId9"/>
    <p:sldId id="428" r:id="rId10"/>
    <p:sldId id="426" r:id="rId11"/>
    <p:sldId id="401" r:id="rId12"/>
    <p:sldId id="410" r:id="rId13"/>
    <p:sldId id="402" r:id="rId14"/>
    <p:sldId id="419" r:id="rId15"/>
    <p:sldId id="418" r:id="rId16"/>
    <p:sldId id="430" r:id="rId17"/>
    <p:sldId id="411" r:id="rId18"/>
    <p:sldId id="420" r:id="rId19"/>
    <p:sldId id="433" r:id="rId20"/>
    <p:sldId id="434" r:id="rId21"/>
    <p:sldId id="403" r:id="rId22"/>
    <p:sldId id="427" r:id="rId23"/>
    <p:sldId id="404" r:id="rId24"/>
    <p:sldId id="405" r:id="rId25"/>
    <p:sldId id="412" r:id="rId26"/>
    <p:sldId id="406" r:id="rId27"/>
    <p:sldId id="421" r:id="rId28"/>
    <p:sldId id="432" r:id="rId29"/>
    <p:sldId id="407" r:id="rId30"/>
    <p:sldId id="431" r:id="rId31"/>
    <p:sldId id="415" r:id="rId32"/>
    <p:sldId id="380" r:id="rId33"/>
    <p:sldId id="381" r:id="rId34"/>
    <p:sldId id="413" r:id="rId35"/>
    <p:sldId id="422" r:id="rId36"/>
    <p:sldId id="390" r:id="rId37"/>
    <p:sldId id="349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 autoAdjust="0"/>
    <p:restoredTop sz="85026" autoAdjust="0"/>
  </p:normalViewPr>
  <p:slideViewPr>
    <p:cSldViewPr>
      <p:cViewPr varScale="1">
        <p:scale>
          <a:sx n="71" d="100"/>
          <a:sy n="71" d="100"/>
        </p:scale>
        <p:origin x="118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E3DB-7A91-4D60-80AD-43147C4B057E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9F9A-58D4-458E-82AF-B3DDF7EBF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23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90BB-907A-497C-8471-AE3D9FF1FB86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7BC9C-82C5-4A70-8201-1B876EEB6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90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03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763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752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Firebug</a:t>
            </a:r>
            <a:r>
              <a:rPr lang="zh-CN" altLang="en-US" dirty="0"/>
              <a:t>查看基本流程</a:t>
            </a:r>
            <a:endParaRPr lang="en-US" altLang="zh-CN" dirty="0"/>
          </a:p>
          <a:p>
            <a:r>
              <a:rPr lang="zh-CN" altLang="en-US" dirty="0"/>
              <a:t>黑板上画图模拟流程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113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29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544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3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22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无状态协议  </a:t>
            </a:r>
            <a:r>
              <a:rPr lang="en-US" altLang="zh-CN" dirty="0"/>
              <a:t>-》 </a:t>
            </a:r>
            <a:r>
              <a:rPr lang="zh-CN" altLang="en-US" dirty="0"/>
              <a:t>如何在多个页面之间保持登录状态？？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阐述状态维持必不可少，因为：呈现在不同用户的购物车不一样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142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问题的实质展现出来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26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问题的实质展现出来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614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21D53-CE24-4190-8579-D0D584F7AA9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315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100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Cookie</a:t>
            </a:r>
            <a:r>
              <a:rPr lang="zh-CN" altLang="en-US" dirty="0"/>
              <a:t>例子是否可以删除？到</a:t>
            </a:r>
            <a:r>
              <a:rPr lang="en-US" altLang="zh-CN" dirty="0"/>
              <a:t>session</a:t>
            </a:r>
            <a:r>
              <a:rPr lang="zh-CN" altLang="en-US"/>
              <a:t>时再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197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5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8581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32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8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4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57364"/>
            <a:ext cx="3008313" cy="4268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69"/>
            <a:ext cx="5486400" cy="37989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43636" y="785794"/>
            <a:ext cx="1785950" cy="5357850"/>
          </a:xfrm>
          <a:prstGeom prst="rect">
            <a:avLst/>
          </a:prstGeo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85794"/>
            <a:ext cx="5614998" cy="5340369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786182" y="6408738"/>
            <a:ext cx="23510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pic>
        <p:nvPicPr>
          <p:cNvPr id="6" name="Picture 4" descr="BD05845_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0850" y="0"/>
            <a:ext cx="8153400" cy="364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4"/>
          <p:cNvSpPr>
            <a:spLocks noGrp="1"/>
          </p:cNvSpPr>
          <p:nvPr userDrawn="1">
            <p:ph idx="13"/>
          </p:nvPr>
        </p:nvSpPr>
        <p:spPr>
          <a:xfrm>
            <a:off x="1071538" y="1928802"/>
            <a:ext cx="6929486" cy="38641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5643578"/>
            <a:ext cx="153279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4800" b="1" cap="none" spc="300" dirty="0">
                <a:ln w="11430" cmpd="sng">
                  <a:solidFill>
                    <a:schemeClr val="accent3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/>
              </a:rPr>
              <a:t>PHP</a:t>
            </a:r>
            <a:endParaRPr lang="zh-CN" altLang="en-US" sz="4800" b="1" cap="none" spc="300" dirty="0">
              <a:ln w="11430" cmpd="sng">
                <a:solidFill>
                  <a:schemeClr val="accent3"/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0034" y="3071810"/>
            <a:ext cx="8086724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标题（第几章）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357836" y="4286256"/>
            <a:ext cx="3214692" cy="642938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2800" b="1" kern="1200" cap="none" spc="0" baseline="0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副标题（第几节）</a:t>
            </a:r>
          </a:p>
          <a:p>
            <a:pPr lvl="0"/>
            <a:endParaRPr lang="zh-CN" altLang="en-US" dirty="0"/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其他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21455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8000" b="0" spc="1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单击此处修改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3643314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500570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7" name="图片 6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反馈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bar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-1" y="2000240"/>
            <a:ext cx="9144001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586569" y="2409837"/>
            <a:ext cx="8271711" cy="2662237"/>
          </a:xfrm>
          <a:prstGeom prst="roundRect">
            <a:avLst>
              <a:gd name="adj" fmla="val 8315"/>
            </a:avLst>
          </a:prstGeom>
          <a:noFill/>
          <a:ln cap="flat" cmpd="sng">
            <a:noFill/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Ins="365760" anchor="ctr"/>
          <a:lstStyle/>
          <a:p>
            <a:pPr algn="ctr">
              <a:lnSpc>
                <a:spcPct val="150000"/>
              </a:lnSpc>
            </a:pPr>
            <a:r>
              <a:rPr lang="en-US" altLang="zh-CN" sz="7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2024A"/>
                  </a:outerShdw>
                </a:effectLst>
                <a:latin typeface="Gabriola" pitchFamily="82" charset="0"/>
              </a:rPr>
              <a:t>Thank  you!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tabLst/>
              <a:defRPr sz="2800" b="1">
                <a:solidFill>
                  <a:schemeClr val="accent1"/>
                </a:solidFill>
                <a:latin typeface="+mn-ea"/>
                <a:ea typeface="+mn-ea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Ø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字体或字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571612"/>
            <a:ext cx="8229600" cy="455455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 sz="24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>
                <a:latin typeface="Courier New" pitchFamily="49" charset="0"/>
                <a:cs typeface="Courier New" pitchFamily="49" charset="0"/>
              </a:defRPr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>
                <a:latin typeface="Courier New" pitchFamily="49" charset="0"/>
                <a:cs typeface="Courier New" pitchFamily="49" charset="0"/>
              </a:defRPr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或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4" name="图片 3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  <p:sp>
        <p:nvSpPr>
          <p:cNvPr id="4" name="标题 4"/>
          <p:cNvSpPr>
            <a:spLocks noGrp="1"/>
          </p:cNvSpPr>
          <p:nvPr userDrawn="1"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857276" y="1714488"/>
            <a:ext cx="7572376" cy="4286280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txBody>
          <a:bodyPr/>
          <a:lstStyle>
            <a:lvl1pPr marL="457200" indent="-457200" algn="l" defTabSz="914400" rtl="0" eaLnBrk="1" latinLnBrk="0" hangingPunct="1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 lang="zh-CN" altLang="en-US" sz="2800" b="1" kern="1200" dirty="0" smtClean="0">
                <a:solidFill>
                  <a:schemeClr val="tx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40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50" r:id="rId5"/>
    <p:sldLayoutId id="2147483668" r:id="rId6"/>
    <p:sldLayoutId id="2147483667" r:id="rId7"/>
    <p:sldLayoutId id="2147483655" r:id="rId8"/>
    <p:sldLayoutId id="2147483651" r:id="rId9"/>
    <p:sldLayoutId id="2147483652" r:id="rId10"/>
    <p:sldLayoutId id="2147483654" r:id="rId11"/>
    <p:sldLayoutId id="2147483656" r:id="rId12"/>
    <p:sldLayoutId id="2147483657" r:id="rId13"/>
    <p:sldLayoutId id="2147483658" r:id="rId14"/>
    <p:sldLayoutId id="2147483659" r:id="rId15"/>
    <p:sldLayoutId id="2147483669" r:id="rId16"/>
    <p:sldLayoutId id="2147483671" r:id="rId17"/>
    <p:sldLayoutId id="2147483670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altLang="en-US" dirty="0"/>
              <a:t>第</a:t>
            </a:r>
            <a:r>
              <a:rPr lang="en-US" altLang="zh-CN" dirty="0"/>
              <a:t>6</a:t>
            </a:r>
            <a:r>
              <a:rPr altLang="en-US" dirty="0"/>
              <a:t>章 </a:t>
            </a:r>
            <a:r>
              <a:rPr lang="en-US" altLang="zh-CN" dirty="0"/>
              <a:t>WEB</a:t>
            </a:r>
            <a:r>
              <a:rPr dirty="0"/>
              <a:t>核心技术（二）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当前内容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状态维持简介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CN" sz="2800" b="1" dirty="0">
                <a:solidFill>
                  <a:srgbClr val="FF0000"/>
                </a:solidFill>
              </a:rPr>
              <a:t>COOKIE</a:t>
            </a:r>
            <a:r>
              <a:rPr lang="zh-CN" altLang="en-US" sz="2800" b="1" dirty="0">
                <a:solidFill>
                  <a:srgbClr val="FF0000"/>
                </a:solidFill>
              </a:rPr>
              <a:t>实现状态维持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使用</a:t>
            </a: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SESSION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实现状态维持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是存储在</a:t>
            </a:r>
            <a:r>
              <a:rPr lang="zh-CN" altLang="en-US" dirty="0">
                <a:solidFill>
                  <a:srgbClr val="FF0000"/>
                </a:solidFill>
              </a:rPr>
              <a:t>客户端</a:t>
            </a:r>
            <a:r>
              <a:rPr lang="zh-CN" altLang="en-US" dirty="0"/>
              <a:t>的数据，当用户访问该网站时，服务器可以读取</a:t>
            </a:r>
            <a:r>
              <a:rPr lang="en-US" altLang="zh-CN" dirty="0"/>
              <a:t>cookie</a:t>
            </a:r>
            <a:r>
              <a:rPr lang="zh-CN" altLang="en-US" dirty="0"/>
              <a:t>的值以获取所需的信息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试验：查看</a:t>
            </a:r>
            <a:r>
              <a:rPr lang="en-US" altLang="zh-CN" dirty="0"/>
              <a:t>cookie</a:t>
            </a:r>
            <a:r>
              <a:rPr lang="zh-CN" altLang="en-US" dirty="0"/>
              <a:t>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如何使用</a:t>
            </a:r>
            <a:r>
              <a:rPr lang="en-US" altLang="zh-CN" dirty="0"/>
              <a:t>COOKIE</a:t>
            </a:r>
            <a:r>
              <a:rPr lang="zh-CN" altLang="en-US" dirty="0"/>
              <a:t>技术实现状态维持？</a:t>
            </a:r>
            <a:endParaRPr lang="en-US" altLang="zh-CN" dirty="0"/>
          </a:p>
          <a:p>
            <a:pPr lvl="1"/>
            <a:r>
              <a:rPr lang="zh-CN" altLang="en-US" dirty="0"/>
              <a:t>设置</a:t>
            </a:r>
            <a:r>
              <a:rPr lang="en-US" altLang="zh-CN" dirty="0"/>
              <a:t>COOKIE</a:t>
            </a:r>
            <a:r>
              <a:rPr lang="zh-CN" altLang="en-US" dirty="0"/>
              <a:t>（往</a:t>
            </a:r>
            <a:r>
              <a:rPr lang="en-US" altLang="zh-CN" dirty="0"/>
              <a:t>cookie</a:t>
            </a:r>
            <a:r>
              <a:rPr lang="zh-CN" altLang="en-US" dirty="0"/>
              <a:t>里存变量和变量的值）</a:t>
            </a:r>
            <a:endParaRPr lang="en-US" altLang="zh-CN" dirty="0"/>
          </a:p>
          <a:p>
            <a:pPr lvl="1"/>
            <a:r>
              <a:rPr lang="zh-CN" altLang="en-US" dirty="0"/>
              <a:t>获得</a:t>
            </a:r>
            <a:r>
              <a:rPr lang="en-US" altLang="zh-CN" dirty="0"/>
              <a:t>COOKIE</a:t>
            </a:r>
            <a:r>
              <a:rPr lang="zh-CN" altLang="en-US" dirty="0"/>
              <a:t>的值（获取以前存储的变量的值）</a:t>
            </a:r>
            <a:endParaRPr lang="en-US" altLang="zh-CN" dirty="0"/>
          </a:p>
          <a:p>
            <a:pPr lvl="1"/>
            <a:r>
              <a:rPr lang="zh-CN" altLang="en-US" dirty="0"/>
              <a:t>删除</a:t>
            </a:r>
            <a:r>
              <a:rPr lang="en-US" altLang="zh-CN" dirty="0"/>
              <a:t>COOKIE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使用函数：</a:t>
            </a:r>
            <a:r>
              <a:rPr lang="en-US" altLang="zh-CN" dirty="0" err="1">
                <a:solidFill>
                  <a:srgbClr val="FF0000"/>
                </a:solidFill>
              </a:rPr>
              <a:t>setCookie</a:t>
            </a:r>
            <a:r>
              <a:rPr lang="zh-CN" altLang="en-US" dirty="0">
                <a:solidFill>
                  <a:srgbClr val="FF0000"/>
                </a:solidFill>
              </a:rPr>
              <a:t>（名，值，过期时间，</a:t>
            </a:r>
            <a:r>
              <a:rPr lang="en-US" altLang="zh-CN" dirty="0">
                <a:solidFill>
                  <a:srgbClr val="FF0000"/>
                </a:solidFill>
              </a:rPr>
              <a:t>…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/>
              <a:t>setCookie</a:t>
            </a:r>
            <a:r>
              <a:rPr lang="en-US" altLang="zh-CN" dirty="0"/>
              <a:t>(</a:t>
            </a:r>
            <a:r>
              <a:rPr lang="en-US" altLang="zh-CN" dirty="0" err="1"/>
              <a:t>name,value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setCookie</a:t>
            </a:r>
            <a:r>
              <a:rPr lang="en-US" altLang="zh-CN" dirty="0"/>
              <a:t>(</a:t>
            </a:r>
            <a:r>
              <a:rPr lang="en-US" altLang="zh-CN" dirty="0" err="1"/>
              <a:t>name,value,expiration</a:t>
            </a:r>
            <a:r>
              <a:rPr lang="en-US" altLang="zh-CN" dirty="0"/>
              <a:t>) </a:t>
            </a:r>
          </a:p>
          <a:p>
            <a:r>
              <a:rPr lang="zh-CN" altLang="en-US"/>
              <a:t>例：</a:t>
            </a:r>
            <a:endParaRPr lang="en-US" altLang="zh-CN" dirty="0"/>
          </a:p>
          <a:p>
            <a:pPr lvl="1"/>
            <a:r>
              <a:rPr lang="en-US" altLang="zh-CN"/>
              <a:t> </a:t>
            </a:r>
            <a:endParaRPr lang="en-US" altLang="zh-CN" dirty="0"/>
          </a:p>
          <a:p>
            <a:pPr lvl="1"/>
            <a:r>
              <a:rPr lang="en-US" altLang="zh-CN"/>
              <a:t> </a:t>
            </a:r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lvl="1"/>
            <a:r>
              <a:rPr lang="en-US" altLang="zh-CN" dirty="0" err="1"/>
              <a:t>setCookie</a:t>
            </a:r>
            <a:r>
              <a:rPr lang="en-US" altLang="zh-CN" dirty="0"/>
              <a:t>()</a:t>
            </a:r>
            <a:r>
              <a:rPr lang="zh-CN" altLang="en-US" dirty="0"/>
              <a:t>之前不能向浏览器发送任何内容</a:t>
            </a:r>
            <a:r>
              <a:rPr lang="en-US" altLang="zh-CN" dirty="0"/>
              <a:t>(</a:t>
            </a:r>
            <a:r>
              <a:rPr lang="zh-CN" altLang="en-US" dirty="0"/>
              <a:t>和</a:t>
            </a:r>
            <a:r>
              <a:rPr lang="en-US" altLang="zh-CN" dirty="0"/>
              <a:t>header()</a:t>
            </a:r>
            <a:r>
              <a:rPr lang="zh-CN" altLang="en-US" dirty="0"/>
              <a:t>类似，也可以通过设置</a:t>
            </a:r>
            <a:r>
              <a:rPr lang="en-US" altLang="zh-CN" dirty="0"/>
              <a:t>php.ini</a:t>
            </a:r>
            <a:r>
              <a:rPr lang="zh-CN" altLang="en-US" dirty="0"/>
              <a:t>中</a:t>
            </a:r>
            <a:r>
              <a:rPr lang="en-US" altLang="zh-CN" dirty="0"/>
              <a:t> </a:t>
            </a:r>
            <a:r>
              <a:rPr lang="en-US" altLang="zh-CN" dirty="0" err="1"/>
              <a:t>output_bufferfing</a:t>
            </a:r>
            <a:r>
              <a:rPr lang="zh-CN" altLang="en-US" dirty="0"/>
              <a:t>来解除该限制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62350"/>
            <a:ext cx="52292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97" y="4005064"/>
            <a:ext cx="73437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COOKIE</a:t>
            </a:r>
            <a:r>
              <a:rPr lang="zh-CN" altLang="en-US" dirty="0"/>
              <a:t>的值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使用超全局数组：</a:t>
            </a:r>
            <a:r>
              <a:rPr lang="en-US" altLang="zh-CN" dirty="0">
                <a:solidFill>
                  <a:srgbClr val="FF0000"/>
                </a:solidFill>
              </a:rPr>
              <a:t>$_COOKIE[]</a:t>
            </a:r>
          </a:p>
          <a:p>
            <a:pPr lvl="1"/>
            <a:r>
              <a:rPr lang="zh-CN" altLang="en-US" dirty="0"/>
              <a:t>如：</a:t>
            </a:r>
            <a:endParaRPr lang="en-US" altLang="zh-CN" dirty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1"/>
            <a:r>
              <a:rPr lang="zh-CN" altLang="en-US" dirty="0"/>
              <a:t>服务器只能读取它自己设置的</a:t>
            </a:r>
            <a:r>
              <a:rPr lang="en-US" altLang="zh-CN" dirty="0"/>
              <a:t>COOKIE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04864"/>
            <a:ext cx="32385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7972452" cy="5257800"/>
          </a:xfrm>
        </p:spPr>
        <p:txBody>
          <a:bodyPr/>
          <a:lstStyle/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                 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 err="1">
                <a:solidFill>
                  <a:schemeClr val="tx1"/>
                </a:solidFill>
              </a:rPr>
              <a:t>c6_5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统计用户的访问次数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1736446" cy="1666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900634"/>
          </a:xfrm>
        </p:spPr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设置之后，马上输出</a:t>
            </a:r>
            <a:r>
              <a:rPr lang="en-US" altLang="zh-CN" dirty="0"/>
              <a:t>COOKIE</a:t>
            </a:r>
            <a:r>
              <a:rPr lang="zh-CN" altLang="en-US" dirty="0"/>
              <a:t>值，并没有显示；而当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次访问</a:t>
            </a:r>
            <a:r>
              <a:rPr lang="zh-CN" altLang="en-US" dirty="0"/>
              <a:t>该页面时，可以取到其值，为什么？</a:t>
            </a:r>
            <a:r>
              <a:rPr lang="en-US" altLang="zh-CN" dirty="0"/>
              <a:t>COOKIE</a:t>
            </a:r>
            <a:r>
              <a:rPr lang="zh-CN" altLang="en-US" dirty="0"/>
              <a:t>工作原理</a:t>
            </a:r>
            <a:endParaRPr lang="en-US" altLang="zh-CN" dirty="0"/>
          </a:p>
          <a:p>
            <a:pPr lvl="1"/>
            <a:r>
              <a:rPr lang="en-US" altLang="zh-CN" dirty="0" err="1"/>
              <a:t>setCookie</a:t>
            </a:r>
            <a:r>
              <a:rPr lang="en-US" altLang="zh-CN" dirty="0"/>
              <a:t>( )</a:t>
            </a:r>
            <a:r>
              <a:rPr lang="zh-CN" altLang="en-US" dirty="0"/>
              <a:t>设置的值随响应消息头发送给</a:t>
            </a:r>
            <a:r>
              <a:rPr lang="en-US" altLang="zh-CN" dirty="0"/>
              <a:t>Web</a:t>
            </a:r>
            <a:r>
              <a:rPr lang="zh-CN" altLang="en-US" dirty="0"/>
              <a:t>浏览器，浏览器保存</a:t>
            </a:r>
            <a:r>
              <a:rPr lang="en-US" altLang="zh-CN" dirty="0"/>
              <a:t>cookie</a:t>
            </a:r>
            <a:r>
              <a:rPr lang="zh-CN" altLang="en-US" dirty="0"/>
              <a:t>数据，但服务器</a:t>
            </a:r>
            <a:r>
              <a:rPr lang="en-US" altLang="zh-CN" dirty="0">
                <a:solidFill>
                  <a:srgbClr val="FF0000"/>
                </a:solidFill>
              </a:rPr>
              <a:t>$_COOKIE[]</a:t>
            </a:r>
            <a:r>
              <a:rPr lang="zh-CN" altLang="en-US" dirty="0">
                <a:solidFill>
                  <a:srgbClr val="FF0000"/>
                </a:solidFill>
              </a:rPr>
              <a:t>仍为一个空数组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当第</a:t>
            </a:r>
            <a:r>
              <a:rPr lang="en-US" altLang="zh-CN" dirty="0"/>
              <a:t>2</a:t>
            </a:r>
            <a:r>
              <a:rPr lang="zh-CN" altLang="en-US" dirty="0"/>
              <a:t>次访问该站点时，浏览器读取</a:t>
            </a:r>
            <a:r>
              <a:rPr lang="en-US" altLang="zh-CN" dirty="0"/>
              <a:t>COOKIE</a:t>
            </a:r>
            <a:r>
              <a:rPr lang="zh-CN" altLang="en-US" dirty="0"/>
              <a:t>数据，随</a:t>
            </a:r>
            <a:r>
              <a:rPr lang="zh-CN" altLang="en-US" dirty="0">
                <a:solidFill>
                  <a:srgbClr val="FF0000"/>
                </a:solidFill>
              </a:rPr>
              <a:t>请求消息头</a:t>
            </a:r>
            <a:r>
              <a:rPr lang="zh-CN" altLang="en-US" dirty="0"/>
              <a:t>发送给</a:t>
            </a:r>
            <a:r>
              <a:rPr lang="en-US" altLang="zh-CN" dirty="0"/>
              <a:t>Web</a:t>
            </a:r>
            <a:r>
              <a:rPr lang="zh-CN" altLang="en-US" dirty="0"/>
              <a:t>服务器，服务器端动态</a:t>
            </a:r>
            <a:r>
              <a:rPr lang="zh-CN" altLang="en-US" dirty="0">
                <a:solidFill>
                  <a:srgbClr val="FF0000"/>
                </a:solidFill>
              </a:rPr>
              <a:t>产生</a:t>
            </a:r>
            <a:r>
              <a:rPr lang="en-US" altLang="zh-CN" dirty="0">
                <a:solidFill>
                  <a:srgbClr val="FF0000"/>
                </a:solidFill>
              </a:rPr>
              <a:t>$_COOKIE[]</a:t>
            </a:r>
            <a:r>
              <a:rPr lang="zh-CN" altLang="en-US" dirty="0">
                <a:solidFill>
                  <a:srgbClr val="FF0000"/>
                </a:solidFill>
              </a:rPr>
              <a:t>数组</a:t>
            </a:r>
            <a:r>
              <a:rPr lang="zh-CN" altLang="en-US" dirty="0"/>
              <a:t>，即可以访问</a:t>
            </a:r>
            <a:r>
              <a:rPr lang="en-US" altLang="zh-CN" dirty="0"/>
              <a:t>COOKIE</a:t>
            </a:r>
            <a:r>
              <a:rPr lang="zh-CN" altLang="en-US" dirty="0"/>
              <a:t>值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工作原理</a:t>
            </a:r>
          </a:p>
        </p:txBody>
      </p:sp>
      <p:sp>
        <p:nvSpPr>
          <p:cNvPr id="4" name="矩形 3"/>
          <p:cNvSpPr/>
          <p:nvPr/>
        </p:nvSpPr>
        <p:spPr>
          <a:xfrm>
            <a:off x="71406" y="1785926"/>
            <a:ext cx="1643042" cy="371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、安装消息响应处理，如果有</a:t>
            </a:r>
            <a:r>
              <a:rPr lang="en-US" altLang="zh-CN" dirty="0">
                <a:solidFill>
                  <a:schemeClr val="bg1"/>
                </a:solidFill>
              </a:rPr>
              <a:t>cookie</a:t>
            </a:r>
            <a:r>
              <a:rPr lang="zh-CN" altLang="en-US" dirty="0">
                <a:solidFill>
                  <a:schemeClr val="bg1"/>
                </a:solidFill>
              </a:rPr>
              <a:t>，生成该文件。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、加入</a:t>
            </a:r>
            <a:r>
              <a:rPr lang="en-US" altLang="zh-CN" dirty="0">
                <a:solidFill>
                  <a:schemeClr val="bg1"/>
                </a:solidFill>
              </a:rPr>
              <a:t>HTTP</a:t>
            </a:r>
            <a:r>
              <a:rPr lang="zh-CN" altLang="en-US" dirty="0">
                <a:solidFill>
                  <a:schemeClr val="bg1"/>
                </a:solidFill>
              </a:rPr>
              <a:t>请求包头文件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、更新</a:t>
            </a:r>
            <a:r>
              <a:rPr lang="en-US" altLang="zh-CN" dirty="0">
                <a:solidFill>
                  <a:schemeClr val="bg1"/>
                </a:solidFill>
              </a:rPr>
              <a:t>cookie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858016" y="1785926"/>
            <a:ext cx="1785950" cy="4071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、回应请求，返回消息响应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、处理带</a:t>
            </a:r>
            <a:r>
              <a:rPr lang="en-US" altLang="zh-CN" dirty="0">
                <a:solidFill>
                  <a:schemeClr val="bg1"/>
                </a:solidFill>
              </a:rPr>
              <a:t>cookie</a:t>
            </a:r>
            <a:r>
              <a:rPr lang="zh-CN" altLang="en-US" dirty="0">
                <a:solidFill>
                  <a:schemeClr val="bg1"/>
                </a:solidFill>
              </a:rPr>
              <a:t>的请求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、将处理好的</a:t>
            </a:r>
            <a:r>
              <a:rPr lang="en-US" altLang="zh-CN" dirty="0">
                <a:solidFill>
                  <a:schemeClr val="bg1"/>
                </a:solidFill>
              </a:rPr>
              <a:t>cookie</a:t>
            </a:r>
            <a:r>
              <a:rPr lang="zh-CN" altLang="en-US" dirty="0">
                <a:solidFill>
                  <a:schemeClr val="bg1"/>
                </a:solidFill>
              </a:rPr>
              <a:t>，返回消息响应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1785918" y="2285992"/>
            <a:ext cx="50720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43240" y="1845223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第一次</a:t>
            </a:r>
            <a:r>
              <a:rPr lang="en-US" altLang="zh-CN" dirty="0">
                <a:solidFill>
                  <a:srgbClr val="C00000"/>
                </a:solidFill>
              </a:rPr>
              <a:t>HTTP</a:t>
            </a:r>
            <a:r>
              <a:rPr lang="zh-CN" altLang="en-US" dirty="0">
                <a:solidFill>
                  <a:srgbClr val="C00000"/>
                </a:solidFill>
              </a:rPr>
              <a:t>请求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10800000">
            <a:off x="1714480" y="2857496"/>
            <a:ext cx="51435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00364" y="250030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含有</a:t>
            </a:r>
            <a:r>
              <a:rPr lang="en-US" altLang="zh-CN" dirty="0">
                <a:solidFill>
                  <a:srgbClr val="C00000"/>
                </a:solidFill>
              </a:rPr>
              <a:t>Cookie</a:t>
            </a:r>
            <a:r>
              <a:rPr lang="zh-CN" altLang="en-US" dirty="0">
                <a:solidFill>
                  <a:srgbClr val="C00000"/>
                </a:solidFill>
              </a:rPr>
              <a:t>的消息响应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714480" y="3500438"/>
            <a:ext cx="51435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>
            <a:off x="1714480" y="4286256"/>
            <a:ext cx="514353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14612" y="3071811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第二次</a:t>
            </a:r>
            <a:r>
              <a:rPr lang="en-US" altLang="zh-CN" dirty="0">
                <a:solidFill>
                  <a:srgbClr val="C00000"/>
                </a:solidFill>
              </a:rPr>
              <a:t>HTTP</a:t>
            </a:r>
            <a:r>
              <a:rPr lang="zh-CN" altLang="en-US" dirty="0">
                <a:solidFill>
                  <a:srgbClr val="C00000"/>
                </a:solidFill>
              </a:rPr>
              <a:t>请求带有</a:t>
            </a:r>
            <a:r>
              <a:rPr lang="en-US" altLang="zh-CN" dirty="0">
                <a:solidFill>
                  <a:srgbClr val="C00000"/>
                </a:solidFill>
              </a:rPr>
              <a:t>cookie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71736" y="378619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第二次返回</a:t>
            </a:r>
            <a:r>
              <a:rPr lang="en-US" altLang="zh-CN" dirty="0">
                <a:solidFill>
                  <a:srgbClr val="C00000"/>
                </a:solidFill>
              </a:rPr>
              <a:t>Cookie</a:t>
            </a:r>
            <a:r>
              <a:rPr lang="zh-CN" altLang="en-US" dirty="0">
                <a:solidFill>
                  <a:srgbClr val="C00000"/>
                </a:solidFill>
              </a:rPr>
              <a:t>的消息响应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71868" y="464344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……….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删除某个</a:t>
            </a:r>
            <a:r>
              <a:rPr lang="en-US" altLang="zh-CN"/>
              <a:t>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删除某个</a:t>
            </a:r>
            <a:r>
              <a:rPr lang="en-US" altLang="zh-CN"/>
              <a:t>COOKIE</a:t>
            </a:r>
          </a:p>
          <a:p>
            <a:pPr lvl="1"/>
            <a:r>
              <a:rPr lang="en-US" altLang="zh-CN"/>
              <a:t> </a:t>
            </a:r>
          </a:p>
          <a:p>
            <a:pPr lvl="1"/>
            <a:r>
              <a:rPr lang="en-US" altLang="zh-CN"/>
              <a:t> </a:t>
            </a:r>
          </a:p>
          <a:p>
            <a:pPr lvl="1"/>
            <a:r>
              <a:rPr lang="zh-CN" altLang="en-US"/>
              <a:t> </a:t>
            </a:r>
            <a:endParaRPr lang="en-US" altLang="zh-CN"/>
          </a:p>
          <a:p>
            <a:pPr lvl="1"/>
            <a:r>
              <a:rPr lang="en-US" altLang="zh-CN"/>
              <a:t> </a:t>
            </a:r>
          </a:p>
          <a:p>
            <a:pPr marL="457200" lvl="1" indent="0">
              <a:buNone/>
            </a:pPr>
            <a:endParaRPr lang="en-US" altLang="zh-CN"/>
          </a:p>
          <a:p>
            <a:r>
              <a:rPr lang="zh-CN" altLang="en-US"/>
              <a:t>说明：</a:t>
            </a:r>
            <a:r>
              <a:rPr lang="en-US" altLang="zh-CN"/>
              <a:t>unset($_COOKIE[‘userName’]);</a:t>
            </a:r>
            <a:r>
              <a:rPr lang="zh-CN" altLang="en-US"/>
              <a:t>不能删除客户端的</a:t>
            </a:r>
            <a:r>
              <a:rPr lang="en-US" altLang="zh-CN"/>
              <a:t>cookie</a:t>
            </a:r>
            <a:r>
              <a:rPr lang="zh-CN" altLang="en-US"/>
              <a:t>，只是删除服务器内存中的</a:t>
            </a:r>
            <a:r>
              <a:rPr lang="en-US" altLang="zh-CN"/>
              <a:t>$_COOKIE[‘userName’]</a:t>
            </a:r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69" y="2172330"/>
            <a:ext cx="6353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69" y="2630090"/>
            <a:ext cx="44100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69" y="3043238"/>
            <a:ext cx="47148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527" y="3503290"/>
            <a:ext cx="46196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71480"/>
            <a:ext cx="7972452" cy="6000792"/>
          </a:xfrm>
        </p:spPr>
        <p:txBody>
          <a:bodyPr/>
          <a:lstStyle/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                 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</a:rPr>
              <a:t>c6_6</a:t>
            </a:r>
            <a:r>
              <a:rPr lang="zh-CN" altLang="en-US" dirty="0">
                <a:solidFill>
                  <a:schemeClr val="tx1"/>
                </a:solidFill>
              </a:rPr>
              <a:t>：完整的用户登录、注销操作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</a:rPr>
              <a:t>login.php</a:t>
            </a:r>
            <a:r>
              <a:rPr lang="zh-CN" altLang="en-US" dirty="0">
                <a:solidFill>
                  <a:schemeClr val="tx1"/>
                </a:solidFill>
              </a:rPr>
              <a:t>：一个登录表单（提交给当前页面），提示用户输入用户名和密码，用户信息合法后，跳转到</a:t>
            </a:r>
            <a:r>
              <a:rPr lang="en-US" altLang="zh-CN" dirty="0">
                <a:solidFill>
                  <a:schemeClr val="tx1"/>
                </a:solidFill>
              </a:rPr>
              <a:t>index.php</a:t>
            </a:r>
            <a:r>
              <a:rPr lang="zh-CN" altLang="en-US" dirty="0">
                <a:solidFill>
                  <a:schemeClr val="tx1"/>
                </a:solidFill>
              </a:rPr>
              <a:t>页面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</a:rPr>
              <a:t>index.php</a:t>
            </a:r>
            <a:r>
              <a:rPr lang="zh-CN" altLang="en-US" dirty="0">
                <a:solidFill>
                  <a:schemeClr val="tx1"/>
                </a:solidFill>
              </a:rPr>
              <a:t>：若用户未登录，显示登录链接；若已登录，显示欢迎信息和注销链接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</a:rPr>
              <a:t>logout.php</a:t>
            </a:r>
            <a:r>
              <a:rPr lang="zh-CN" altLang="en-US" dirty="0">
                <a:solidFill>
                  <a:schemeClr val="tx1"/>
                </a:solidFill>
              </a:rPr>
              <a:t>：注销用户登录页面，注销后，跳转到</a:t>
            </a:r>
            <a:r>
              <a:rPr lang="en-US" altLang="zh-CN" dirty="0">
                <a:solidFill>
                  <a:schemeClr val="tx1"/>
                </a:solidFill>
              </a:rPr>
              <a:t>index.php</a:t>
            </a: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1736446" cy="1666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http</a:t>
            </a:r>
            <a:r>
              <a:rPr lang="zh-CN" altLang="en-US" dirty="0"/>
              <a:t>协议工作流程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、状态维持的本质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cookie</a:t>
            </a:r>
            <a:r>
              <a:rPr lang="zh-CN" altLang="en-US" dirty="0"/>
              <a:t>实现状态维持的工作原理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、使用</a:t>
            </a:r>
            <a:r>
              <a:rPr lang="en-US" altLang="zh-CN" dirty="0"/>
              <a:t>cookie</a:t>
            </a:r>
            <a:r>
              <a:rPr lang="zh-CN" altLang="en-US" dirty="0"/>
              <a:t>的操作步骤</a:t>
            </a:r>
          </a:p>
        </p:txBody>
      </p:sp>
    </p:spTree>
    <p:extLst>
      <p:ext uri="{BB962C8B-B14F-4D97-AF65-F5344CB8AC3E}">
        <p14:creationId xmlns:p14="http://schemas.microsoft.com/office/powerpoint/2010/main" val="179804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状态维持简介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使用</a:t>
            </a: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COOKIE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实现状态维持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使用</a:t>
            </a: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SESSION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实现状态维持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工作原理</a:t>
            </a:r>
          </a:p>
        </p:txBody>
      </p:sp>
      <p:sp>
        <p:nvSpPr>
          <p:cNvPr id="4" name="矩形 3"/>
          <p:cNvSpPr/>
          <p:nvPr/>
        </p:nvSpPr>
        <p:spPr>
          <a:xfrm>
            <a:off x="71406" y="1785926"/>
            <a:ext cx="1643042" cy="371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、安装消息响应处理，如果有</a:t>
            </a:r>
            <a:r>
              <a:rPr lang="en-US" altLang="zh-CN" dirty="0">
                <a:solidFill>
                  <a:schemeClr val="bg1"/>
                </a:solidFill>
              </a:rPr>
              <a:t>cookie</a:t>
            </a:r>
            <a:r>
              <a:rPr lang="zh-CN" altLang="en-US" dirty="0">
                <a:solidFill>
                  <a:schemeClr val="bg1"/>
                </a:solidFill>
              </a:rPr>
              <a:t>，生成该文件。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、加入</a:t>
            </a:r>
            <a:r>
              <a:rPr lang="en-US" altLang="zh-CN" dirty="0">
                <a:solidFill>
                  <a:schemeClr val="bg1"/>
                </a:solidFill>
              </a:rPr>
              <a:t>HTTP</a:t>
            </a:r>
            <a:r>
              <a:rPr lang="zh-CN" altLang="en-US" dirty="0">
                <a:solidFill>
                  <a:schemeClr val="bg1"/>
                </a:solidFill>
              </a:rPr>
              <a:t>请求包头文件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、更新</a:t>
            </a:r>
            <a:r>
              <a:rPr lang="en-US" altLang="zh-CN" dirty="0">
                <a:solidFill>
                  <a:schemeClr val="bg1"/>
                </a:solidFill>
              </a:rPr>
              <a:t>cookie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858016" y="1785926"/>
            <a:ext cx="1785950" cy="4071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、回应请求，返回消息响应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、处理带</a:t>
            </a:r>
            <a:r>
              <a:rPr lang="en-US" altLang="zh-CN" dirty="0">
                <a:solidFill>
                  <a:schemeClr val="bg1"/>
                </a:solidFill>
              </a:rPr>
              <a:t>cookie</a:t>
            </a:r>
            <a:r>
              <a:rPr lang="zh-CN" altLang="en-US" dirty="0">
                <a:solidFill>
                  <a:schemeClr val="bg1"/>
                </a:solidFill>
              </a:rPr>
              <a:t>的请求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、将处理好的</a:t>
            </a:r>
            <a:r>
              <a:rPr lang="en-US" altLang="zh-CN" dirty="0">
                <a:solidFill>
                  <a:schemeClr val="bg1"/>
                </a:solidFill>
              </a:rPr>
              <a:t>cookie</a:t>
            </a:r>
            <a:r>
              <a:rPr lang="zh-CN" altLang="en-US" dirty="0">
                <a:solidFill>
                  <a:schemeClr val="bg1"/>
                </a:solidFill>
              </a:rPr>
              <a:t>，返回消息响应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1785918" y="2285992"/>
            <a:ext cx="50720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43240" y="1845223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第一次</a:t>
            </a:r>
            <a:r>
              <a:rPr lang="en-US" altLang="zh-CN" dirty="0">
                <a:solidFill>
                  <a:srgbClr val="C00000"/>
                </a:solidFill>
              </a:rPr>
              <a:t>HTTP</a:t>
            </a:r>
            <a:r>
              <a:rPr lang="zh-CN" altLang="en-US" dirty="0">
                <a:solidFill>
                  <a:srgbClr val="C00000"/>
                </a:solidFill>
              </a:rPr>
              <a:t>请求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10800000">
            <a:off x="1714480" y="2857496"/>
            <a:ext cx="51435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00364" y="250030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含有</a:t>
            </a:r>
            <a:r>
              <a:rPr lang="en-US" altLang="zh-CN" dirty="0">
                <a:solidFill>
                  <a:srgbClr val="C00000"/>
                </a:solidFill>
              </a:rPr>
              <a:t>Cookie</a:t>
            </a:r>
            <a:r>
              <a:rPr lang="zh-CN" altLang="en-US" dirty="0">
                <a:solidFill>
                  <a:srgbClr val="C00000"/>
                </a:solidFill>
              </a:rPr>
              <a:t>的消息响应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714480" y="3500438"/>
            <a:ext cx="51435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>
            <a:off x="1714480" y="4286256"/>
            <a:ext cx="514353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14612" y="3071811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第二次</a:t>
            </a:r>
            <a:r>
              <a:rPr lang="en-US" altLang="zh-CN" dirty="0">
                <a:solidFill>
                  <a:srgbClr val="C00000"/>
                </a:solidFill>
              </a:rPr>
              <a:t>HTTP</a:t>
            </a:r>
            <a:r>
              <a:rPr lang="zh-CN" altLang="en-US" dirty="0">
                <a:solidFill>
                  <a:srgbClr val="C00000"/>
                </a:solidFill>
              </a:rPr>
              <a:t>请求带有</a:t>
            </a:r>
            <a:r>
              <a:rPr lang="en-US" altLang="zh-CN" dirty="0">
                <a:solidFill>
                  <a:srgbClr val="C00000"/>
                </a:solidFill>
              </a:rPr>
              <a:t>cookie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71736" y="378619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第二次返回</a:t>
            </a:r>
            <a:r>
              <a:rPr lang="en-US" altLang="zh-CN" dirty="0">
                <a:solidFill>
                  <a:srgbClr val="C00000"/>
                </a:solidFill>
              </a:rPr>
              <a:t>Cookie</a:t>
            </a:r>
            <a:r>
              <a:rPr lang="zh-CN" altLang="en-US" dirty="0">
                <a:solidFill>
                  <a:srgbClr val="C00000"/>
                </a:solidFill>
              </a:rPr>
              <a:t>的消息响应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71868" y="464344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220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优点：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操作简单，易于编程实现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缺点：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COOKIE</a:t>
            </a:r>
            <a:r>
              <a:rPr lang="zh-CN" altLang="en-US" dirty="0"/>
              <a:t>有容量限制（</a:t>
            </a:r>
            <a:r>
              <a:rPr lang="en-US" altLang="zh-CN" dirty="0"/>
              <a:t>4K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使用</a:t>
            </a:r>
            <a:r>
              <a:rPr lang="en-US" altLang="zh-CN" dirty="0"/>
              <a:t>COOKIE</a:t>
            </a:r>
            <a:r>
              <a:rPr lang="zh-CN" altLang="en-US" dirty="0"/>
              <a:t>不是很安全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用户可以在浏览器端禁用</a:t>
            </a:r>
            <a:r>
              <a:rPr lang="en-US" altLang="zh-CN" dirty="0"/>
              <a:t>COOKIE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当前内容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状态维持简介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使用</a:t>
            </a: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COOKIE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实现状态维持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CN" sz="2800" b="1" dirty="0">
                <a:solidFill>
                  <a:srgbClr val="FF0000"/>
                </a:solidFill>
              </a:rPr>
              <a:t>SESSION</a:t>
            </a:r>
            <a:r>
              <a:rPr lang="zh-CN" altLang="en-US" sz="2800" b="1" dirty="0">
                <a:solidFill>
                  <a:srgbClr val="FF0000"/>
                </a:solidFill>
              </a:rPr>
              <a:t>实现状态维持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会话（</a:t>
            </a:r>
            <a:r>
              <a:rPr lang="en-US" altLang="zh-CN" dirty="0"/>
              <a:t>SESSION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SESSION</a:t>
            </a:r>
            <a:r>
              <a:rPr lang="zh-CN" altLang="en-US" dirty="0"/>
              <a:t>把数据存储在服务器端</a:t>
            </a:r>
            <a:endParaRPr lang="en-US" altLang="zh-CN" dirty="0"/>
          </a:p>
          <a:p>
            <a:r>
              <a:rPr lang="zh-CN" altLang="en-US" dirty="0"/>
              <a:t>相对于</a:t>
            </a:r>
            <a:r>
              <a:rPr lang="en-US" altLang="zh-CN" dirty="0"/>
              <a:t>COOKIE</a:t>
            </a:r>
            <a:r>
              <a:rPr lang="zh-CN" altLang="en-US" dirty="0"/>
              <a:t>来说</a:t>
            </a:r>
            <a:r>
              <a:rPr lang="en-US" altLang="zh-CN" dirty="0"/>
              <a:t>SESSION</a:t>
            </a:r>
            <a:r>
              <a:rPr lang="zh-CN" altLang="en-US" dirty="0"/>
              <a:t>更安全，且能存储更多的的数据</a:t>
            </a:r>
            <a:endParaRPr lang="en-US" altLang="zh-CN" dirty="0"/>
          </a:p>
          <a:p>
            <a:r>
              <a:rPr lang="zh-CN" altLang="en-US" dirty="0"/>
              <a:t>如何使用</a:t>
            </a:r>
            <a:r>
              <a:rPr lang="en-US" altLang="zh-CN" dirty="0"/>
              <a:t>SESSION</a:t>
            </a:r>
            <a:r>
              <a:rPr lang="zh-CN" altLang="en-US" dirty="0"/>
              <a:t>实现状态维持？</a:t>
            </a:r>
            <a:endParaRPr lang="en-US" altLang="zh-CN" dirty="0"/>
          </a:p>
          <a:p>
            <a:pPr lvl="1"/>
            <a:r>
              <a:rPr lang="zh-CN" altLang="en-US" dirty="0"/>
              <a:t>开启</a:t>
            </a:r>
            <a:r>
              <a:rPr lang="en-US" altLang="zh-CN" dirty="0"/>
              <a:t>SESSION </a:t>
            </a:r>
            <a:r>
              <a:rPr lang="zh-CN" altLang="en-US" dirty="0"/>
              <a:t>（开始一个会话）</a:t>
            </a:r>
            <a:endParaRPr lang="en-US" altLang="zh-CN" dirty="0"/>
          </a:p>
          <a:p>
            <a:pPr lvl="1"/>
            <a:r>
              <a:rPr lang="zh-CN" altLang="en-US" dirty="0"/>
              <a:t>设置会话变量（向</a:t>
            </a:r>
            <a:r>
              <a:rPr lang="en-US" altLang="zh-CN" dirty="0"/>
              <a:t>SESSION</a:t>
            </a:r>
            <a:r>
              <a:rPr lang="zh-CN" altLang="en-US" dirty="0"/>
              <a:t>里存储变量信息）</a:t>
            </a:r>
            <a:endParaRPr lang="en-US" altLang="zh-CN" dirty="0"/>
          </a:p>
          <a:p>
            <a:pPr lvl="1"/>
            <a:r>
              <a:rPr lang="zh-CN" altLang="en-US" dirty="0"/>
              <a:t>访问会话变量（获取设置的</a:t>
            </a:r>
            <a:r>
              <a:rPr lang="en-US" altLang="zh-CN" dirty="0"/>
              <a:t>SESSION</a:t>
            </a:r>
            <a:r>
              <a:rPr lang="zh-CN" altLang="en-US" dirty="0"/>
              <a:t>变量的值）</a:t>
            </a:r>
            <a:endParaRPr lang="en-US" altLang="zh-CN" dirty="0"/>
          </a:p>
          <a:p>
            <a:pPr lvl="1"/>
            <a:r>
              <a:rPr lang="zh-CN" altLang="en-US" dirty="0"/>
              <a:t>删除</a:t>
            </a:r>
            <a:r>
              <a:rPr lang="en-US" altLang="zh-CN" dirty="0"/>
              <a:t>SESSION</a:t>
            </a:r>
            <a:r>
              <a:rPr lang="zh-CN" altLang="en-US" dirty="0"/>
              <a:t>数据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SESSION</a:t>
            </a:r>
            <a:r>
              <a:rPr lang="zh-CN" altLang="en-US" dirty="0"/>
              <a:t>实现状态维持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开启会话</a:t>
            </a:r>
            <a:endParaRPr lang="en-US" altLang="zh-CN" dirty="0"/>
          </a:p>
          <a:p>
            <a:pPr lvl="1"/>
            <a:r>
              <a:rPr lang="zh-CN" altLang="en-US" dirty="0"/>
              <a:t>要使用</a:t>
            </a:r>
            <a:r>
              <a:rPr lang="en-US" altLang="zh-CN" dirty="0"/>
              <a:t>SESSION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每个页面都</a:t>
            </a:r>
            <a:r>
              <a:rPr lang="zh-CN" altLang="en-US" dirty="0"/>
              <a:t>必须先调用</a:t>
            </a:r>
            <a:r>
              <a:rPr lang="en-US" altLang="zh-CN" b="1" dirty="0" err="1">
                <a:solidFill>
                  <a:srgbClr val="FF0000"/>
                </a:solidFill>
              </a:rPr>
              <a:t>session_start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方法，来创建一个</a:t>
            </a:r>
            <a:r>
              <a:rPr lang="en-US" altLang="zh-CN" dirty="0"/>
              <a:t>SESSION</a:t>
            </a:r>
            <a:r>
              <a:rPr lang="zh-CN" altLang="en-US" dirty="0"/>
              <a:t>或者连接到已存在的</a:t>
            </a:r>
            <a:r>
              <a:rPr lang="en-US" altLang="zh-CN" dirty="0"/>
              <a:t>SESSION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FF0000"/>
                </a:solidFill>
              </a:rPr>
              <a:t>session_start</a:t>
            </a:r>
            <a:r>
              <a:rPr lang="en-US" altLang="zh-CN" b="1" dirty="0">
                <a:solidFill>
                  <a:srgbClr val="FF0000"/>
                </a:solidFill>
              </a:rPr>
              <a:t>( )</a:t>
            </a:r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lvl="1"/>
            <a:r>
              <a:rPr lang="zh-CN" altLang="en-US" dirty="0"/>
              <a:t>和</a:t>
            </a:r>
            <a:r>
              <a:rPr lang="en-US" altLang="zh-CN" dirty="0"/>
              <a:t>header()</a:t>
            </a:r>
            <a:r>
              <a:rPr lang="zh-CN" altLang="en-US" dirty="0"/>
              <a:t>函数以及</a:t>
            </a:r>
            <a:r>
              <a:rPr lang="en-US" altLang="zh-CN" dirty="0" err="1"/>
              <a:t>setCookie</a:t>
            </a:r>
            <a:r>
              <a:rPr lang="en-US" altLang="zh-CN" dirty="0"/>
              <a:t>()</a:t>
            </a:r>
            <a:r>
              <a:rPr lang="zh-CN" altLang="en-US" dirty="0"/>
              <a:t>函数一样，</a:t>
            </a:r>
            <a:r>
              <a:rPr lang="en-US" altLang="zh-CN" b="1" dirty="0" err="1">
                <a:solidFill>
                  <a:srgbClr val="FF0000"/>
                </a:solidFill>
              </a:rPr>
              <a:t>session_start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r>
              <a:rPr lang="zh-CN" altLang="en-US" b="1" dirty="0">
                <a:solidFill>
                  <a:srgbClr val="FF0000"/>
                </a:solidFill>
              </a:rPr>
              <a:t>函数也必须放所有输出代码之前</a:t>
            </a:r>
            <a:r>
              <a:rPr lang="zh-CN" altLang="en-US" dirty="0"/>
              <a:t>，同样，如果设置了</a:t>
            </a:r>
            <a:r>
              <a:rPr lang="en-US" altLang="zh-CN" dirty="0"/>
              <a:t>php.ini</a:t>
            </a:r>
            <a:r>
              <a:rPr lang="zh-CN" altLang="en-US" dirty="0"/>
              <a:t>的</a:t>
            </a:r>
            <a:r>
              <a:rPr lang="en-US" altLang="zh-CN" dirty="0" err="1"/>
              <a:t>output_buffering</a:t>
            </a:r>
            <a:r>
              <a:rPr lang="zh-CN" altLang="en-US" dirty="0"/>
              <a:t>则可以取消这个限制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SESSION</a:t>
            </a:r>
            <a:r>
              <a:rPr lang="zh-CN" altLang="en-US" dirty="0"/>
              <a:t>实现状态维持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设置会话变量：直接为超全局数据</a:t>
            </a:r>
            <a:r>
              <a:rPr lang="en-US" altLang="zh-CN" dirty="0"/>
              <a:t>$_SESSION</a:t>
            </a:r>
            <a:r>
              <a:rPr lang="zh-CN" altLang="en-US" dirty="0"/>
              <a:t>添加元素</a:t>
            </a:r>
            <a:endParaRPr lang="en-US" altLang="zh-CN" dirty="0"/>
          </a:p>
          <a:p>
            <a:pPr lvl="1"/>
            <a:r>
              <a:rPr lang="en-US" altLang="zh-CN"/>
              <a:t> </a:t>
            </a:r>
            <a:endParaRPr lang="en-US" altLang="zh-CN" dirty="0"/>
          </a:p>
          <a:p>
            <a:r>
              <a:rPr lang="zh-CN" altLang="en-US" dirty="0"/>
              <a:t>访问会话变量：直接访问超全局数组</a:t>
            </a:r>
            <a:r>
              <a:rPr lang="en-US" altLang="zh-CN" dirty="0"/>
              <a:t>$_SESSION</a:t>
            </a:r>
            <a:r>
              <a:rPr lang="zh-CN" altLang="en-US" dirty="0"/>
              <a:t>的元素</a:t>
            </a:r>
            <a:endParaRPr lang="en-US" altLang="zh-CN" dirty="0"/>
          </a:p>
          <a:p>
            <a:pPr lvl="1"/>
            <a:r>
              <a:rPr lang="en-US" altLang="zh-CN" sz="2400"/>
              <a:t> </a:t>
            </a:r>
            <a:endParaRPr lang="zh-CN" altLang="en-US" sz="2400"/>
          </a:p>
          <a:p>
            <a:endParaRPr lang="en-US" altLang="zh-CN" sz="2400" i="1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10619"/>
            <a:ext cx="52101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07346"/>
            <a:ext cx="35528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删除会话变量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删除单个会话变量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b="1" dirty="0">
                <a:solidFill>
                  <a:srgbClr val="FF0000"/>
                </a:solidFill>
              </a:rPr>
              <a:t>unset()</a:t>
            </a:r>
            <a:r>
              <a:rPr lang="zh-CN" altLang="en-US" b="1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删除某个单独的会话变量</a:t>
            </a:r>
            <a:r>
              <a:rPr lang="zh-CN" altLang="en-US"/>
              <a:t>，如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</a:t>
            </a:r>
            <a:endParaRPr lang="en-US" altLang="zh-CN" dirty="0"/>
          </a:p>
          <a:p>
            <a:r>
              <a:rPr lang="zh-CN" altLang="en-US"/>
              <a:t>删除</a:t>
            </a:r>
            <a:r>
              <a:rPr lang="zh-CN" altLang="en-US" dirty="0"/>
              <a:t>本站点全部会话变量</a:t>
            </a:r>
            <a:endParaRPr lang="en-US" altLang="zh-CN" dirty="0"/>
          </a:p>
          <a:p>
            <a:pPr lvl="1"/>
            <a:r>
              <a:rPr lang="zh-CN" altLang="en-US" dirty="0"/>
              <a:t>如果要删除所有的会话变量，可以通过</a:t>
            </a:r>
            <a:r>
              <a:rPr lang="zh-CN" altLang="en-US" b="1" dirty="0">
                <a:solidFill>
                  <a:srgbClr val="FF0000"/>
                </a:solidFill>
              </a:rPr>
              <a:t>重置</a:t>
            </a:r>
            <a:r>
              <a:rPr lang="en-US" altLang="zh-CN" b="1" dirty="0">
                <a:solidFill>
                  <a:srgbClr val="FF0000"/>
                </a:solidFill>
              </a:rPr>
              <a:t>$_SESSION</a:t>
            </a:r>
            <a:r>
              <a:rPr lang="zh-CN" altLang="en-US" b="1" dirty="0">
                <a:solidFill>
                  <a:srgbClr val="FF0000"/>
                </a:solidFill>
              </a:rPr>
              <a:t>数组</a:t>
            </a:r>
            <a:r>
              <a:rPr lang="zh-CN" altLang="en-US"/>
              <a:t>，如</a:t>
            </a:r>
            <a:endParaRPr lang="en-US" altLang="zh-CN"/>
          </a:p>
          <a:p>
            <a:pPr lvl="1"/>
            <a:endParaRPr lang="en-US" altLang="zh-CN" dirty="0"/>
          </a:p>
          <a:p>
            <a:pPr lvl="1"/>
            <a:r>
              <a:rPr lang="zh-CN" altLang="en-US"/>
              <a:t>重置</a:t>
            </a:r>
            <a:r>
              <a:rPr lang="zh-CN" altLang="en-US" dirty="0"/>
              <a:t>会话数组只是删除了会话中的变量，要彻底删除会话，调用</a:t>
            </a:r>
            <a:r>
              <a:rPr lang="en-US" altLang="zh-CN" b="1" dirty="0" err="1">
                <a:solidFill>
                  <a:srgbClr val="FF0000"/>
                </a:solidFill>
              </a:rPr>
              <a:t>session_destroy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r>
              <a:rPr lang="zh-CN" altLang="en-US" b="1" dirty="0">
                <a:solidFill>
                  <a:srgbClr val="FF0000"/>
                </a:solidFill>
              </a:rPr>
              <a:t>函数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400" i="1" dirty="0">
              <a:solidFill>
                <a:srgbClr val="0000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5286"/>
            <a:ext cx="47815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35" y="4293096"/>
            <a:ext cx="3371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357166"/>
            <a:ext cx="8154276" cy="5929330"/>
          </a:xfrm>
        </p:spPr>
        <p:txBody>
          <a:bodyPr/>
          <a:lstStyle/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                 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en-US" altLang="zh-CN" dirty="0">
                <a:solidFill>
                  <a:schemeClr val="tx1"/>
                </a:solidFill>
              </a:rPr>
              <a:t>SESSION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 err="1">
                <a:solidFill>
                  <a:schemeClr val="tx1"/>
                </a:solidFill>
              </a:rPr>
              <a:t>c6_8</a:t>
            </a:r>
            <a:r>
              <a:rPr lang="zh-CN" altLang="en-US" dirty="0">
                <a:solidFill>
                  <a:schemeClr val="tx1"/>
                </a:solidFill>
              </a:rPr>
              <a:t>：完整的用户登录、注销操作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</a:rPr>
              <a:t>login.php</a:t>
            </a:r>
            <a:r>
              <a:rPr lang="zh-CN" altLang="en-US" dirty="0">
                <a:solidFill>
                  <a:schemeClr val="tx1"/>
                </a:solidFill>
              </a:rPr>
              <a:t>：一个登录表单（提交给当前页面），提示用户输入用户名和密码，用户信息合法后，跳转到</a:t>
            </a:r>
            <a:r>
              <a:rPr lang="en-US" altLang="zh-CN" dirty="0">
                <a:solidFill>
                  <a:schemeClr val="tx1"/>
                </a:solidFill>
              </a:rPr>
              <a:t>index.php</a:t>
            </a:r>
            <a:r>
              <a:rPr lang="zh-CN" altLang="en-US" dirty="0">
                <a:solidFill>
                  <a:schemeClr val="tx1"/>
                </a:solidFill>
              </a:rPr>
              <a:t>页面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</a:rPr>
              <a:t>index1.php</a:t>
            </a:r>
            <a:r>
              <a:rPr lang="zh-CN" altLang="en-US" dirty="0">
                <a:solidFill>
                  <a:schemeClr val="tx1"/>
                </a:solidFill>
              </a:rPr>
              <a:t>：若用户未登录，显示登录链接；若已登录，显示欢迎信息和注销链接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</a:rPr>
              <a:t>logout.php</a:t>
            </a:r>
            <a:r>
              <a:rPr lang="zh-CN" altLang="en-US" dirty="0">
                <a:solidFill>
                  <a:schemeClr val="tx1"/>
                </a:solidFill>
              </a:rPr>
              <a:t>：注销用户登录页面，注销后，跳转到</a:t>
            </a:r>
            <a:r>
              <a:rPr lang="en-US" altLang="zh-CN" dirty="0">
                <a:solidFill>
                  <a:schemeClr val="tx1"/>
                </a:solidFill>
              </a:rPr>
              <a:t>index.php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357166"/>
            <a:ext cx="1736446" cy="1666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29124" y="1785926"/>
            <a:ext cx="4357718" cy="4786346"/>
          </a:xfrm>
          <a:prstGeom prst="rect">
            <a:avLst/>
          </a:prstGeom>
          <a:solidFill>
            <a:schemeClr val="accent3">
              <a:lumMod val="20000"/>
              <a:lumOff val="80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</a:t>
            </a:r>
            <a:r>
              <a:rPr lang="zh-CN" altLang="en-US" dirty="0"/>
              <a:t>工作原理</a:t>
            </a:r>
          </a:p>
        </p:txBody>
      </p:sp>
      <p:sp>
        <p:nvSpPr>
          <p:cNvPr id="4" name="矩形 3"/>
          <p:cNvSpPr/>
          <p:nvPr/>
        </p:nvSpPr>
        <p:spPr>
          <a:xfrm>
            <a:off x="214314" y="2143116"/>
            <a:ext cx="1000100" cy="38576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客 </a:t>
            </a:r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户</a:t>
            </a:r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端</a:t>
            </a:r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、发现消息响应中有</a:t>
            </a:r>
            <a:r>
              <a:rPr lang="en-US" altLang="zh-CN" dirty="0">
                <a:solidFill>
                  <a:schemeClr val="bg1"/>
                </a:solidFill>
              </a:rPr>
              <a:t>cookie</a:t>
            </a:r>
            <a:r>
              <a:rPr lang="zh-CN" altLang="en-US" dirty="0">
                <a:solidFill>
                  <a:schemeClr val="bg1"/>
                </a:solidFill>
              </a:rPr>
              <a:t>，写入</a:t>
            </a:r>
            <a:r>
              <a:rPr lang="en-US" altLang="zh-CN" dirty="0">
                <a:solidFill>
                  <a:schemeClr val="bg1"/>
                </a:solidFill>
              </a:rPr>
              <a:t>cookie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、读取</a:t>
            </a:r>
            <a:r>
              <a:rPr lang="en-US" altLang="zh-CN" dirty="0">
                <a:solidFill>
                  <a:schemeClr val="bg1"/>
                </a:solidFill>
              </a:rPr>
              <a:t>cookie</a:t>
            </a:r>
            <a:r>
              <a:rPr lang="zh-CN" altLang="en-US" dirty="0">
                <a:solidFill>
                  <a:schemeClr val="bg1"/>
                </a:solidFill>
              </a:rPr>
              <a:t>，发送请求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00628" y="2214554"/>
            <a:ext cx="857256" cy="3786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H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引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擎</a:t>
            </a:r>
          </a:p>
        </p:txBody>
      </p:sp>
      <p:sp>
        <p:nvSpPr>
          <p:cNvPr id="6" name="剪去单角的矩形 5"/>
          <p:cNvSpPr/>
          <p:nvPr/>
        </p:nvSpPr>
        <p:spPr>
          <a:xfrm>
            <a:off x="6929454" y="2857496"/>
            <a:ext cx="1285884" cy="1785950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SESSION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12" y="142873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服务器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285852" y="2571744"/>
            <a:ext cx="37147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0800000">
            <a:off x="1285852" y="3214686"/>
            <a:ext cx="36433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214414" y="3893348"/>
            <a:ext cx="3786214" cy="35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>
            <a:off x="1142976" y="4572009"/>
            <a:ext cx="3857652" cy="71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857884" y="2571744"/>
            <a:ext cx="107157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929322" y="3714752"/>
            <a:ext cx="92869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 flipV="1">
            <a:off x="6000760" y="4500570"/>
            <a:ext cx="85725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15074" y="2500307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创建该文件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3108" y="214311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第一次请求</a:t>
            </a:r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28728" y="2786059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第一次消息响应带</a:t>
            </a:r>
            <a:r>
              <a:rPr lang="en-US" altLang="zh-CN" dirty="0" err="1"/>
              <a:t>sessionid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14546" y="3357562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第二次请求</a:t>
            </a:r>
            <a:r>
              <a:rPr lang="en-US" altLang="zh-CN" dirty="0"/>
              <a:t>HTTP</a:t>
            </a:r>
            <a:r>
              <a:rPr lang="zh-CN" altLang="en-US" dirty="0"/>
              <a:t>带</a:t>
            </a:r>
            <a:r>
              <a:rPr lang="en-US" altLang="zh-CN" dirty="0" err="1"/>
              <a:t>sessionid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143108" y="407194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第二次消息响应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703282"/>
          </a:xfrm>
        </p:spPr>
        <p:txBody>
          <a:bodyPr/>
          <a:lstStyle/>
          <a:p>
            <a:r>
              <a:rPr lang="en-US" altLang="zh-CN" dirty="0"/>
              <a:t>SESSION</a:t>
            </a:r>
            <a:r>
              <a:rPr lang="zh-CN" altLang="en-US" dirty="0"/>
              <a:t>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85860"/>
            <a:ext cx="8572560" cy="5572140"/>
          </a:xfrm>
        </p:spPr>
        <p:txBody>
          <a:bodyPr/>
          <a:lstStyle/>
          <a:p>
            <a:r>
              <a:rPr lang="en-US" altLang="zh-CN" dirty="0"/>
              <a:t>SESSION</a:t>
            </a:r>
            <a:r>
              <a:rPr lang="zh-CN" altLang="en-US" dirty="0"/>
              <a:t>工作原理</a:t>
            </a:r>
            <a:r>
              <a:rPr lang="en-US" altLang="zh-CN" dirty="0"/>
              <a:t>(</a:t>
            </a:r>
            <a:r>
              <a:rPr lang="zh-CN" altLang="en-US" dirty="0"/>
              <a:t>正统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第一次执行</a:t>
            </a:r>
            <a:r>
              <a:rPr lang="en-US" altLang="zh-CN" b="1" dirty="0" err="1">
                <a:solidFill>
                  <a:srgbClr val="FF0000"/>
                </a:solidFill>
              </a:rPr>
              <a:t>session_start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时，程序把用户数据</a:t>
            </a:r>
            <a:r>
              <a:rPr lang="zh-CN" altLang="en-US" b="1" dirty="0">
                <a:solidFill>
                  <a:srgbClr val="FF0000"/>
                </a:solidFill>
              </a:rPr>
              <a:t>存储到服务器端</a:t>
            </a:r>
            <a:r>
              <a:rPr lang="en-US" altLang="zh-CN" b="1" dirty="0">
                <a:solidFill>
                  <a:srgbClr val="FF0000"/>
                </a:solidFill>
              </a:rPr>
              <a:t>SESSION</a:t>
            </a:r>
            <a:r>
              <a:rPr lang="zh-CN" altLang="en-US" b="1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中，同时</a:t>
            </a:r>
            <a:r>
              <a:rPr lang="zh-CN" altLang="en-US" b="1" dirty="0">
                <a:solidFill>
                  <a:srgbClr val="FF0000"/>
                </a:solidFill>
              </a:rPr>
              <a:t>生成</a:t>
            </a:r>
            <a:r>
              <a:rPr lang="zh-CN" altLang="en-US" dirty="0"/>
              <a:t>超全局数组</a:t>
            </a:r>
            <a:r>
              <a:rPr lang="en-US" altLang="zh-CN" b="1" dirty="0">
                <a:solidFill>
                  <a:srgbClr val="FF0000"/>
                </a:solidFill>
              </a:rPr>
              <a:t>$_SESSION</a:t>
            </a:r>
            <a:r>
              <a:rPr lang="zh-CN" altLang="en-US" dirty="0"/>
              <a:t>，并且为该用户</a:t>
            </a:r>
            <a:r>
              <a:rPr lang="zh-CN" altLang="en-US" b="1" dirty="0">
                <a:solidFill>
                  <a:srgbClr val="FF0000"/>
                </a:solidFill>
              </a:rPr>
              <a:t>分配一个</a:t>
            </a:r>
            <a:r>
              <a:rPr lang="en-US" altLang="zh-CN" b="1" dirty="0" err="1">
                <a:solidFill>
                  <a:srgbClr val="FF0000"/>
                </a:solidFill>
              </a:rPr>
              <a:t>sessionId</a:t>
            </a:r>
            <a:r>
              <a:rPr lang="zh-CN" altLang="en-US" dirty="0"/>
              <a:t>，以</a:t>
            </a:r>
            <a:r>
              <a:rPr lang="en-US" altLang="zh-CN" dirty="0"/>
              <a:t>HTTP</a:t>
            </a:r>
            <a:r>
              <a:rPr lang="zh-CN" altLang="en-US" dirty="0"/>
              <a:t>响应消息头中的</a:t>
            </a:r>
            <a:r>
              <a:rPr lang="en-US" altLang="zh-CN" b="1" dirty="0">
                <a:solidFill>
                  <a:srgbClr val="FF0000"/>
                </a:solidFill>
              </a:rPr>
              <a:t>COOKIE</a:t>
            </a:r>
            <a:r>
              <a:rPr lang="zh-CN" altLang="en-US" b="1" dirty="0">
                <a:solidFill>
                  <a:srgbClr val="FF0000"/>
                </a:solidFill>
              </a:rPr>
              <a:t>消息方式发送给客户端浏览器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浏览器接收到响应消息后，把服务器端分配的</a:t>
            </a:r>
            <a:r>
              <a:rPr lang="en-US" altLang="zh-CN" b="1" dirty="0" err="1">
                <a:solidFill>
                  <a:srgbClr val="FF0000"/>
                </a:solidFill>
              </a:rPr>
              <a:t>sessionId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存储在客户端</a:t>
            </a:r>
            <a:r>
              <a:rPr lang="en-US" altLang="zh-CN" b="1" dirty="0">
                <a:solidFill>
                  <a:srgbClr val="FF0000"/>
                </a:solidFill>
              </a:rPr>
              <a:t>COOKIE</a:t>
            </a:r>
            <a:r>
              <a:rPr lang="zh-CN" altLang="en-US" b="1" dirty="0">
                <a:solidFill>
                  <a:srgbClr val="FF0000"/>
                </a:solidFill>
              </a:rPr>
              <a:t>中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客户端第二次访问服务器端页面时，在</a:t>
            </a:r>
            <a:r>
              <a:rPr lang="zh-CN" altLang="en-US" b="1" dirty="0">
                <a:solidFill>
                  <a:srgbClr val="FF0000"/>
                </a:solidFill>
              </a:rPr>
              <a:t>请求消息头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附加</a:t>
            </a:r>
            <a:r>
              <a:rPr lang="zh-CN" altLang="en-US" dirty="0"/>
              <a:t>上</a:t>
            </a:r>
            <a:r>
              <a:rPr lang="en-US" altLang="zh-CN" dirty="0"/>
              <a:t>COOKIE</a:t>
            </a:r>
            <a:r>
              <a:rPr lang="zh-CN" altLang="en-US" dirty="0"/>
              <a:t>中的</a:t>
            </a:r>
            <a:r>
              <a:rPr lang="en-US" altLang="zh-CN" b="1" dirty="0" err="1">
                <a:solidFill>
                  <a:srgbClr val="FF0000"/>
                </a:solidFill>
              </a:rPr>
              <a:t>sessionId</a:t>
            </a:r>
            <a:r>
              <a:rPr lang="zh-CN" altLang="en-US" b="1" dirty="0">
                <a:solidFill>
                  <a:srgbClr val="FF0000"/>
                </a:solidFill>
              </a:rPr>
              <a:t>消息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服务器端接收到客户端请求，</a:t>
            </a:r>
            <a:r>
              <a:rPr lang="zh-CN" altLang="en-US" b="1" dirty="0">
                <a:solidFill>
                  <a:srgbClr val="FF0000"/>
                </a:solidFill>
              </a:rPr>
              <a:t>查看</a:t>
            </a:r>
            <a:r>
              <a:rPr lang="en-US" altLang="zh-CN" dirty="0"/>
              <a:t>COOKIE</a:t>
            </a:r>
            <a:r>
              <a:rPr lang="zh-CN" altLang="en-US" dirty="0"/>
              <a:t>中的</a:t>
            </a:r>
            <a:r>
              <a:rPr lang="en-US" altLang="zh-CN" b="1" dirty="0" err="1">
                <a:solidFill>
                  <a:srgbClr val="FF0000"/>
                </a:solidFill>
              </a:rPr>
              <a:t>sessionId</a:t>
            </a:r>
            <a:r>
              <a:rPr lang="zh-CN" altLang="en-US" dirty="0"/>
              <a:t>消息，</a:t>
            </a:r>
            <a:r>
              <a:rPr lang="zh-CN" altLang="en-US" b="1" dirty="0">
                <a:solidFill>
                  <a:srgbClr val="FF0000"/>
                </a:solidFill>
              </a:rPr>
              <a:t>调用</a:t>
            </a:r>
            <a:r>
              <a:rPr lang="en-US" altLang="zh-CN" b="1" dirty="0" err="1">
                <a:solidFill>
                  <a:srgbClr val="FF0000"/>
                </a:solidFill>
              </a:rPr>
              <a:t>session_start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函数，</a:t>
            </a:r>
            <a:r>
              <a:rPr lang="zh-CN" altLang="en-US" b="1" dirty="0">
                <a:solidFill>
                  <a:srgbClr val="FF0000"/>
                </a:solidFill>
              </a:rPr>
              <a:t>与</a:t>
            </a:r>
            <a:r>
              <a:rPr lang="zh-CN" altLang="en-US" dirty="0"/>
              <a:t>服务器端的</a:t>
            </a:r>
            <a:r>
              <a:rPr lang="en-US" altLang="zh-CN" b="1" dirty="0">
                <a:solidFill>
                  <a:srgbClr val="FF0000"/>
                </a:solidFill>
              </a:rPr>
              <a:t>SESSION</a:t>
            </a:r>
            <a:r>
              <a:rPr lang="zh-CN" altLang="en-US" b="1" dirty="0">
                <a:solidFill>
                  <a:srgbClr val="FF0000"/>
                </a:solidFill>
              </a:rPr>
              <a:t>文件进行关联</a:t>
            </a:r>
            <a:r>
              <a:rPr lang="zh-CN" altLang="en-US" dirty="0"/>
              <a:t>，读取</a:t>
            </a:r>
            <a:r>
              <a:rPr lang="en-US" altLang="zh-CN" dirty="0"/>
              <a:t>SESSION</a:t>
            </a:r>
            <a:r>
              <a:rPr lang="zh-CN" altLang="en-US" dirty="0"/>
              <a:t>数据到</a:t>
            </a:r>
            <a:r>
              <a:rPr lang="en-US" altLang="zh-CN" b="1" dirty="0">
                <a:solidFill>
                  <a:srgbClr val="FF0000"/>
                </a:solidFill>
              </a:rPr>
              <a:t>$_SESSION</a:t>
            </a:r>
            <a:r>
              <a:rPr lang="zh-CN" altLang="en-US" dirty="0"/>
              <a:t>超全局数组中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重点难点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状态维持简介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CN" sz="2800" b="1" dirty="0">
                <a:solidFill>
                  <a:srgbClr val="FF0000"/>
                </a:solidFill>
              </a:rPr>
              <a:t>COOKIE</a:t>
            </a:r>
            <a:r>
              <a:rPr lang="zh-CN" altLang="en-US" sz="2800" b="1" dirty="0">
                <a:solidFill>
                  <a:srgbClr val="FF0000"/>
                </a:solidFill>
              </a:rPr>
              <a:t>实现状态维持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CN" sz="2800" b="1" dirty="0">
                <a:solidFill>
                  <a:srgbClr val="FF0000"/>
                </a:solidFill>
              </a:rPr>
              <a:t>SESSION</a:t>
            </a:r>
            <a:r>
              <a:rPr lang="zh-CN" altLang="en-US" sz="2800" b="1" dirty="0">
                <a:solidFill>
                  <a:srgbClr val="FF0000"/>
                </a:solidFill>
              </a:rPr>
              <a:t>实现状态维持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禁用了</a:t>
            </a:r>
            <a:r>
              <a:rPr lang="en-US" altLang="zh-CN" dirty="0" err="1"/>
              <a:t>COOKIE,Session</a:t>
            </a:r>
            <a:r>
              <a:rPr lang="zh-CN" altLang="en-US" dirty="0"/>
              <a:t>还可以使用么？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禁用</a:t>
            </a:r>
            <a:r>
              <a:rPr lang="en-US" altLang="zh-CN" dirty="0"/>
              <a:t>cookie</a:t>
            </a:r>
            <a:r>
              <a:rPr lang="zh-CN" altLang="en-US" dirty="0"/>
              <a:t>不可以使用</a:t>
            </a:r>
            <a:r>
              <a:rPr lang="en-US" altLang="zh-CN" dirty="0"/>
              <a:t>session.</a:t>
            </a:r>
          </a:p>
          <a:p>
            <a:pPr>
              <a:buNone/>
            </a:pPr>
            <a:r>
              <a:rPr lang="zh-CN" altLang="en-US" dirty="0"/>
              <a:t>解决方案：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、设置</a:t>
            </a:r>
            <a:r>
              <a:rPr lang="en-US" altLang="zh-CN" dirty="0"/>
              <a:t>PHP.ini,</a:t>
            </a:r>
            <a:r>
              <a:rPr lang="zh-CN" altLang="en-US" dirty="0"/>
              <a:t>更改</a:t>
            </a:r>
            <a:r>
              <a:rPr lang="en-US" altLang="zh-CN" dirty="0" err="1"/>
              <a:t>session.use_trans_sid</a:t>
            </a:r>
            <a:r>
              <a:rPr lang="en-US" altLang="zh-CN" dirty="0"/>
              <a:t>=on</a:t>
            </a:r>
            <a:r>
              <a:rPr lang="zh-CN" altLang="en-US" dirty="0"/>
              <a:t>参数。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、无法更改</a:t>
            </a:r>
            <a:r>
              <a:rPr lang="en-US" altLang="zh-CN" dirty="0"/>
              <a:t>php.ini</a:t>
            </a:r>
            <a:r>
              <a:rPr lang="zh-CN" altLang="en-US" dirty="0"/>
              <a:t>的话，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URL</a:t>
            </a:r>
            <a:r>
              <a:rPr lang="zh-CN" altLang="en-US" dirty="0"/>
              <a:t>重写，</a:t>
            </a:r>
            <a:r>
              <a:rPr lang="en-US" altLang="zh-CN" dirty="0"/>
              <a:t> </a:t>
            </a:r>
            <a:r>
              <a:rPr lang="en-US" altLang="zh-CN" dirty="0" err="1"/>
              <a:t>output_add_rewrite_var</a:t>
            </a:r>
            <a:r>
              <a:rPr lang="en-US" altLang="zh-CN" dirty="0"/>
              <a:t>('</a:t>
            </a:r>
            <a:r>
              <a:rPr lang="en-US" altLang="zh-CN" dirty="0" err="1"/>
              <a:t>PHPSESSID',session_id</a:t>
            </a:r>
            <a:r>
              <a:rPr lang="en-US" altLang="zh-CN" dirty="0"/>
              <a:t> ());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</a:t>
            </a:r>
            <a:r>
              <a:rPr lang="zh-CN" altLang="en-US" dirty="0"/>
              <a:t>与</a:t>
            </a:r>
            <a:r>
              <a:rPr lang="en-US" altLang="zh-CN" dirty="0"/>
              <a:t>COOKIE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都是通过存储特定的用户信息来实现状态维持</a:t>
            </a:r>
            <a:endParaRPr lang="en-US" altLang="zh-CN" dirty="0"/>
          </a:p>
          <a:p>
            <a:endParaRPr lang="en-US" altLang="zh-CN" dirty="0"/>
          </a:p>
          <a:p>
            <a:pPr lvl="7"/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428596" y="2357430"/>
          <a:ext cx="8286808" cy="38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040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COOKIE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SESSION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40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存放位置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客户端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服务器端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40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有限制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没有限制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40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安全性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800" dirty="0"/>
                        <a:t>SESSION</a:t>
                      </a:r>
                      <a:r>
                        <a:rPr lang="zh-CN" altLang="en-US" sz="2800" dirty="0"/>
                        <a:t>的安全性更好些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40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过期时间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可保存更长时间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处理比较复杂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补充知识</a:t>
            </a:r>
            <a:r>
              <a:rPr lang="en-US" altLang="zh-CN" dirty="0"/>
              <a:t>---</a:t>
            </a:r>
            <a:r>
              <a:rPr lang="zh-CN" altLang="en-US" dirty="0"/>
              <a:t>表单隐藏域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zh-CN" altLang="en-US" dirty="0"/>
              <a:t>隐藏域是什么？</a:t>
            </a:r>
            <a:endParaRPr lang="en-US" altLang="zh-CN" dirty="0"/>
          </a:p>
          <a:p>
            <a:pPr lvl="1"/>
            <a:r>
              <a:rPr lang="zh-CN" altLang="en-US" dirty="0"/>
              <a:t> 一个表单控件，可以和普通的文本域一样存取控件的值，其特殊之处在于该控件不会在浏览器中显示</a:t>
            </a:r>
            <a:endParaRPr lang="en-US" altLang="zh-CN" dirty="0"/>
          </a:p>
          <a:p>
            <a:pPr>
              <a:buNone/>
            </a:pPr>
            <a:endParaRPr lang="en-US" altLang="zh-CN" sz="2400" dirty="0"/>
          </a:p>
          <a:p>
            <a:r>
              <a:rPr lang="zh-CN" altLang="en-US" dirty="0"/>
              <a:t>在引言中提出的状态维持的问题，也可通过隐藏域实现</a:t>
            </a:r>
            <a:endParaRPr lang="en-US" altLang="zh-CN" dirty="0"/>
          </a:p>
          <a:p>
            <a:pPr lvl="1"/>
            <a:r>
              <a:rPr lang="zh-CN" altLang="en-US" dirty="0"/>
              <a:t>在每个页面都增加一个隐藏域，里面放上登录用户的信息，如果未登录就放上一个未登录标志，这样就可以判断该用户是否登录</a:t>
            </a: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708920"/>
            <a:ext cx="6800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补充知识</a:t>
            </a:r>
            <a:r>
              <a:rPr lang="en-US" altLang="zh-CN" dirty="0"/>
              <a:t>---URL</a:t>
            </a:r>
            <a:r>
              <a:rPr lang="zh-CN" altLang="en-US" dirty="0"/>
              <a:t>重写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使用隐藏域的限制条件：</a:t>
            </a:r>
            <a:endParaRPr lang="en-US" altLang="zh-CN" dirty="0"/>
          </a:p>
          <a:p>
            <a:pPr lvl="1"/>
            <a:r>
              <a:rPr lang="zh-CN" altLang="en-US" dirty="0"/>
              <a:t>必须在每个页面都使用表单。</a:t>
            </a:r>
            <a:endParaRPr lang="en-US" altLang="zh-CN" dirty="0"/>
          </a:p>
          <a:p>
            <a:pPr lvl="1"/>
            <a:r>
              <a:rPr lang="zh-CN" altLang="en-US" dirty="0"/>
              <a:t>如果用户（不需提交表单）通过点击超链接进入另一个页面，那么隐藏域就不起作用了。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URL</a:t>
            </a:r>
            <a:r>
              <a:rPr lang="zh-CN" altLang="en-US" dirty="0"/>
              <a:t>重写可以解决这个问题</a:t>
            </a:r>
            <a:endParaRPr lang="en-US" altLang="zh-CN" dirty="0"/>
          </a:p>
          <a:p>
            <a:pPr>
              <a:buNone/>
            </a:pPr>
            <a:endParaRPr lang="en-US" altLang="zh-CN" sz="2400" i="1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sz="2400" i="1" dirty="0">
                <a:solidFill>
                  <a:srgbClr val="0000FF"/>
                </a:solidFill>
              </a:rPr>
              <a:t>练习：使用</a:t>
            </a:r>
            <a:r>
              <a:rPr lang="en-US" altLang="zh-CN" sz="2400" i="1" dirty="0">
                <a:solidFill>
                  <a:srgbClr val="0000FF"/>
                </a:solidFill>
              </a:rPr>
              <a:t>URL</a:t>
            </a:r>
            <a:r>
              <a:rPr lang="zh-CN" altLang="en-US" sz="2400" i="1" dirty="0">
                <a:solidFill>
                  <a:srgbClr val="0000FF"/>
                </a:solidFill>
              </a:rPr>
              <a:t>重写技术保存用户登录信息</a:t>
            </a:r>
            <a:endParaRPr lang="en-US" altLang="zh-CN" sz="2400" i="1" dirty="0">
              <a:solidFill>
                <a:srgbClr val="0000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00192" y="544522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c6_10.php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隐藏域和</a:t>
            </a:r>
            <a:r>
              <a:rPr lang="en-US" altLang="zh-CN" dirty="0"/>
              <a:t>URL</a:t>
            </a:r>
            <a:r>
              <a:rPr lang="zh-CN" altLang="en-US" dirty="0"/>
              <a:t>重写总结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r>
              <a:rPr lang="zh-CN" altLang="en-US" dirty="0"/>
              <a:t>重写的缺点：</a:t>
            </a:r>
            <a:endParaRPr lang="en-US" altLang="zh-CN" dirty="0"/>
          </a:p>
          <a:p>
            <a:pPr lvl="1"/>
            <a:r>
              <a:rPr lang="en-US" altLang="zh-CN" dirty="0"/>
              <a:t>get</a:t>
            </a:r>
            <a:r>
              <a:rPr lang="zh-CN" altLang="en-US" dirty="0"/>
              <a:t>提交方式的缺点</a:t>
            </a:r>
            <a:endParaRPr lang="en-US" altLang="zh-CN" dirty="0"/>
          </a:p>
          <a:p>
            <a:pPr lvl="1"/>
            <a:r>
              <a:rPr lang="zh-CN" altLang="en-US" dirty="0"/>
              <a:t>为每个页面都重写</a:t>
            </a:r>
            <a:r>
              <a:rPr lang="en-US" altLang="zh-CN" dirty="0"/>
              <a:t>URL</a:t>
            </a:r>
            <a:r>
              <a:rPr lang="zh-CN" altLang="en-US" dirty="0"/>
              <a:t>是一项枯燥繁琐的工作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因此，这两种方式适合于简单的页面之间的信息传递，不适合用于实现</a:t>
            </a:r>
            <a:r>
              <a:rPr lang="zh-CN" altLang="en-US"/>
              <a:t>状态维持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14406"/>
            <a:ext cx="7972452" cy="5257800"/>
          </a:xfrm>
        </p:spPr>
        <p:txBody>
          <a:bodyPr/>
          <a:lstStyle/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                   </a:t>
            </a:r>
            <a:r>
              <a:rPr lang="zh-CN" altLang="en-US" dirty="0"/>
              <a:t>课下练习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en-US" altLang="zh-CN" dirty="0">
                <a:solidFill>
                  <a:schemeClr val="tx1"/>
                </a:solidFill>
              </a:rPr>
              <a:t>c6_6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c6_8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chemeClr val="tx1"/>
                </a:solidFill>
              </a:rPr>
              <a:t>基础上，在用户登录时，可以提示用户选择保持状态的有效期（如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个小时，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天，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周等等）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方式：使用</a:t>
            </a:r>
            <a:r>
              <a:rPr lang="en-US" altLang="zh-CN" dirty="0" err="1">
                <a:solidFill>
                  <a:schemeClr val="tx1"/>
                </a:solidFill>
              </a:rPr>
              <a:t>setCookie</a:t>
            </a:r>
            <a:r>
              <a:rPr lang="zh-CN" altLang="en-US" dirty="0">
                <a:solidFill>
                  <a:schemeClr val="tx1"/>
                </a:solidFill>
              </a:rPr>
              <a:t>函数第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个参数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</a:rPr>
              <a:t>SESSION</a:t>
            </a:r>
            <a:r>
              <a:rPr lang="zh-CN" altLang="en-US" dirty="0">
                <a:solidFill>
                  <a:schemeClr val="tx1"/>
                </a:solidFill>
              </a:rPr>
              <a:t>方式：？？？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1736446" cy="1666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什么是状态维持？</a:t>
            </a:r>
            <a:endParaRPr lang="en-US" altLang="zh-CN" dirty="0"/>
          </a:p>
          <a:p>
            <a:r>
              <a:rPr lang="zh-CN" altLang="en-US" dirty="0"/>
              <a:t>网站为什么需要状态维持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种实现状态维持的方法，他们是如何保存和传递信息的，他们各自有什么特点</a:t>
            </a:r>
            <a:endParaRPr lang="en-US" altLang="zh-CN" dirty="0"/>
          </a:p>
          <a:p>
            <a:pPr lvl="1"/>
            <a:r>
              <a:rPr lang="en-US" altLang="zh-CN" dirty="0"/>
              <a:t>COOKIE</a:t>
            </a:r>
          </a:p>
          <a:p>
            <a:pPr lvl="1"/>
            <a:r>
              <a:rPr lang="en-US" altLang="zh-CN" dirty="0"/>
              <a:t>SESSION</a:t>
            </a:r>
          </a:p>
          <a:p>
            <a:r>
              <a:rPr lang="zh-CN" altLang="en-US" dirty="0"/>
              <a:t>简单的页面间传递信息的两种方式</a:t>
            </a:r>
            <a:endParaRPr lang="en-US" altLang="zh-CN" dirty="0"/>
          </a:p>
          <a:p>
            <a:pPr lvl="1"/>
            <a:r>
              <a:rPr lang="zh-CN" altLang="en-US" dirty="0"/>
              <a:t>表单里的隐藏域</a:t>
            </a:r>
            <a:endParaRPr lang="en-US" altLang="zh-CN" dirty="0"/>
          </a:p>
          <a:p>
            <a:pPr lvl="1"/>
            <a:r>
              <a:rPr lang="en-US" altLang="zh-CN" dirty="0"/>
              <a:t>URL</a:t>
            </a:r>
            <a:r>
              <a:rPr lang="zh-CN" altLang="en-US" dirty="0"/>
              <a:t>重写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当前内容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状态维持简介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使用</a:t>
            </a: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COOKIE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实现状态维持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使用</a:t>
            </a: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SESSION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实现状态维持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状态：记录用户特定操作的数据</a:t>
            </a:r>
            <a:endParaRPr lang="en-US" altLang="zh-CN" dirty="0"/>
          </a:p>
          <a:p>
            <a:pPr lvl="1"/>
            <a:r>
              <a:rPr lang="zh-CN" altLang="en-US" dirty="0"/>
              <a:t>访问网页的用户是否已登录？</a:t>
            </a:r>
            <a:endParaRPr lang="en-US" altLang="zh-CN" dirty="0"/>
          </a:p>
          <a:p>
            <a:pPr lvl="1"/>
            <a:r>
              <a:rPr lang="zh-CN" altLang="en-US" dirty="0"/>
              <a:t>他购买了哪些商品？（电子商务网站）</a:t>
            </a:r>
            <a:endParaRPr lang="en-US" altLang="zh-CN" dirty="0"/>
          </a:p>
          <a:p>
            <a:pPr lvl="1"/>
            <a:r>
              <a:rPr lang="zh-CN" altLang="en-US" dirty="0"/>
              <a:t>在这些页面上他做了什么操作？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如何保持用户登录状态？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zh-CN" altLang="en-US" b="1" dirty="0">
                <a:solidFill>
                  <a:srgbClr val="FF0000"/>
                </a:solidFill>
              </a:rPr>
              <a:t>用户登录数据保存起来</a:t>
            </a:r>
            <a:r>
              <a:rPr lang="zh-CN" altLang="en-US" dirty="0"/>
              <a:t>，供</a:t>
            </a:r>
            <a:r>
              <a:rPr lang="en-US" altLang="zh-CN" dirty="0"/>
              <a:t>web</a:t>
            </a:r>
            <a:r>
              <a:rPr lang="zh-CN" altLang="en-US" dirty="0"/>
              <a:t>程序的</a:t>
            </a:r>
            <a:r>
              <a:rPr lang="zh-CN" altLang="en-US" b="1" dirty="0">
                <a:solidFill>
                  <a:srgbClr val="FF0000"/>
                </a:solidFill>
              </a:rPr>
              <a:t>多个页面使用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状态维持：</a:t>
            </a:r>
            <a:r>
              <a:rPr lang="zh-CN" altLang="en-US" dirty="0">
                <a:solidFill>
                  <a:srgbClr val="FF0000"/>
                </a:solidFill>
              </a:rPr>
              <a:t>保持用户状态，供多个页面共同使用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本质：</a:t>
            </a:r>
            <a:r>
              <a:rPr lang="zh-CN" altLang="en-US" b="1" dirty="0">
                <a:solidFill>
                  <a:srgbClr val="FF0000"/>
                </a:solidFill>
              </a:rPr>
              <a:t>在不同页面之间传递数据</a:t>
            </a:r>
            <a:r>
              <a:rPr lang="zh-CN" altLang="en-US" dirty="0"/>
              <a:t>（状态信息）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03282"/>
          </a:xfrm>
        </p:spPr>
        <p:txBody>
          <a:bodyPr/>
          <a:lstStyle/>
          <a:p>
            <a:r>
              <a:rPr lang="zh-CN" altLang="en-US" dirty="0"/>
              <a:t>为什么要进行状态维持</a:t>
            </a:r>
          </a:p>
        </p:txBody>
      </p:sp>
      <p:pic>
        <p:nvPicPr>
          <p:cNvPr id="1031" name="Picture 7" descr="C:\Users\celin\AppData\Roaming\Tencent\QQ\Temp\RichOle\JH6BB~Q7)V%J50Z@N8YVH6Q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571612"/>
            <a:ext cx="3107548" cy="2071702"/>
          </a:xfrm>
          <a:prstGeom prst="rect">
            <a:avLst/>
          </a:prstGeom>
          <a:noFill/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357298"/>
            <a:ext cx="6257940" cy="4483113"/>
          </a:xfrm>
        </p:spPr>
        <p:txBody>
          <a:bodyPr/>
          <a:lstStyle/>
          <a:p>
            <a:r>
              <a:rPr lang="zh-CN" altLang="en-US" dirty="0"/>
              <a:t>电子商务网站（例如淘宝）</a:t>
            </a:r>
            <a:endParaRPr lang="en-US" altLang="zh-CN" dirty="0"/>
          </a:p>
          <a:p>
            <a:pPr lvl="1"/>
            <a:r>
              <a:rPr lang="zh-CN" altLang="en-US" dirty="0"/>
              <a:t>买东西的人是谁？</a:t>
            </a:r>
            <a:endParaRPr lang="en-US" altLang="zh-CN" dirty="0"/>
          </a:p>
          <a:p>
            <a:pPr lvl="1"/>
            <a:r>
              <a:rPr lang="zh-CN" altLang="en-US" dirty="0"/>
              <a:t>在各页面都买了什么东西？</a:t>
            </a:r>
            <a:endParaRPr lang="en-US" altLang="zh-CN" dirty="0"/>
          </a:p>
          <a:p>
            <a:pPr lvl="1"/>
            <a:r>
              <a:rPr lang="zh-CN" altLang="en-US" dirty="0"/>
              <a:t>他可以对商品进行评论吗？</a:t>
            </a:r>
            <a:endParaRPr lang="en-US" altLang="zh-CN" dirty="0"/>
          </a:p>
          <a:p>
            <a:pPr lvl="1"/>
            <a:r>
              <a:rPr lang="zh-CN" altLang="en-US" dirty="0"/>
              <a:t>刚刚是谁付款了？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论坛</a:t>
            </a:r>
            <a:endParaRPr lang="en-US" altLang="zh-CN" dirty="0"/>
          </a:p>
          <a:p>
            <a:pPr lvl="1"/>
            <a:r>
              <a:rPr lang="zh-CN" altLang="en-US" dirty="0"/>
              <a:t>用户登录了吗？</a:t>
            </a:r>
            <a:endParaRPr lang="en-US" altLang="zh-CN" dirty="0"/>
          </a:p>
          <a:p>
            <a:pPr lvl="1"/>
            <a:r>
              <a:rPr lang="zh-CN" altLang="en-US" dirty="0"/>
              <a:t>这个帖子是哪个用户发表的？</a:t>
            </a:r>
            <a:endParaRPr lang="en-US" altLang="zh-CN" dirty="0"/>
          </a:p>
          <a:p>
            <a:pPr lvl="1"/>
            <a:r>
              <a:rPr lang="zh-CN" altLang="en-US" dirty="0"/>
              <a:t>该用户有删除别人的帖子的权限吗？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16" y="928670"/>
            <a:ext cx="78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协议的缺憾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协议是一种</a:t>
            </a:r>
            <a:r>
              <a:rPr lang="zh-CN" altLang="en-US" dirty="0">
                <a:solidFill>
                  <a:srgbClr val="FF0000"/>
                </a:solidFill>
              </a:rPr>
              <a:t>无状态</a:t>
            </a:r>
            <a:r>
              <a:rPr lang="zh-CN" altLang="en-US" dirty="0"/>
              <a:t>的协议</a:t>
            </a:r>
          </a:p>
          <a:p>
            <a:pPr lvl="1"/>
            <a:r>
              <a:rPr lang="zh-CN" altLang="en-US" dirty="0"/>
              <a:t>用户的每一次访问页面都是一次</a:t>
            </a:r>
            <a:r>
              <a:rPr lang="zh-CN" altLang="en-US" b="1" dirty="0">
                <a:solidFill>
                  <a:srgbClr val="FF0000"/>
                </a:solidFill>
              </a:rPr>
              <a:t>全新的</a:t>
            </a:r>
            <a:r>
              <a:rPr lang="en-US" altLang="zh-CN" b="1" dirty="0">
                <a:solidFill>
                  <a:srgbClr val="FF0000"/>
                </a:solidFill>
              </a:rPr>
              <a:t>HTTP</a:t>
            </a:r>
            <a:r>
              <a:rPr lang="zh-CN" altLang="en-US" b="1" dirty="0">
                <a:solidFill>
                  <a:srgbClr val="FF0000"/>
                </a:solidFill>
              </a:rPr>
              <a:t>请求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响应过程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用户的下一次请求同上一次请求之间</a:t>
            </a:r>
            <a:r>
              <a:rPr lang="zh-CN" altLang="en-US" b="1" dirty="0">
                <a:solidFill>
                  <a:srgbClr val="FF0000"/>
                </a:solidFill>
              </a:rPr>
              <a:t>没有任何干系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dirty="0"/>
          </a:p>
          <a:p>
            <a:r>
              <a:rPr lang="zh-CN" altLang="en-US" dirty="0"/>
              <a:t>如何实现状态的维持？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回避</a:t>
            </a:r>
            <a:r>
              <a:rPr lang="en-US" altLang="zh-CN" b="1" dirty="0">
                <a:solidFill>
                  <a:srgbClr val="FF0000"/>
                </a:solidFill>
              </a:rPr>
              <a:t>HTTP</a:t>
            </a:r>
            <a:r>
              <a:rPr lang="zh-CN" altLang="en-US" b="1" dirty="0">
                <a:solidFill>
                  <a:srgbClr val="FF0000"/>
                </a:solidFill>
              </a:rPr>
              <a:t>协议无状态性，通过其它手段，在多次</a:t>
            </a:r>
            <a:r>
              <a:rPr lang="en-US" altLang="zh-CN" b="1" dirty="0">
                <a:solidFill>
                  <a:srgbClr val="FF0000"/>
                </a:solidFill>
              </a:rPr>
              <a:t>HTTP</a:t>
            </a:r>
            <a:r>
              <a:rPr lang="zh-CN" altLang="en-US" b="1" dirty="0">
                <a:solidFill>
                  <a:srgbClr val="FF0000"/>
                </a:solidFill>
              </a:rPr>
              <a:t>请求之间传递数据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无状态协议</a:t>
            </a:r>
          </a:p>
        </p:txBody>
      </p:sp>
      <p:sp>
        <p:nvSpPr>
          <p:cNvPr id="4" name="矩形 3"/>
          <p:cNvSpPr/>
          <p:nvPr/>
        </p:nvSpPr>
        <p:spPr>
          <a:xfrm>
            <a:off x="285720" y="2357430"/>
            <a:ext cx="785818" cy="32861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客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户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端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929454" y="2214554"/>
            <a:ext cx="1285884" cy="371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服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务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器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端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1142976" y="2857496"/>
            <a:ext cx="57864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10800000">
            <a:off x="1071538" y="3286124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214414" y="2571744"/>
            <a:ext cx="5572164" cy="92869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143240" y="2500307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HTTP</a:t>
            </a:r>
            <a:r>
              <a:rPr lang="zh-CN" altLang="en-US" dirty="0">
                <a:solidFill>
                  <a:srgbClr val="C00000"/>
                </a:solidFill>
              </a:rPr>
              <a:t>请求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43240" y="285749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响应请求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071539" y="4143380"/>
            <a:ext cx="57864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>
            <a:off x="1000101" y="4572008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214414" y="3857628"/>
            <a:ext cx="5572164" cy="92869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71803" y="3786191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HTTP</a:t>
            </a:r>
            <a:r>
              <a:rPr lang="zh-CN" altLang="en-US" dirty="0">
                <a:solidFill>
                  <a:srgbClr val="C00000"/>
                </a:solidFill>
              </a:rPr>
              <a:t>请求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71803" y="414338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响应请求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8992" y="491705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…….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实现状态维持的典型方法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通过表单提交数据</a:t>
            </a:r>
          </a:p>
          <a:p>
            <a:pPr lvl="1"/>
            <a:r>
              <a:rPr lang="zh-CN" altLang="en-US" dirty="0"/>
              <a:t>问题：每一个页面都需要编写表单，界面不美观</a:t>
            </a:r>
            <a:endParaRPr lang="en-US" altLang="zh-CN" dirty="0"/>
          </a:p>
          <a:p>
            <a:pPr lvl="1"/>
            <a:r>
              <a:rPr lang="zh-CN" altLang="en-US" dirty="0"/>
              <a:t>解决方案：使用表单隐藏域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URL</a:t>
            </a:r>
            <a:r>
              <a:rPr lang="zh-CN" altLang="en-US" dirty="0"/>
              <a:t>传递数据（本质：</a:t>
            </a:r>
            <a:r>
              <a:rPr lang="en-US" altLang="zh-CN" dirty="0"/>
              <a:t>GET</a:t>
            </a:r>
            <a:r>
              <a:rPr lang="zh-CN" altLang="en-US" dirty="0"/>
              <a:t>方式表单）</a:t>
            </a:r>
            <a:endParaRPr lang="en-US" altLang="zh-CN" dirty="0"/>
          </a:p>
          <a:p>
            <a:pPr lvl="1"/>
            <a:r>
              <a:rPr lang="zh-CN" altLang="en-US" dirty="0"/>
              <a:t>问题：在每次页面跳转之间，需要重新编写</a:t>
            </a:r>
            <a:r>
              <a:rPr lang="en-US" altLang="zh-CN" dirty="0"/>
              <a:t>URL</a:t>
            </a:r>
          </a:p>
          <a:p>
            <a:r>
              <a:rPr lang="zh-CN" altLang="en-US" dirty="0"/>
              <a:t>客户端</a:t>
            </a:r>
            <a:r>
              <a:rPr lang="en-US" altLang="zh-CN" dirty="0"/>
              <a:t>COOKIE</a:t>
            </a:r>
          </a:p>
          <a:p>
            <a:r>
              <a:rPr lang="zh-CN" altLang="en-US" dirty="0"/>
              <a:t>服务器端</a:t>
            </a:r>
            <a:r>
              <a:rPr lang="en-US" altLang="zh-CN" dirty="0"/>
              <a:t>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hp模板">
  <a:themeElements>
    <a:clrScheme name="TechED 2009">
      <a:dk1>
        <a:sysClr val="windowText" lastClr="000000"/>
      </a:dk1>
      <a:lt1>
        <a:sysClr val="window" lastClr="FFFFFF"/>
      </a:lt1>
      <a:dk2>
        <a:srgbClr val="5F5F5F"/>
      </a:dk2>
      <a:lt2>
        <a:srgbClr val="075198"/>
      </a:lt2>
      <a:accent1>
        <a:srgbClr val="075198"/>
      </a:accent1>
      <a:accent2>
        <a:srgbClr val="6CAE30"/>
      </a:accent2>
      <a:accent3>
        <a:srgbClr val="DE8400"/>
      </a:accent3>
      <a:accent4>
        <a:srgbClr val="B30000"/>
      </a:accent4>
      <a:accent5>
        <a:srgbClr val="000000"/>
      </a:accent5>
      <a:accent6>
        <a:srgbClr val="808080"/>
      </a:accent6>
      <a:hlink>
        <a:srgbClr val="FA9500"/>
      </a:hlink>
      <a:folHlink>
        <a:srgbClr val="F0ED7B"/>
      </a:folHlink>
    </a:clrScheme>
    <a:fontScheme name="English 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php模板</Template>
  <TotalTime>0</TotalTime>
  <Words>2027</Words>
  <Application>Microsoft Office PowerPoint</Application>
  <PresentationFormat>全屏显示(4:3)</PresentationFormat>
  <Paragraphs>300</Paragraphs>
  <Slides>37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宋体</vt:lpstr>
      <vt:lpstr>微软雅黑</vt:lpstr>
      <vt:lpstr>Arial</vt:lpstr>
      <vt:lpstr>Calibri</vt:lpstr>
      <vt:lpstr>Courier New</vt:lpstr>
      <vt:lpstr>Gabriola</vt:lpstr>
      <vt:lpstr>Wingdings</vt:lpstr>
      <vt:lpstr>php模板</vt:lpstr>
      <vt:lpstr>第6章 WEB核心技术（二）</vt:lpstr>
      <vt:lpstr>本节内容</vt:lpstr>
      <vt:lpstr>重点难点</vt:lpstr>
      <vt:lpstr>当前内容</vt:lpstr>
      <vt:lpstr>基本概念</vt:lpstr>
      <vt:lpstr>为什么要进行状态维持</vt:lpstr>
      <vt:lpstr>HTTP协议的缺憾</vt:lpstr>
      <vt:lpstr>HTTP无状态协议</vt:lpstr>
      <vt:lpstr>实现状态维持的典型方法</vt:lpstr>
      <vt:lpstr>当前内容</vt:lpstr>
      <vt:lpstr>客户端COOKIE</vt:lpstr>
      <vt:lpstr>设置COOKIE</vt:lpstr>
      <vt:lpstr>获取COOKIE的值</vt:lpstr>
      <vt:lpstr>PowerPoint 演示文稿</vt:lpstr>
      <vt:lpstr>实验问题</vt:lpstr>
      <vt:lpstr>Cookie工作原理</vt:lpstr>
      <vt:lpstr>删除某个COOKIE</vt:lpstr>
      <vt:lpstr>PowerPoint 演示文稿</vt:lpstr>
      <vt:lpstr>问题</vt:lpstr>
      <vt:lpstr>Cookie工作原理</vt:lpstr>
      <vt:lpstr>COOKIE的特点</vt:lpstr>
      <vt:lpstr>当前内容</vt:lpstr>
      <vt:lpstr>会话（SESSION）</vt:lpstr>
      <vt:lpstr>使用SESSION实现状态维持</vt:lpstr>
      <vt:lpstr>使用SESSION实现状态维持</vt:lpstr>
      <vt:lpstr>删除会话变量</vt:lpstr>
      <vt:lpstr>PowerPoint 演示文稿</vt:lpstr>
      <vt:lpstr>SESSION工作原理</vt:lpstr>
      <vt:lpstr>SESSION工作原理</vt:lpstr>
      <vt:lpstr>禁用了COOKIE,Session还可以使用么？</vt:lpstr>
      <vt:lpstr>SESSION与COOKIE总结</vt:lpstr>
      <vt:lpstr>补充知识---表单隐藏域</vt:lpstr>
      <vt:lpstr>补充知识---URL重写</vt:lpstr>
      <vt:lpstr>隐藏域和URL重写总结</vt:lpstr>
      <vt:lpstr>PowerPoint 演示文稿</vt:lpstr>
      <vt:lpstr>本章内容回顾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2010-07-29T03:47:56Z</dcterms:created>
  <dcterms:modified xsi:type="dcterms:W3CDTF">2017-03-31T07:08:55Z</dcterms:modified>
</cp:coreProperties>
</file>