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53" r:id="rId2"/>
    <p:sldId id="355" r:id="rId3"/>
    <p:sldId id="387" r:id="rId4"/>
    <p:sldId id="388" r:id="rId5"/>
    <p:sldId id="401" r:id="rId6"/>
    <p:sldId id="389" r:id="rId7"/>
    <p:sldId id="359" r:id="rId8"/>
    <p:sldId id="364" r:id="rId9"/>
    <p:sldId id="365" r:id="rId10"/>
    <p:sldId id="394" r:id="rId11"/>
    <p:sldId id="367" r:id="rId12"/>
    <p:sldId id="402" r:id="rId13"/>
    <p:sldId id="390" r:id="rId14"/>
    <p:sldId id="403" r:id="rId15"/>
    <p:sldId id="409" r:id="rId16"/>
    <p:sldId id="391" r:id="rId17"/>
    <p:sldId id="413" r:id="rId18"/>
    <p:sldId id="404" r:id="rId19"/>
    <p:sldId id="408" r:id="rId20"/>
    <p:sldId id="373" r:id="rId21"/>
    <p:sldId id="376" r:id="rId22"/>
    <p:sldId id="377" r:id="rId23"/>
    <p:sldId id="379" r:id="rId24"/>
    <p:sldId id="380" r:id="rId25"/>
    <p:sldId id="381" r:id="rId26"/>
    <p:sldId id="398" r:id="rId27"/>
    <p:sldId id="412" r:id="rId28"/>
    <p:sldId id="411" r:id="rId29"/>
    <p:sldId id="410" r:id="rId30"/>
    <p:sldId id="399" r:id="rId31"/>
    <p:sldId id="384" r:id="rId32"/>
    <p:sldId id="396" r:id="rId33"/>
    <p:sldId id="397" r:id="rId34"/>
    <p:sldId id="34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6188" autoAdjust="0"/>
  </p:normalViewPr>
  <p:slideViewPr>
    <p:cSldViewPr>
      <p:cViewPr varScale="1">
        <p:scale>
          <a:sx n="72" d="100"/>
          <a:sy n="72" d="100"/>
        </p:scale>
        <p:origin x="11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解释变量解析的概念、转义字符提出个例子。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中文长度处理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7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输出普通的字符串</a:t>
            </a:r>
            <a:endParaRPr lang="en-US" altLang="zh-CN"/>
          </a:p>
          <a:p>
            <a:r>
              <a:rPr lang="zh-CN" altLang="en-US"/>
              <a:t>输出变量</a:t>
            </a:r>
            <a:endParaRPr lang="en-US" altLang="zh-CN"/>
          </a:p>
          <a:p>
            <a:r>
              <a:rPr lang="zh-CN" altLang="en-US"/>
              <a:t>输出</a:t>
            </a:r>
            <a:r>
              <a:rPr lang="en-US" altLang="zh-CN"/>
              <a:t>HTML</a:t>
            </a:r>
            <a:r>
              <a:rPr lang="zh-CN" altLang="en-US"/>
              <a:t>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PHP</a:t>
            </a:r>
            <a:r>
              <a:rPr lang="zh-CN" altLang="en-US" dirty="0"/>
              <a:t>开发人员来讲，</a:t>
            </a:r>
            <a:r>
              <a:rPr lang="en-US" altLang="zh-CN" dirty="0"/>
              <a:t>30%</a:t>
            </a:r>
            <a:r>
              <a:rPr lang="zh-CN" altLang="en-US" dirty="0"/>
              <a:t>的精力在处理字符串，</a:t>
            </a:r>
            <a:r>
              <a:rPr lang="en-US" altLang="zh-CN" dirty="0"/>
              <a:t>20%</a:t>
            </a:r>
            <a:r>
              <a:rPr lang="zh-CN" altLang="en-US" dirty="0"/>
              <a:t>的精力处理数组。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5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邮箱和字符串查找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邮箱和</a:t>
            </a:r>
            <a:r>
              <a:rPr lang="zh-CN" altLang="en-US"/>
              <a:t>字符串查找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 userDrawn="1"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857276" y="1714488"/>
            <a:ext cx="7572376" cy="4286280"/>
          </a:xfrm>
          <a:prstGeom prst="round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 lang="zh-CN" altLang="en-US" sz="2800" b="1" kern="1200" dirty="0" smtClean="0">
                <a:solidFill>
                  <a:schemeClr val="tx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  <p:sldLayoutId id="2147483670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dirty="0"/>
              <a:t>第四章 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动手做</a:t>
            </a:r>
            <a:r>
              <a:rPr lang="en-US" altLang="zh-CN" b="0" dirty="0">
                <a:solidFill>
                  <a:schemeClr val="tx1"/>
                </a:solidFill>
              </a:rPr>
              <a:t>Demo</a:t>
            </a: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本实例为</a:t>
            </a:r>
            <a:r>
              <a:rPr lang="en-US" altLang="zh-CN" b="0" dirty="0">
                <a:solidFill>
                  <a:schemeClr val="tx1"/>
                </a:solidFill>
              </a:rPr>
              <a:t>c4_1.php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要求：这</a:t>
            </a:r>
            <a:r>
              <a:rPr lang="en-US" altLang="zh-CN" b="0" dirty="0">
                <a:solidFill>
                  <a:schemeClr val="tx1"/>
                </a:solidFill>
              </a:rPr>
              <a:t>2</a:t>
            </a:r>
            <a:r>
              <a:rPr lang="zh-CN" altLang="en-US" b="0" dirty="0">
                <a:solidFill>
                  <a:schemeClr val="tx1"/>
                </a:solidFill>
              </a:rPr>
              <a:t>个域均有初始值，初始值由</a:t>
            </a:r>
            <a:r>
              <a:rPr lang="en-US" altLang="zh-CN" b="0" dirty="0">
                <a:solidFill>
                  <a:schemeClr val="tx1"/>
                </a:solidFill>
              </a:rPr>
              <a:t>PHP</a:t>
            </a:r>
            <a:r>
              <a:rPr lang="zh-CN" altLang="en-US" b="0" dirty="0">
                <a:solidFill>
                  <a:schemeClr val="tx1"/>
                </a:solidFill>
              </a:rPr>
              <a:t>提供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23356"/>
            <a:ext cx="4533900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引用字符串方式小结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85785" y="1643050"/>
          <a:ext cx="7572429" cy="390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50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0" dirty="0"/>
                    </a:p>
                    <a:p>
                      <a:pPr algn="ctr"/>
                      <a:r>
                        <a:rPr lang="zh-CN" altLang="en-US" sz="2000" b="0" dirty="0"/>
                        <a:t>变量解析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0" dirty="0"/>
                    </a:p>
                    <a:p>
                      <a:pPr algn="ctr"/>
                      <a:r>
                        <a:rPr lang="zh-CN" altLang="en-US" sz="2000" b="0" dirty="0"/>
                        <a:t>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0" dirty="0"/>
                    </a:p>
                    <a:p>
                      <a:pPr algn="ctr"/>
                      <a:r>
                        <a:rPr lang="zh-CN" altLang="en-US" sz="2000" b="0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0" dirty="0"/>
                    </a:p>
                    <a:p>
                      <a:pPr algn="ctr"/>
                      <a:r>
                        <a:rPr lang="zh-CN" altLang="en-US" sz="2000" b="0" dirty="0"/>
                        <a:t>适用情况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615">
                <a:tc>
                  <a:txBody>
                    <a:bodyPr/>
                    <a:lstStyle/>
                    <a:p>
                      <a:pPr algn="ctr"/>
                      <a:endParaRPr lang="en-US" altLang="zh-CN" sz="2000" b="1" dirty="0"/>
                    </a:p>
                    <a:p>
                      <a:pPr algn="ctr"/>
                      <a:r>
                        <a:rPr lang="zh-CN" altLang="en-US" sz="2000" b="1" dirty="0"/>
                        <a:t>单引号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不解析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\\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效率最高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不需要变量解析和转义字符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algn="ctr"/>
                      <a:endParaRPr lang="en-US" altLang="zh-CN" sz="2000" b="1" dirty="0"/>
                    </a:p>
                    <a:p>
                      <a:pPr algn="ctr"/>
                      <a:r>
                        <a:rPr lang="zh-CN" altLang="en-US" sz="2000" b="1" dirty="0"/>
                        <a:t>双引号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解析为变量值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支持所有转义字符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解析变量和转义字符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需要解析变量或需要转义字符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166">
                <a:tc>
                  <a:txBody>
                    <a:bodyPr/>
                    <a:lstStyle/>
                    <a:p>
                      <a:pPr algn="ctr"/>
                      <a:endParaRPr lang="en-US" altLang="zh-CN" sz="2000" b="1" dirty="0"/>
                    </a:p>
                    <a:p>
                      <a:pPr algn="ctr"/>
                      <a:r>
                        <a:rPr lang="en-US" altLang="zh-CN" sz="2000" b="1" dirty="0" err="1"/>
                        <a:t>heredoc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解析为变量值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支持所有转义字符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保留字符串换行和空白符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处理多行文本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引用字符串方式比较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下列字符串中，哪些变量会被解析？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在解析字符串中的变量时，推荐使用 </a:t>
            </a:r>
            <a:r>
              <a:rPr lang="en-US" altLang="zh-CN" dirty="0">
                <a:solidFill>
                  <a:srgbClr val="FF0000"/>
                </a:solidFill>
              </a:rPr>
              <a:t>{ } </a:t>
            </a:r>
            <a:r>
              <a:rPr lang="zh-CN" altLang="en-US" dirty="0"/>
              <a:t>把待解析变量包围起来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199109"/>
            <a:ext cx="3599829" cy="13018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2" y="4653136"/>
            <a:ext cx="7366284" cy="12961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当前内容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2000240"/>
            <a:ext cx="7572376" cy="35004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chemeClr val="tx1"/>
                </a:solidFill>
              </a:rPr>
              <a:t>字符串的使用意义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引用字符串的方法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rgbClr val="FF0000"/>
                </a:solidFill>
              </a:rPr>
              <a:t>输出字符串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常用字符串处理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fontAlgn="base">
              <a:lnSpc>
                <a:spcPct val="90000"/>
              </a:lnSpc>
              <a:spcBef>
                <a:spcPts val="600"/>
              </a:spcBef>
              <a:buSzPct val="68000"/>
              <a:defRPr/>
            </a:pPr>
            <a:r>
              <a:rPr lang="en-US" altLang="zh-CN"/>
              <a:t>echo</a:t>
            </a:r>
            <a:r>
              <a:rPr lang="zh-CN" altLang="en-US"/>
              <a:t>：</a:t>
            </a:r>
          </a:p>
          <a:p>
            <a:pPr marL="620713" lvl="1" indent="-228600" fontAlgn="base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zh-CN" altLang="en-US" sz="2000" kern="0"/>
              <a:t>简单易用，效率高</a:t>
            </a:r>
            <a:endParaRPr lang="en-US" altLang="zh-CN" sz="2000" kern="0"/>
          </a:p>
          <a:p>
            <a:pPr marL="620713" lvl="1" indent="-228600" fontAlgn="base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zh-CN" sz="2000" kern="0"/>
              <a:t>PHP</a:t>
            </a:r>
            <a:r>
              <a:rPr lang="zh-CN" altLang="en-US" sz="2000" kern="0"/>
              <a:t>中</a:t>
            </a:r>
            <a:r>
              <a:rPr lang="zh-CN" altLang="en-US" sz="2000" kern="0">
                <a:solidFill>
                  <a:srgbClr val="FF0000"/>
                </a:solidFill>
              </a:rPr>
              <a:t>最常用的输出方法</a:t>
            </a:r>
            <a:endParaRPr lang="zh-CN" altLang="en-US" sz="800" kern="0"/>
          </a:p>
          <a:p>
            <a:pPr marL="365125" indent="-255588" fontAlgn="base">
              <a:lnSpc>
                <a:spcPct val="90000"/>
              </a:lnSpc>
              <a:spcBef>
                <a:spcPts val="600"/>
              </a:spcBef>
              <a:buSzPct val="68000"/>
              <a:defRPr/>
            </a:pPr>
            <a:r>
              <a:rPr lang="en-US" altLang="zh-CN"/>
              <a:t>print( )</a:t>
            </a:r>
            <a:r>
              <a:rPr lang="zh-CN" altLang="en-US"/>
              <a:t>：同</a:t>
            </a:r>
            <a:r>
              <a:rPr lang="en-US" altLang="zh-CN"/>
              <a:t>echo</a:t>
            </a:r>
            <a:endParaRPr lang="zh-CN" altLang="en-US"/>
          </a:p>
          <a:p>
            <a:pPr marL="620713" lvl="1" indent="-228600" fontAlgn="base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endParaRPr lang="zh-CN" altLang="en-US" sz="800" b="1" kern="0"/>
          </a:p>
          <a:p>
            <a:pPr marL="365125" indent="-255588" fontAlgn="base">
              <a:lnSpc>
                <a:spcPct val="90000"/>
              </a:lnSpc>
              <a:spcBef>
                <a:spcPts val="600"/>
              </a:spcBef>
              <a:buSzPct val="68000"/>
              <a:defRPr/>
            </a:pPr>
            <a:r>
              <a:rPr lang="en-US" altLang="zh-CN"/>
              <a:t>printf( ):</a:t>
            </a:r>
          </a:p>
          <a:p>
            <a:pPr marL="620713" lvl="1" indent="-228600" fontAlgn="base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zh-CN" altLang="en-US" sz="2000" kern="0">
                <a:solidFill>
                  <a:srgbClr val="FF0000"/>
                </a:solidFill>
              </a:rPr>
              <a:t>格式化输出字符串</a:t>
            </a:r>
            <a:r>
              <a:rPr lang="zh-CN" altLang="en-US" sz="2000" kern="0"/>
              <a:t>，用法同</a:t>
            </a:r>
            <a:r>
              <a:rPr lang="en-US" altLang="zh-CN" sz="2000" kern="0"/>
              <a:t>C</a:t>
            </a:r>
            <a:r>
              <a:rPr lang="zh-CN" altLang="en-US" sz="2000" kern="0"/>
              <a:t>语言</a:t>
            </a:r>
            <a:endParaRPr lang="zh-CN" altLang="en-US" sz="2000" b="1" kern="0"/>
          </a:p>
          <a:p>
            <a:pPr marL="365125" indent="-255588" fontAlgn="base">
              <a:lnSpc>
                <a:spcPct val="90000"/>
              </a:lnSpc>
              <a:spcBef>
                <a:spcPts val="600"/>
              </a:spcBef>
              <a:buSzPct val="68000"/>
              <a:defRPr/>
            </a:pPr>
            <a:r>
              <a:rPr lang="en-US" altLang="zh-CN"/>
              <a:t>print_r( )</a:t>
            </a:r>
            <a:r>
              <a:rPr lang="zh-CN" altLang="en-US"/>
              <a:t>：</a:t>
            </a:r>
          </a:p>
          <a:p>
            <a:pPr marL="620713" lvl="1" indent="-228600" fontAlgn="base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defRPr/>
            </a:pPr>
            <a:r>
              <a:rPr lang="zh-CN" altLang="en-US" sz="2000" kern="0"/>
              <a:t>通常用来输出数组的内容</a:t>
            </a:r>
          </a:p>
          <a:p>
            <a:r>
              <a:rPr lang="en-US" altLang="zh-CN"/>
              <a:t>var_dump( )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2000" kern="0"/>
              <a:t>输出变量的数据类型和值等详细信息</a:t>
            </a:r>
            <a:endParaRPr lang="en-US" altLang="zh-CN" sz="2000" kern="0"/>
          </a:p>
          <a:p>
            <a:pPr lvl="1"/>
            <a:r>
              <a:rPr lang="zh-CN" altLang="en-US" sz="2000" kern="0"/>
              <a:t>常用在代码调试中</a:t>
            </a:r>
            <a:endParaRPr lang="zh-CN" altLang="en-US" sz="2000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动手做</a:t>
            </a:r>
            <a:r>
              <a:rPr lang="en-US" altLang="zh-CN" b="0" dirty="0">
                <a:solidFill>
                  <a:schemeClr val="tx1"/>
                </a:solidFill>
              </a:rPr>
              <a:t>Demo</a:t>
            </a: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本实例为</a:t>
            </a:r>
            <a:r>
              <a:rPr lang="en-US" altLang="zh-CN" b="0" dirty="0">
                <a:solidFill>
                  <a:schemeClr val="tx1"/>
                </a:solidFill>
              </a:rPr>
              <a:t>c4_2.php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练习使用</a:t>
            </a:r>
            <a:r>
              <a:rPr lang="en-US" altLang="zh-CN" b="0" dirty="0">
                <a:solidFill>
                  <a:schemeClr val="tx1"/>
                </a:solidFill>
              </a:rPr>
              <a:t>echo</a:t>
            </a:r>
            <a:r>
              <a:rPr lang="zh-CN" altLang="en-US" b="0" dirty="0">
                <a:solidFill>
                  <a:schemeClr val="tx1"/>
                </a:solidFill>
              </a:rPr>
              <a:t>和</a:t>
            </a:r>
            <a:r>
              <a:rPr lang="en-US" altLang="zh-CN" b="0" dirty="0" err="1">
                <a:solidFill>
                  <a:schemeClr val="tx1"/>
                </a:solidFill>
              </a:rPr>
              <a:t>var_dump</a:t>
            </a:r>
            <a:r>
              <a:rPr lang="zh-CN" altLang="en-US" b="0" dirty="0">
                <a:solidFill>
                  <a:schemeClr val="tx1"/>
                </a:solidFill>
              </a:rPr>
              <a:t>调试代码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当前内容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2000240"/>
            <a:ext cx="7572376" cy="35004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chemeClr val="tx1"/>
                </a:solidFill>
              </a:rPr>
              <a:t>字符串的使用意义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引用字符串常量的方法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输出字符串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rgbClr val="FF0000"/>
                </a:solidFill>
              </a:rPr>
              <a:t>常用字符串处理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用户注册处理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用户注册时填写的表单由服务器端程序处理：</a:t>
            </a:r>
            <a:endParaRPr lang="en-US" altLang="zh-CN" dirty="0"/>
          </a:p>
          <a:p>
            <a:pPr lvl="1"/>
            <a:r>
              <a:rPr lang="zh-CN" altLang="en-US" dirty="0"/>
              <a:t>整理用户输入的字符串</a:t>
            </a:r>
            <a:endParaRPr lang="en-US" altLang="zh-CN" dirty="0"/>
          </a:p>
          <a:p>
            <a:pPr lvl="2"/>
            <a:r>
              <a:rPr lang="zh-CN" altLang="en-US" dirty="0"/>
              <a:t>清除空白符</a:t>
            </a:r>
            <a:endParaRPr lang="en-US" altLang="zh-CN" dirty="0"/>
          </a:p>
          <a:p>
            <a:pPr lvl="2"/>
            <a:r>
              <a:rPr lang="zh-CN" altLang="en-US" dirty="0"/>
              <a:t>校验长度</a:t>
            </a:r>
            <a:endParaRPr lang="en-US" altLang="zh-CN" dirty="0"/>
          </a:p>
          <a:p>
            <a:pPr lvl="1"/>
            <a:r>
              <a:rPr lang="zh-CN" altLang="en-US" dirty="0"/>
              <a:t>检查两次输入的密码</a:t>
            </a:r>
            <a:r>
              <a:rPr lang="zh-CN" altLang="en-US"/>
              <a:t>是否相同</a:t>
            </a:r>
            <a:endParaRPr lang="en-US" altLang="zh-CN"/>
          </a:p>
          <a:p>
            <a:pPr lvl="1"/>
            <a:r>
              <a:rPr lang="zh-CN" altLang="en-US"/>
              <a:t>校验邮箱是否符合特定格式</a:t>
            </a:r>
            <a:endParaRPr lang="en-US" altLang="zh-CN"/>
          </a:p>
          <a:p>
            <a:pPr lvl="2"/>
            <a:r>
              <a:rPr lang="zh-CN" altLang="en-US"/>
              <a:t>查找字符串中是否含有特定字符</a:t>
            </a:r>
            <a:endParaRPr lang="en-US" altLang="zh-CN" dirty="0"/>
          </a:p>
          <a:p>
            <a:pPr lvl="1"/>
            <a:r>
              <a:rPr lang="zh-CN" altLang="en-US" dirty="0"/>
              <a:t>校验验证码是否正确</a:t>
            </a:r>
            <a:endParaRPr lang="en-US" altLang="zh-CN" dirty="0"/>
          </a:p>
          <a:p>
            <a:pPr lvl="2"/>
            <a:r>
              <a:rPr lang="zh-CN" altLang="en-US" dirty="0"/>
              <a:t>改变大小写</a:t>
            </a:r>
            <a:endParaRPr lang="en-US" altLang="zh-CN" dirty="0"/>
          </a:p>
          <a:p>
            <a:pPr lvl="2"/>
            <a:r>
              <a:rPr lang="zh-CN" altLang="en-US" dirty="0"/>
              <a:t>字符串比较</a:t>
            </a:r>
            <a:endParaRPr lang="en-US" altLang="zh-CN" dirty="0"/>
          </a:p>
          <a:p>
            <a:pPr lvl="1"/>
            <a:r>
              <a:rPr lang="zh-CN" altLang="en-US"/>
              <a:t>过滤</a:t>
            </a:r>
            <a:r>
              <a:rPr lang="zh-CN" altLang="en-US" dirty="0"/>
              <a:t>用户输入的一些敏感词</a:t>
            </a:r>
            <a:endParaRPr lang="en-US" altLang="zh-CN" dirty="0"/>
          </a:p>
          <a:p>
            <a:pPr lvl="2"/>
            <a:r>
              <a:rPr lang="zh-CN" altLang="en-US" dirty="0"/>
              <a:t>替换字符串中特定字符</a:t>
            </a:r>
          </a:p>
          <a:p>
            <a:pPr lvl="2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68863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96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用户注册处理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用户注册时填写的表单由服务器端程序处理：</a:t>
            </a:r>
            <a:endParaRPr lang="en-US" altLang="zh-CN" dirty="0"/>
          </a:p>
          <a:p>
            <a:pPr lvl="1"/>
            <a:r>
              <a:rPr lang="zh-CN" altLang="en-US" dirty="0"/>
              <a:t>整理用户输入的字符串</a:t>
            </a:r>
            <a:endParaRPr lang="en-US" altLang="zh-CN" dirty="0"/>
          </a:p>
          <a:p>
            <a:pPr lvl="2"/>
            <a:r>
              <a:rPr lang="zh-CN" altLang="en-US" dirty="0"/>
              <a:t>清除空白符</a:t>
            </a:r>
            <a:endParaRPr lang="en-US" altLang="zh-CN" dirty="0"/>
          </a:p>
          <a:p>
            <a:pPr lvl="2"/>
            <a:r>
              <a:rPr lang="zh-CN" altLang="en-US" dirty="0"/>
              <a:t>校验长度</a:t>
            </a:r>
            <a:endParaRPr lang="en-US" altLang="zh-CN" dirty="0"/>
          </a:p>
          <a:p>
            <a:pPr lvl="1"/>
            <a:r>
              <a:rPr lang="zh-CN" altLang="en-US" dirty="0"/>
              <a:t>检查两次输入的密码是否相同</a:t>
            </a:r>
            <a:endParaRPr lang="en-US" altLang="zh-CN" dirty="0"/>
          </a:p>
          <a:p>
            <a:pPr lvl="1"/>
            <a:r>
              <a:rPr lang="zh-CN" altLang="en-US" dirty="0"/>
              <a:t>校验邮箱是否符合特定格式</a:t>
            </a:r>
            <a:endParaRPr lang="en-US" altLang="zh-CN" dirty="0"/>
          </a:p>
          <a:p>
            <a:pPr lvl="2"/>
            <a:r>
              <a:rPr lang="zh-CN" altLang="en-US" dirty="0"/>
              <a:t>查找字符串中是否含有特定字符</a:t>
            </a:r>
            <a:endParaRPr lang="en-US" altLang="zh-CN" dirty="0"/>
          </a:p>
          <a:p>
            <a:pPr lvl="1"/>
            <a:r>
              <a:rPr lang="zh-CN" altLang="en-US" dirty="0"/>
              <a:t>校验验证码是否正确</a:t>
            </a:r>
            <a:endParaRPr lang="en-US" altLang="zh-CN" dirty="0"/>
          </a:p>
          <a:p>
            <a:pPr lvl="2"/>
            <a:r>
              <a:rPr lang="zh-CN" altLang="en-US" dirty="0"/>
              <a:t>改变大小写</a:t>
            </a:r>
            <a:endParaRPr lang="en-US" altLang="zh-CN" dirty="0"/>
          </a:p>
          <a:p>
            <a:pPr lvl="2"/>
            <a:r>
              <a:rPr lang="zh-CN" altLang="en-US" dirty="0"/>
              <a:t>字符串比较</a:t>
            </a:r>
            <a:endParaRPr lang="en-US" altLang="zh-CN" dirty="0"/>
          </a:p>
          <a:p>
            <a:pPr lvl="1"/>
            <a:r>
              <a:rPr lang="zh-CN" altLang="en-US" dirty="0"/>
              <a:t>过滤用户输入的一些敏感词</a:t>
            </a:r>
            <a:endParaRPr lang="en-US" altLang="zh-CN" dirty="0"/>
          </a:p>
          <a:p>
            <a:pPr lvl="2"/>
            <a:r>
              <a:rPr lang="zh-CN" altLang="en-US" dirty="0"/>
              <a:t>替换字符串中特定字符</a:t>
            </a:r>
          </a:p>
          <a:p>
            <a:pPr lvl="2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66774"/>
            <a:ext cx="2808312" cy="320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获取字符串长度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400" b="0" kern="0" dirty="0">
                <a:solidFill>
                  <a:schemeClr val="tx1"/>
                </a:solidFill>
              </a:rPr>
              <a:t>网站注册时，要求用户名长度必须大于指定数字，可以先求出字符串长度</a:t>
            </a:r>
            <a:endParaRPr lang="en-US" altLang="zh-CN" sz="2400" b="0" kern="0" dirty="0">
              <a:solidFill>
                <a:schemeClr val="tx1"/>
              </a:solidFill>
            </a:endParaRPr>
          </a:p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en-US" altLang="zh-CN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en-US" sz="2400" b="0" kern="0" dirty="0">
                <a:solidFill>
                  <a:schemeClr val="tx1"/>
                </a:solidFill>
              </a:rPr>
              <a:t>返回一个字符串中的字符个数</a:t>
            </a:r>
          </a:p>
          <a:p>
            <a:pPr marL="620713" lvl="1" indent="-22860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None/>
              <a:defRPr/>
            </a:pPr>
            <a:endParaRPr lang="zh-CN" altLang="en-US" sz="1200" kern="0" dirty="0"/>
          </a:p>
          <a:p>
            <a:pPr marL="620713" lvl="1" indent="-228600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zh-CN" altLang="en-US" sz="2000" kern="0" dirty="0">
                <a:latin typeface="+mn-ea"/>
              </a:rPr>
              <a:t>例如：</a:t>
            </a:r>
            <a:r>
              <a:rPr lang="en-US" altLang="zh-CN" sz="2000" kern="0" dirty="0" err="1">
                <a:latin typeface="+mn-ea"/>
              </a:rPr>
              <a:t>strlen</a:t>
            </a:r>
            <a:r>
              <a:rPr lang="en-US" altLang="zh-CN" sz="2000" kern="0" dirty="0">
                <a:latin typeface="+mn-ea"/>
              </a:rPr>
              <a:t>(“hello”)</a:t>
            </a:r>
            <a:r>
              <a:rPr lang="zh-CN" altLang="en-US" sz="2000" kern="0" dirty="0">
                <a:latin typeface="+mn-ea"/>
              </a:rPr>
              <a:t>、</a:t>
            </a:r>
            <a:r>
              <a:rPr lang="en-US" altLang="zh-CN" sz="2000" kern="0" dirty="0" err="1">
                <a:latin typeface="+mn-ea"/>
              </a:rPr>
              <a:t>strlen</a:t>
            </a:r>
            <a:r>
              <a:rPr lang="en-US" altLang="zh-CN" sz="2000" kern="0" dirty="0">
                <a:latin typeface="+mn-ea"/>
              </a:rPr>
              <a:t>(‘123’)</a:t>
            </a:r>
            <a:r>
              <a:rPr lang="zh-CN" altLang="en-US" sz="2000" kern="0" dirty="0">
                <a:latin typeface="+mn-ea"/>
              </a:rPr>
              <a:t>、</a:t>
            </a:r>
            <a:r>
              <a:rPr lang="en-US" altLang="zh-CN" sz="2000" kern="0" dirty="0">
                <a:latin typeface="+mn-ea"/>
              </a:rPr>
              <a:t>……</a:t>
            </a:r>
          </a:p>
          <a:p>
            <a:pPr marL="620713" lvl="1" indent="-228600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zh-CN" altLang="en-US" sz="2000" kern="0" dirty="0">
                <a:latin typeface="+mn-ea"/>
              </a:rPr>
              <a:t>空格也算一个字符，没有字符结尾的</a:t>
            </a:r>
            <a:r>
              <a:rPr lang="en-US" altLang="zh-CN" sz="2000" kern="0" dirty="0">
                <a:latin typeface="+mn-ea"/>
              </a:rPr>
              <a:t>\0</a:t>
            </a:r>
          </a:p>
          <a:p>
            <a:pPr marL="620713" lvl="1" indent="-22860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defRPr/>
            </a:pPr>
            <a:endParaRPr lang="zh-CN" altLang="en-US" sz="2000" kern="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本节内容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2000240"/>
            <a:ext cx="7572376" cy="35004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字符串的使用意义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引用字符串的方法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输出字符串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常用字符串处理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清除空白符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65125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en-US" altLang="zh-CN" sz="27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trim</a:t>
            </a:r>
            <a:r>
              <a:rPr lang="en-US" altLang="zh-CN" sz="270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($</a:t>
            </a:r>
            <a:r>
              <a:rPr lang="en-US" altLang="zh-CN" sz="2700" kern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sz="2700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[,$</a:t>
            </a:r>
            <a:r>
              <a:rPr lang="en-US" altLang="zh-CN" sz="2700" kern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toDel</a:t>
            </a:r>
            <a:r>
              <a:rPr lang="en-US" altLang="zh-CN" sz="270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zh-CN" altLang="en-US" sz="2700" b="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en-US" sz="2000" b="0" kern="0" dirty="0">
                <a:solidFill>
                  <a:schemeClr val="tx1"/>
                </a:solidFill>
              </a:rPr>
              <a:t>删除字符串开始和结尾的空白符</a:t>
            </a:r>
            <a:endParaRPr lang="en-US" altLang="zh-CN" sz="2000" b="0" kern="0" dirty="0">
              <a:solidFill>
                <a:schemeClr val="tx1"/>
              </a:solidFill>
            </a:endParaRPr>
          </a:p>
          <a:p>
            <a:pPr marL="765175" lvl="1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endParaRPr lang="zh-CN" altLang="en-US" sz="800" b="0" kern="0" dirty="0">
              <a:solidFill>
                <a:schemeClr val="tx1"/>
              </a:solidFill>
            </a:endParaRPr>
          </a:p>
          <a:p>
            <a:pPr marL="365125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en-US" altLang="zh-CN" sz="27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ltrim</a:t>
            </a:r>
            <a:r>
              <a:rPr lang="en-US" altLang="zh-CN" sz="270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($str[, $toDel])</a:t>
            </a:r>
            <a:r>
              <a:rPr lang="zh-CN" altLang="en-US" sz="2700" b="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en-US" sz="2000" b="0" kern="0" dirty="0">
                <a:solidFill>
                  <a:schemeClr val="tx1"/>
                </a:solidFill>
              </a:rPr>
              <a:t>删除字符串开始的空白符</a:t>
            </a:r>
            <a:endParaRPr lang="en-US" altLang="zh-CN" sz="2000" b="0" kern="0" dirty="0">
              <a:solidFill>
                <a:schemeClr val="tx1"/>
              </a:solidFill>
            </a:endParaRPr>
          </a:p>
          <a:p>
            <a:pPr marL="765175" lvl="1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endParaRPr lang="zh-CN" altLang="en-US" sz="800" b="0" kern="0" dirty="0">
              <a:solidFill>
                <a:schemeClr val="tx1"/>
              </a:solidFill>
            </a:endParaRPr>
          </a:p>
          <a:p>
            <a:pPr marL="365125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en-US" altLang="zh-CN" sz="27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rtrim</a:t>
            </a:r>
            <a:r>
              <a:rPr lang="en-US" altLang="zh-CN" sz="270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($str[, $toDel])</a:t>
            </a:r>
            <a:r>
              <a:rPr lang="zh-CN" altLang="en-US" sz="2700" b="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en-US" sz="2000" b="0" kern="0" dirty="0">
                <a:solidFill>
                  <a:schemeClr val="tx1"/>
                </a:solidFill>
              </a:rPr>
              <a:t>删除字符串结尾的空白符</a:t>
            </a:r>
            <a:endParaRPr lang="en-US" altLang="zh-CN" sz="2000" b="0" kern="0" dirty="0">
              <a:solidFill>
                <a:schemeClr val="tx1"/>
              </a:solidFill>
            </a:endParaRPr>
          </a:p>
          <a:p>
            <a:pPr marL="765175" lvl="1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endParaRPr lang="en-US" altLang="zh-CN" sz="2000" kern="0" dirty="0"/>
          </a:p>
          <a:p>
            <a:pPr marL="365125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700" b="0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默认</a:t>
            </a:r>
            <a:r>
              <a:rPr lang="zh-CN" altLang="en-US" sz="2700" b="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删除的字符</a:t>
            </a:r>
          </a:p>
          <a:p>
            <a:pPr marL="620713" lvl="1" indent="-228600" fontAlgn="base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“ ”  空格 </a:t>
            </a:r>
            <a:r>
              <a:rPr lang="en-US" altLang="zh-CN" kern="0" dirty="0">
                <a:solidFill>
                  <a:srgbClr val="FF0000"/>
                </a:solidFill>
              </a:rPr>
              <a:t>       </a:t>
            </a:r>
            <a:r>
              <a:rPr lang="zh-CN" altLang="en-US" kern="0" dirty="0">
                <a:solidFill>
                  <a:srgbClr val="FF0000"/>
                </a:solidFill>
              </a:rPr>
              <a:t>“</a:t>
            </a:r>
            <a:r>
              <a:rPr lang="en-US" altLang="zh-CN" kern="0" dirty="0">
                <a:solidFill>
                  <a:srgbClr val="FF0000"/>
                </a:solidFill>
              </a:rPr>
              <a:t>\0”   </a:t>
            </a:r>
            <a:r>
              <a:rPr lang="zh-CN" altLang="en-US" kern="0" dirty="0">
                <a:solidFill>
                  <a:srgbClr val="FF0000"/>
                </a:solidFill>
              </a:rPr>
              <a:t>空 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marL="620713" lvl="1" indent="-228600" fontAlgn="base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“</a:t>
            </a:r>
            <a:r>
              <a:rPr lang="en-US" altLang="zh-CN" kern="0" dirty="0">
                <a:solidFill>
                  <a:srgbClr val="FF0000"/>
                </a:solidFill>
              </a:rPr>
              <a:t>\n” </a:t>
            </a:r>
            <a:r>
              <a:rPr lang="zh-CN" altLang="en-US" kern="0" dirty="0">
                <a:solidFill>
                  <a:srgbClr val="FF0000"/>
                </a:solidFill>
              </a:rPr>
              <a:t>换行符    “</a:t>
            </a:r>
            <a:r>
              <a:rPr lang="en-US" altLang="zh-CN" kern="0" dirty="0">
                <a:solidFill>
                  <a:srgbClr val="FF0000"/>
                </a:solidFill>
              </a:rPr>
              <a:t>\x0B” </a:t>
            </a:r>
            <a:r>
              <a:rPr lang="zh-CN" altLang="en-US" kern="0" dirty="0">
                <a:solidFill>
                  <a:srgbClr val="FF0000"/>
                </a:solidFill>
              </a:rPr>
              <a:t>垂直制表符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marL="620713" lvl="1" indent="-228600" fontAlgn="base">
              <a:lnSpc>
                <a:spcPct val="9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“</a:t>
            </a:r>
            <a:r>
              <a:rPr lang="en-US" altLang="zh-CN" kern="0" dirty="0">
                <a:solidFill>
                  <a:srgbClr val="FF0000"/>
                </a:solidFill>
              </a:rPr>
              <a:t>\t” </a:t>
            </a:r>
            <a:r>
              <a:rPr lang="zh-CN" altLang="en-US" kern="0" dirty="0">
                <a:solidFill>
                  <a:srgbClr val="FF0000"/>
                </a:solidFill>
              </a:rPr>
              <a:t>制表符     “</a:t>
            </a:r>
            <a:r>
              <a:rPr lang="en-US" altLang="zh-CN" kern="0" dirty="0">
                <a:solidFill>
                  <a:srgbClr val="FF0000"/>
                </a:solidFill>
              </a:rPr>
              <a:t>\r”   </a:t>
            </a:r>
            <a:r>
              <a:rPr lang="zh-CN" altLang="en-US" kern="0" dirty="0">
                <a:solidFill>
                  <a:srgbClr val="FF0000"/>
                </a:solidFill>
              </a:rPr>
              <a:t>回车</a:t>
            </a:r>
          </a:p>
          <a:p>
            <a:pPr marL="365125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defRPr/>
            </a:pPr>
            <a:endParaRPr lang="en-US" altLang="zh-CN" sz="2700" b="0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65175" lvl="1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endParaRPr lang="zh-CN" altLang="en-US" sz="2000" b="0" kern="0" dirty="0">
              <a:solidFill>
                <a:schemeClr val="tx1"/>
              </a:solidFill>
            </a:endParaRPr>
          </a:p>
          <a:p>
            <a:pPr marL="365125" lvl="0" indent="-255588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68000"/>
              <a:buFont typeface="Wingdings 3" pitchFamily="18" charset="2"/>
              <a:buChar char=""/>
              <a:defRPr/>
            </a:pPr>
            <a:endParaRPr lang="zh-CN" altLang="en-US" sz="2700" b="0" kern="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使用操作符进行比较：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</a:t>
            </a:r>
          </a:p>
          <a:p>
            <a:pPr lvl="2"/>
            <a:r>
              <a:rPr lang="zh-CN" altLang="en-US" dirty="0"/>
              <a:t>主要区别：</a:t>
            </a:r>
            <a:r>
              <a:rPr lang="en-US" altLang="zh-CN" dirty="0"/>
              <a:t>===</a:t>
            </a:r>
            <a:r>
              <a:rPr lang="zh-CN" altLang="en-US" dirty="0"/>
              <a:t>不会进行数据类型的转换，只要参数类型不同就返回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zh-CN" altLang="en-US" dirty="0"/>
              <a:t>如果操作数中有一个是数字，就会将其他参数转换成数字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计算下列表达式的真值性：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538634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 = ‘9’</a:t>
            </a:r>
            <a:r>
              <a:rPr lang="zh-CN" altLang="en-US" sz="2000" dirty="0"/>
              <a:t>     </a:t>
            </a:r>
            <a:r>
              <a:rPr lang="en-US" altLang="zh-CN" sz="2000" dirty="0"/>
              <a:t>95 === ’95’      ‘1admin’  ==   ‘1’    ‘1admin’ == 1      ‘3’ &gt; 2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使用函数进行比较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($str1, $str2)</a:t>
            </a:r>
            <a:endParaRPr lang="en-US" altLang="zh-CN" sz="2000" b="1" dirty="0"/>
          </a:p>
          <a:p>
            <a:pPr lvl="1">
              <a:spcBef>
                <a:spcPts val="120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如果</a:t>
            </a:r>
            <a:r>
              <a:rPr lang="en-US" altLang="zh-CN" sz="2000" dirty="0"/>
              <a:t>str1</a:t>
            </a:r>
            <a:r>
              <a:rPr lang="zh-CN" altLang="en-US" sz="2000" dirty="0"/>
              <a:t>小于</a:t>
            </a:r>
            <a:r>
              <a:rPr lang="en-US" altLang="zh-CN" sz="2000" dirty="0"/>
              <a:t>str2</a:t>
            </a:r>
            <a:r>
              <a:rPr lang="zh-CN" altLang="en-US" sz="2000" dirty="0"/>
              <a:t>此函数返回一个小于</a:t>
            </a:r>
            <a:r>
              <a:rPr lang="en-US" altLang="zh-CN" sz="2000" dirty="0"/>
              <a:t>0</a:t>
            </a:r>
            <a:r>
              <a:rPr lang="zh-CN" altLang="en-US" sz="2000" dirty="0"/>
              <a:t>的数；如果</a:t>
            </a:r>
            <a:r>
              <a:rPr lang="en-US" altLang="zh-CN" sz="2000" dirty="0"/>
              <a:t>str1</a:t>
            </a:r>
            <a:r>
              <a:rPr lang="zh-CN" altLang="en-US" sz="2000" dirty="0"/>
              <a:t>大于</a:t>
            </a:r>
            <a:r>
              <a:rPr lang="en-US" altLang="zh-CN" sz="2000" dirty="0"/>
              <a:t>str2</a:t>
            </a:r>
            <a:r>
              <a:rPr lang="zh-CN" altLang="en-US" sz="2000" dirty="0"/>
              <a:t>此函数返回一个大于</a:t>
            </a:r>
            <a:r>
              <a:rPr lang="en-US" altLang="zh-CN" sz="2000" dirty="0"/>
              <a:t>0</a:t>
            </a:r>
            <a:r>
              <a:rPr lang="zh-CN" altLang="en-US" sz="2000" dirty="0"/>
              <a:t>的数；如果两个字符串相等，返回</a:t>
            </a:r>
            <a:r>
              <a:rPr lang="en-US" altLang="zh-CN" sz="2000" dirty="0"/>
              <a:t>0</a:t>
            </a:r>
          </a:p>
          <a:p>
            <a:pPr lvl="1">
              <a:spcBef>
                <a:spcPts val="1200"/>
              </a:spcBef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strcasecmp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($str1, $str2)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比较字符串之前，将字符全部转换为小写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zh-CN" altLang="en-US" dirty="0"/>
              <a:t>函数会将数字转换成字符串，再进行比较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字符串的查找函数可分为两个系列：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返回要查找字符串的位置：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dirty="0"/>
              <a:t>、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strrpos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返回找到的字符串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zh-CN" altLang="en-US" dirty="0"/>
              <a:t>、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返回要查找字符串的位置（字符串开始位置为</a:t>
            </a:r>
            <a:r>
              <a:rPr lang="en-US" altLang="zh-CN" sz="2400" dirty="0"/>
              <a:t>0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strpos</a:t>
            </a:r>
            <a:r>
              <a:rPr lang="en-US" altLang="zh-CN" dirty="0">
                <a:solidFill>
                  <a:srgbClr val="FF0000"/>
                </a:solidFill>
              </a:rPr>
              <a:t>($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, $</a:t>
            </a:r>
            <a:r>
              <a:rPr lang="en-US" altLang="zh-CN" dirty="0" err="1">
                <a:solidFill>
                  <a:srgbClr val="FF0000"/>
                </a:solidFill>
              </a:rPr>
              <a:t>toFind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此函数返回要查找字符串在被查找字符串中</a:t>
            </a:r>
            <a:r>
              <a:rPr lang="zh-CN" altLang="en-US" sz="2000" dirty="0">
                <a:solidFill>
                  <a:srgbClr val="FF0000"/>
                </a:solidFill>
              </a:rPr>
              <a:t>第一次</a:t>
            </a:r>
            <a:r>
              <a:rPr lang="zh-CN" altLang="en-US" sz="2000" dirty="0"/>
              <a:t>出现的位置</a:t>
            </a:r>
            <a:endParaRPr lang="en-US" altLang="zh-CN" sz="2000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strrpos</a:t>
            </a:r>
            <a:r>
              <a:rPr lang="en-US" altLang="zh-CN" dirty="0">
                <a:solidFill>
                  <a:srgbClr val="FF0000"/>
                </a:solidFill>
              </a:rPr>
              <a:t> ($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, $</a:t>
            </a:r>
            <a:r>
              <a:rPr lang="en-US" altLang="zh-CN" dirty="0" err="1">
                <a:solidFill>
                  <a:srgbClr val="FF0000"/>
                </a:solidFill>
              </a:rPr>
              <a:t>toFind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此函数返回要查找字符串在被查找字符串中</a:t>
            </a:r>
            <a:r>
              <a:rPr lang="zh-CN" altLang="en-US" sz="2000" dirty="0">
                <a:solidFill>
                  <a:srgbClr val="FF0000"/>
                </a:solidFill>
              </a:rPr>
              <a:t>最后一次</a:t>
            </a:r>
            <a:r>
              <a:rPr lang="zh-CN" altLang="en-US" sz="2000" dirty="0"/>
              <a:t>出现的位置</a:t>
            </a:r>
            <a:endParaRPr lang="en-US" altLang="zh-CN" sz="2000" dirty="0"/>
          </a:p>
          <a:p>
            <a:pPr>
              <a:buNone/>
            </a:pPr>
            <a:r>
              <a:rPr lang="en-US" altLang="zh-CN" dirty="0"/>
              <a:t>	</a:t>
            </a:r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‘administrator’</a:t>
            </a:r>
            <a:r>
              <a:rPr lang="zh-CN" altLang="en-US" sz="2400" dirty="0"/>
              <a:t>中查找</a:t>
            </a:r>
            <a:r>
              <a:rPr lang="en-US" altLang="zh-CN" sz="2400" dirty="0"/>
              <a:t>‘admin’</a:t>
            </a:r>
            <a:r>
              <a:rPr lang="zh-CN" altLang="en-US" sz="2400" dirty="0"/>
              <a:t>是否存在？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注意：判断是否存在时，用语句</a:t>
            </a:r>
            <a:r>
              <a:rPr lang="en-US" altLang="zh-CN" sz="2400" dirty="0">
                <a:solidFill>
                  <a:srgbClr val="FF0000"/>
                </a:solidFill>
              </a:rPr>
              <a:t>if (false !== </a:t>
            </a:r>
            <a:r>
              <a:rPr lang="en-US" altLang="zh-CN" sz="2400" dirty="0" err="1">
                <a:solidFill>
                  <a:srgbClr val="FF0000"/>
                </a:solidFill>
              </a:rPr>
              <a:t>strpos</a:t>
            </a:r>
            <a:r>
              <a:rPr lang="en-US" altLang="zh-CN" sz="2400" dirty="0">
                <a:solidFill>
                  <a:srgbClr val="FF0000"/>
                </a:solidFill>
              </a:rPr>
              <a:t>())</a:t>
            </a:r>
          </a:p>
          <a:p>
            <a:pPr>
              <a:buNone/>
            </a:pPr>
            <a:r>
              <a:rPr lang="en-US" altLang="zh-CN" sz="2400" dirty="0"/>
              <a:t>			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返回找到的字符串：</a:t>
            </a:r>
            <a:endParaRPr lang="en-US" altLang="zh-CN" sz="2400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strstr</a:t>
            </a:r>
            <a:r>
              <a:rPr lang="en-US" altLang="zh-CN" dirty="0">
                <a:solidFill>
                  <a:srgbClr val="FF0000"/>
                </a:solidFill>
              </a:rPr>
              <a:t> ($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, $</a:t>
            </a:r>
            <a:r>
              <a:rPr lang="en-US" altLang="zh-CN" dirty="0" err="1">
                <a:solidFill>
                  <a:srgbClr val="FF0000"/>
                </a:solidFill>
              </a:rPr>
              <a:t>toFind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此函数返回</a:t>
            </a:r>
            <a:r>
              <a:rPr lang="en-US" altLang="zh-CN" sz="2000" dirty="0" err="1"/>
              <a:t>toFind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中第一次出现到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末尾的字符串</a:t>
            </a:r>
            <a:endParaRPr lang="en-US" altLang="zh-CN" sz="2000" dirty="0"/>
          </a:p>
          <a:p>
            <a:pPr lvl="1">
              <a:buNone/>
            </a:pPr>
            <a:endParaRPr lang="en-US" altLang="zh-CN" sz="2000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strchr</a:t>
            </a:r>
            <a:r>
              <a:rPr lang="en-US" altLang="zh-CN" dirty="0">
                <a:solidFill>
                  <a:srgbClr val="FF0000"/>
                </a:solidFill>
              </a:rPr>
              <a:t> ($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, $</a:t>
            </a:r>
            <a:r>
              <a:rPr lang="en-US" altLang="zh-CN" dirty="0" err="1">
                <a:solidFill>
                  <a:srgbClr val="FF0000"/>
                </a:solidFill>
              </a:rPr>
              <a:t>toFind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此函数是</a:t>
            </a:r>
            <a:r>
              <a:rPr lang="en-US" altLang="zh-CN" sz="2000" dirty="0" err="1"/>
              <a:t>strstr</a:t>
            </a:r>
            <a:r>
              <a:rPr lang="en-US" altLang="zh-CN" sz="2000" dirty="0"/>
              <a:t>()</a:t>
            </a:r>
            <a:r>
              <a:rPr lang="zh-CN" altLang="en-US" sz="2000" dirty="0"/>
              <a:t>函数的别名</a:t>
            </a:r>
          </a:p>
          <a:p>
            <a:endParaRPr lang="en-US" altLang="zh-CN" sz="2400" dirty="0"/>
          </a:p>
          <a:p>
            <a:r>
              <a:rPr lang="zh-CN" altLang="en-US" sz="2400" i="1" dirty="0"/>
              <a:t>练习：根据</a:t>
            </a:r>
            <a:r>
              <a:rPr lang="en-US" altLang="zh-CN" sz="2400" i="1" dirty="0"/>
              <a:t>Email</a:t>
            </a:r>
            <a:r>
              <a:rPr lang="zh-CN" altLang="en-US" sz="2400" i="1" dirty="0"/>
              <a:t>取得域名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str_replace</a:t>
            </a:r>
            <a:r>
              <a:rPr lang="en-US" altLang="zh-CN" sz="2400" dirty="0">
                <a:solidFill>
                  <a:srgbClr val="FF0000"/>
                </a:solidFill>
              </a:rPr>
              <a:t>($</a:t>
            </a:r>
            <a:r>
              <a:rPr lang="en-US" sz="2400" dirty="0"/>
              <a:t>search </a:t>
            </a:r>
            <a:r>
              <a:rPr lang="en-US" altLang="zh-CN" sz="2400" dirty="0">
                <a:solidFill>
                  <a:srgbClr val="FF0000"/>
                </a:solidFill>
              </a:rPr>
              <a:t>, $</a:t>
            </a:r>
            <a:r>
              <a:rPr lang="en-US" altLang="zh-CN" sz="2400" dirty="0"/>
              <a:t>replace</a:t>
            </a:r>
            <a:r>
              <a:rPr lang="en-US" altLang="zh-CN" sz="2400" dirty="0">
                <a:solidFill>
                  <a:srgbClr val="FF0000"/>
                </a:solidFill>
              </a:rPr>
              <a:t>, $</a:t>
            </a:r>
            <a:r>
              <a:rPr lang="en-US" altLang="zh-CN" sz="2400" dirty="0" err="1"/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000" dirty="0"/>
              <a:t>此函数替换</a:t>
            </a:r>
            <a:r>
              <a:rPr lang="en-US" altLang="zh-CN" sz="2000" dirty="0"/>
              <a:t>$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中所有的</a:t>
            </a:r>
            <a:r>
              <a:rPr lang="en-US" altLang="zh-CN" sz="2000" dirty="0"/>
              <a:t>$search</a:t>
            </a:r>
            <a:r>
              <a:rPr lang="zh-CN" altLang="en-US" sz="2000" dirty="0"/>
              <a:t>为</a:t>
            </a:r>
            <a:r>
              <a:rPr lang="en-US" altLang="zh-CN" sz="2000" dirty="0"/>
              <a:t>$replace</a:t>
            </a:r>
            <a:r>
              <a:rPr lang="zh-CN" altLang="en-US" sz="2000" dirty="0"/>
              <a:t>，并返回</a:t>
            </a:r>
            <a:r>
              <a:rPr lang="en-US" altLang="zh-CN" sz="2000" dirty="0"/>
              <a:t>$</a:t>
            </a:r>
            <a:r>
              <a:rPr lang="en-US" altLang="zh-CN" sz="2000" dirty="0" err="1"/>
              <a:t>str</a:t>
            </a:r>
            <a:endParaRPr lang="en-US" altLang="zh-CN" dirty="0"/>
          </a:p>
          <a:p>
            <a:pPr lvl="1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大小写转换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400" b="0" kern="0" dirty="0">
                <a:solidFill>
                  <a:schemeClr val="tx1"/>
                </a:solidFill>
              </a:rPr>
              <a:t>需要校验验证码（不区分大小写）是否正确，可以先把验证码统一转化成大写（或小写），再与服务器数据比较</a:t>
            </a:r>
            <a:endParaRPr lang="en-US" altLang="zh-CN" sz="2400" b="0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en-US" altLang="zh-CN" sz="2400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2400" b="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	</a:t>
            </a:r>
            <a:r>
              <a:rPr lang="zh-CN" altLang="en-US" sz="2400" b="0" kern="0" dirty="0">
                <a:solidFill>
                  <a:schemeClr val="tx1"/>
                </a:solidFill>
              </a:rPr>
              <a:t>将字符串中的英文全部转换为小写</a:t>
            </a:r>
            <a:endParaRPr lang="en-US" altLang="zh-CN" sz="2400" b="0" kern="0" dirty="0">
              <a:solidFill>
                <a:schemeClr val="tx1"/>
              </a:solidFill>
            </a:endParaRPr>
          </a:p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endParaRPr lang="zh-CN" altLang="en-US" sz="800" b="0" kern="0" dirty="0">
              <a:solidFill>
                <a:schemeClr val="tx1"/>
              </a:solidFill>
            </a:endParaRPr>
          </a:p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en-US" altLang="zh-CN" sz="2400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2400" b="0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	</a:t>
            </a:r>
            <a:r>
              <a:rPr lang="zh-CN" altLang="en-US" sz="2400" b="0" kern="0" dirty="0">
                <a:solidFill>
                  <a:schemeClr val="tx1"/>
                </a:solidFill>
              </a:rPr>
              <a:t>将字符串中的英文全部转换为大写</a:t>
            </a:r>
            <a:endParaRPr lang="en-US" altLang="zh-CN" sz="2400" b="0" kern="0" dirty="0">
              <a:solidFill>
                <a:schemeClr val="tx1"/>
              </a:solidFill>
            </a:endParaRPr>
          </a:p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endParaRPr lang="en-US" altLang="zh-CN" sz="2400" b="0" kern="0" dirty="0">
              <a:solidFill>
                <a:schemeClr val="tx1"/>
              </a:solidFill>
            </a:endParaRPr>
          </a:p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400" b="0" kern="0" dirty="0">
                <a:solidFill>
                  <a:schemeClr val="tx1"/>
                </a:solidFill>
              </a:rPr>
              <a:t>例如：</a:t>
            </a:r>
            <a:r>
              <a:rPr lang="en-US" altLang="zh-CN" sz="2400" b="0" kern="0" dirty="0" err="1">
                <a:solidFill>
                  <a:schemeClr val="tx1"/>
                </a:solidFill>
              </a:rPr>
              <a:t>strtolower</a:t>
            </a:r>
            <a:r>
              <a:rPr lang="en-US" altLang="zh-CN" sz="2400" b="0" kern="0" dirty="0">
                <a:solidFill>
                  <a:schemeClr val="tx1"/>
                </a:solidFill>
              </a:rPr>
              <a:t>(‘ Hello’)</a:t>
            </a:r>
            <a:r>
              <a:rPr lang="zh-CN" altLang="en-US" sz="2400" b="0" kern="0" dirty="0">
                <a:solidFill>
                  <a:schemeClr val="tx1"/>
                </a:solidFill>
              </a:rPr>
              <a:t>、</a:t>
            </a:r>
            <a:r>
              <a:rPr lang="en-US" altLang="zh-CN" sz="2400" b="0" kern="0" dirty="0" err="1">
                <a:solidFill>
                  <a:schemeClr val="tx1"/>
                </a:solidFill>
              </a:rPr>
              <a:t>strtoupper</a:t>
            </a:r>
            <a:r>
              <a:rPr lang="en-US" altLang="zh-CN" sz="2400" b="0" kern="0" dirty="0">
                <a:solidFill>
                  <a:schemeClr val="tx1"/>
                </a:solidFill>
              </a:rPr>
              <a:t>(‘Hello’)</a:t>
            </a:r>
            <a:endParaRPr lang="zh-CN" altLang="en-US" sz="2400" b="0" kern="0" dirty="0">
              <a:solidFill>
                <a:schemeClr val="tx1"/>
              </a:solidFill>
            </a:endParaRPr>
          </a:p>
          <a:p>
            <a:pPr marL="365125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endParaRPr lang="zh-CN" altLang="en-US" sz="24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27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动手做</a:t>
            </a:r>
            <a:r>
              <a:rPr lang="en-US" altLang="zh-CN" b="0" dirty="0">
                <a:solidFill>
                  <a:schemeClr val="tx1"/>
                </a:solidFill>
              </a:rPr>
              <a:t>Demo</a:t>
            </a: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本实例为</a:t>
            </a:r>
            <a:r>
              <a:rPr lang="en-US" altLang="zh-CN" b="0" dirty="0">
                <a:solidFill>
                  <a:schemeClr val="tx1"/>
                </a:solidFill>
              </a:rPr>
              <a:t>c4_3.php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模拟用户注册的表单，实践字符串处理函数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字符串的截取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substr</a:t>
            </a:r>
            <a:r>
              <a:rPr lang="en-US" altLang="zh-CN" sz="2400" dirty="0">
                <a:solidFill>
                  <a:srgbClr val="FF0000"/>
                </a:solidFill>
              </a:rPr>
              <a:t>($</a:t>
            </a:r>
            <a:r>
              <a:rPr lang="en-US" altLang="zh-CN" sz="2400" dirty="0" err="1">
                <a:solidFill>
                  <a:srgbClr val="FF0000"/>
                </a:solidFill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, $start[, $length])</a:t>
            </a:r>
          </a:p>
          <a:p>
            <a:pPr lvl="1"/>
            <a:r>
              <a:rPr lang="zh-CN" altLang="en-US" sz="2000" dirty="0"/>
              <a:t>此函数返回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中从</a:t>
            </a:r>
            <a:r>
              <a:rPr lang="en-US" altLang="zh-CN" sz="2000" dirty="0"/>
              <a:t>start</a:t>
            </a:r>
            <a:r>
              <a:rPr lang="zh-CN" altLang="en-US" sz="2000" dirty="0"/>
              <a:t>位置开始的长为</a:t>
            </a:r>
            <a:r>
              <a:rPr lang="en-US" altLang="zh-CN" sz="2000" dirty="0"/>
              <a:t>length</a:t>
            </a:r>
            <a:r>
              <a:rPr lang="zh-CN" altLang="en-US" sz="2000" dirty="0"/>
              <a:t>的子串，如果没有指定</a:t>
            </a:r>
            <a:r>
              <a:rPr lang="en-US" altLang="zh-CN" sz="2000" dirty="0"/>
              <a:t>length</a:t>
            </a:r>
            <a:r>
              <a:rPr lang="zh-CN" altLang="en-US" sz="2000" dirty="0"/>
              <a:t>则表示截取到字符串末尾</a:t>
            </a:r>
            <a:endParaRPr lang="en-US" altLang="zh-CN" sz="2000" dirty="0"/>
          </a:p>
          <a:p>
            <a:pPr lvl="1"/>
            <a:r>
              <a:rPr lang="zh-CN" altLang="en-US" sz="2000" dirty="0"/>
              <a:t>注意：</a:t>
            </a:r>
            <a:endParaRPr lang="en-US" altLang="zh-CN" sz="2000" dirty="0"/>
          </a:p>
          <a:p>
            <a:pPr lvl="2"/>
            <a:r>
              <a:rPr lang="zh-CN" altLang="en-US" dirty="0"/>
              <a:t>字符串开始第一个字符位置为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altLang="zh-CN" dirty="0"/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start</a:t>
            </a:r>
            <a:r>
              <a:rPr lang="zh-CN" altLang="en-US" dirty="0"/>
              <a:t>为负数时，从字符串的</a:t>
            </a:r>
            <a:r>
              <a:rPr lang="zh-CN" altLang="en-US" dirty="0">
                <a:solidFill>
                  <a:srgbClr val="FF0000"/>
                </a:solidFill>
              </a:rPr>
              <a:t>末尾</a:t>
            </a:r>
            <a:r>
              <a:rPr lang="zh-CN" altLang="en-US" dirty="0"/>
              <a:t>开始截取，最后一个字符位置为</a:t>
            </a:r>
            <a:r>
              <a:rPr lang="en-US" altLang="zh-CN" dirty="0"/>
              <a:t>-1</a:t>
            </a:r>
          </a:p>
          <a:p>
            <a:pPr lvl="2"/>
            <a:r>
              <a:rPr lang="zh-CN" altLang="en-US" dirty="0"/>
              <a:t>当</a:t>
            </a:r>
            <a:r>
              <a:rPr lang="en-US" altLang="zh-CN" dirty="0"/>
              <a:t>length</a:t>
            </a:r>
            <a:r>
              <a:rPr lang="zh-CN" altLang="en-US" dirty="0"/>
              <a:t>为负数时，表示在字符串末尾预留</a:t>
            </a:r>
            <a:r>
              <a:rPr lang="en-US" altLang="zh-CN" dirty="0"/>
              <a:t>length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1">
              <a:buNone/>
            </a:pPr>
            <a:endParaRPr lang="en-US" altLang="zh-CN" sz="2400" dirty="0"/>
          </a:p>
          <a:p>
            <a:r>
              <a:rPr lang="zh-CN" altLang="en-US" sz="2400" i="1" dirty="0"/>
              <a:t>练习：根据邮箱地址取得用户名</a:t>
            </a:r>
          </a:p>
          <a:p>
            <a:pPr lvl="1">
              <a:buNone/>
            </a:pPr>
            <a:endParaRPr lang="zh-CN" altLang="en-US" i="1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重点</a:t>
            </a:r>
            <a:r>
              <a:rPr lang="en-US" altLang="en-US" dirty="0"/>
              <a:t>/</a:t>
            </a:r>
            <a:r>
              <a:rPr altLang="en-US" dirty="0"/>
              <a:t>难点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2000240"/>
            <a:ext cx="7572376" cy="35004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rgbClr val="FF0000"/>
                </a:solidFill>
              </a:rPr>
              <a:t>引用字符串的方法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rgbClr val="FF0000"/>
                </a:solidFill>
              </a:rPr>
              <a:t>常用字符串处理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文本格式化函数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nl2br( 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htmlspecialchars( 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htmlentities( 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strip_tags( 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chemeClr val="tx1"/>
                </a:solidFill>
              </a:rPr>
              <a:t>addslashes</a:t>
            </a:r>
            <a:r>
              <a:rPr lang="en-US" altLang="zh-CN" sz="2400" dirty="0">
                <a:solidFill>
                  <a:schemeClr val="tx1"/>
                </a:solidFill>
              </a:rPr>
              <a:t>( 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chemeClr val="tx1"/>
                </a:solidFill>
              </a:rPr>
              <a:t>stripslashes</a:t>
            </a:r>
            <a:r>
              <a:rPr lang="en-US" altLang="zh-CN" sz="2400" dirty="0">
                <a:solidFill>
                  <a:schemeClr val="tx1"/>
                </a:solidFill>
              </a:rPr>
              <a:t>( 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其他字符串处理函数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explode($separator, $</a:t>
            </a:r>
            <a:r>
              <a:rPr lang="en-US" altLang="zh-CN" sz="2400" dirty="0" err="1">
                <a:solidFill>
                  <a:srgbClr val="FF0000"/>
                </a:solidFill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000" dirty="0"/>
              <a:t>将一个字符串按</a:t>
            </a:r>
            <a:r>
              <a:rPr lang="en-US" altLang="zh-CN" sz="2000" dirty="0"/>
              <a:t>separator</a:t>
            </a:r>
            <a:r>
              <a:rPr lang="zh-CN" altLang="en-US" sz="2000" dirty="0"/>
              <a:t>分割，并将每一部分存在数组中返回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implode($separator, $</a:t>
            </a:r>
            <a:r>
              <a:rPr lang="en-US" altLang="zh-CN" sz="2400" dirty="0" err="1">
                <a:solidFill>
                  <a:srgbClr val="FF0000"/>
                </a:solidFill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000" dirty="0"/>
              <a:t>将一个数组中的每个分量以</a:t>
            </a:r>
            <a:r>
              <a:rPr lang="en-US" altLang="zh-CN" sz="2000" dirty="0"/>
              <a:t>separator</a:t>
            </a:r>
            <a:r>
              <a:rPr lang="zh-CN" altLang="en-US" sz="2000" dirty="0"/>
              <a:t>连接成为一个大的字符串</a:t>
            </a:r>
            <a:endParaRPr lang="en-US" altLang="zh-CN" sz="2000" dirty="0"/>
          </a:p>
          <a:p>
            <a:pPr lvl="1"/>
            <a:r>
              <a:rPr lang="en-US" altLang="zh-CN" sz="2000" dirty="0"/>
              <a:t>join()</a:t>
            </a:r>
            <a:r>
              <a:rPr lang="zh-CN" altLang="en-US" sz="2000" dirty="0"/>
              <a:t>是</a:t>
            </a:r>
            <a:r>
              <a:rPr lang="en-US" altLang="zh-CN" sz="2000" dirty="0"/>
              <a:t>implode()</a:t>
            </a:r>
            <a:r>
              <a:rPr lang="zh-CN" altLang="en-US" sz="2000" dirty="0"/>
              <a:t>的同名函数</a:t>
            </a:r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substr_count</a:t>
            </a:r>
            <a:r>
              <a:rPr lang="en-US" altLang="zh-CN" sz="2400" dirty="0">
                <a:solidFill>
                  <a:srgbClr val="FF0000"/>
                </a:solidFill>
              </a:rPr>
              <a:t>($</a:t>
            </a:r>
            <a:r>
              <a:rPr lang="en-US" altLang="zh-CN" sz="2400" dirty="0" err="1">
                <a:solidFill>
                  <a:srgbClr val="FF0000"/>
                </a:solidFill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, $</a:t>
            </a:r>
            <a:r>
              <a:rPr lang="en-US" altLang="zh-CN" sz="2400" dirty="0" err="1">
                <a:solidFill>
                  <a:srgbClr val="FF0000"/>
                </a:solidFill>
              </a:rPr>
              <a:t>toCount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中查找</a:t>
            </a:r>
            <a:r>
              <a:rPr lang="en-US" altLang="zh-CN" sz="2000" dirty="0" err="1"/>
              <a:t>toCount</a:t>
            </a:r>
            <a:r>
              <a:rPr lang="zh-CN" altLang="en-US" sz="2000" dirty="0"/>
              <a:t>出现的次数</a:t>
            </a:r>
            <a:endParaRPr lang="en-US" altLang="zh-CN" sz="20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strrev</a:t>
            </a:r>
            <a:r>
              <a:rPr lang="en-US" altLang="zh-CN" sz="2400" dirty="0">
                <a:solidFill>
                  <a:srgbClr val="FF0000"/>
                </a:solidFill>
              </a:rPr>
              <a:t>($</a:t>
            </a:r>
            <a:r>
              <a:rPr lang="en-US" altLang="zh-CN" sz="2400" dirty="0" err="1">
                <a:solidFill>
                  <a:srgbClr val="FF0000"/>
                </a:solidFill>
              </a:rPr>
              <a:t>str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000" dirty="0"/>
              <a:t>翻转字符串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……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动手做</a:t>
            </a:r>
            <a:r>
              <a:rPr lang="en-US" altLang="zh-CN" b="0" dirty="0">
                <a:solidFill>
                  <a:schemeClr val="tx1"/>
                </a:solidFill>
              </a:rPr>
              <a:t>Demo</a:t>
            </a: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本实例为</a:t>
            </a:r>
            <a:r>
              <a:rPr lang="en-US" altLang="zh-CN" b="0" dirty="0">
                <a:solidFill>
                  <a:schemeClr val="tx1"/>
                </a:solidFill>
              </a:rPr>
              <a:t>c4_4.php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求出一个文件路径的文件扩展名</a:t>
            </a:r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如</a:t>
            </a:r>
            <a:r>
              <a:rPr lang="en-US" altLang="zh-CN" b="0" dirty="0">
                <a:solidFill>
                  <a:schemeClr val="tx1"/>
                </a:solidFill>
              </a:rPr>
              <a:t>d:/web/test.php</a:t>
            </a:r>
            <a:r>
              <a:rPr lang="zh-CN" altLang="en-US" b="0" dirty="0">
                <a:solidFill>
                  <a:schemeClr val="tx1"/>
                </a:solidFill>
              </a:rPr>
              <a:t>，则取得字符串</a:t>
            </a:r>
            <a:r>
              <a:rPr lang="en-US" altLang="zh-CN" b="0" dirty="0">
                <a:solidFill>
                  <a:schemeClr val="tx1"/>
                </a:solidFill>
              </a:rPr>
              <a:t>”</a:t>
            </a:r>
            <a:r>
              <a:rPr lang="en-US" altLang="zh-CN" b="0" dirty="0" err="1">
                <a:solidFill>
                  <a:schemeClr val="tx1"/>
                </a:solidFill>
              </a:rPr>
              <a:t>php</a:t>
            </a:r>
            <a:r>
              <a:rPr lang="en-US" altLang="zh-CN" b="0" dirty="0">
                <a:solidFill>
                  <a:schemeClr val="tx1"/>
                </a:solidFill>
              </a:rPr>
              <a:t>”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内容小结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772816"/>
            <a:ext cx="7643866" cy="39604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06" y="2126172"/>
            <a:ext cx="72728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字符串的应用：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应用中非常广泛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字符串的定义方法：单引号、双引号、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heredoc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文档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输出语句（函数）：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echo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print_r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var_dump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常用字符串处理：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trim()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strlen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、比较运算符、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strcmp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strtoupper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strtolower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strpos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strstr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substr()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str_replace()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implode()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explode()……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字符串使用：了解应用，掌握基本语法，会查参考手册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当前内容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2000240"/>
            <a:ext cx="7572376" cy="35004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rgbClr val="FF0000"/>
                </a:solidFill>
              </a:rPr>
              <a:t>字符串的使用意义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引用字符串的方法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输出字符串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常用字符串处理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字符串的使用意义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页面的组成：</a:t>
            </a:r>
            <a:r>
              <a:rPr lang="en-US" altLang="zh-CN" dirty="0"/>
              <a:t>HTML</a:t>
            </a:r>
            <a:r>
              <a:rPr lang="zh-CN" altLang="en-US" dirty="0"/>
              <a:t>代码、内容数据，都为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类型数据。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应用中的字符串：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</a:p>
          <a:p>
            <a:pPr lvl="1"/>
            <a:r>
              <a:rPr lang="zh-CN" altLang="en-US" dirty="0"/>
              <a:t>表单输入数据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字符串是</a:t>
            </a:r>
            <a:r>
              <a:rPr lang="en-US" altLang="zh-CN" dirty="0"/>
              <a:t>PHP</a:t>
            </a:r>
            <a:r>
              <a:rPr lang="zh-CN" altLang="en-US" dirty="0"/>
              <a:t>程序中最经常使用的数据类型，</a:t>
            </a:r>
            <a:r>
              <a:rPr lang="en-US" altLang="zh-CN" dirty="0"/>
              <a:t>PHP</a:t>
            </a:r>
            <a:r>
              <a:rPr lang="zh-CN" altLang="en-US" dirty="0"/>
              <a:t>也提供了大量的函数来帮助处理字符串</a:t>
            </a:r>
            <a:endParaRPr lang="en-US" altLang="zh-CN" dirty="0"/>
          </a:p>
          <a:p>
            <a:pPr lvl="1">
              <a:buNone/>
            </a:pPr>
            <a:endParaRPr lang="en-US" altLang="zh-CN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当前内容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57276" y="2000240"/>
            <a:ext cx="7572376" cy="35004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chemeClr val="tx1"/>
                </a:solidFill>
              </a:rPr>
              <a:t>字符串的使用意义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>
                <a:solidFill>
                  <a:srgbClr val="FF0000"/>
                </a:solidFill>
              </a:rPr>
              <a:t>引用字符串的方法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输出字符串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sz="2400" dirty="0"/>
              <a:t>常用字符串处理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引用字符串直接量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引用字符串直接量的方法</a:t>
            </a:r>
            <a:endParaRPr lang="en-US" altLang="zh-CN" dirty="0"/>
          </a:p>
          <a:p>
            <a:pPr lvl="1"/>
            <a:r>
              <a:rPr lang="zh-CN" altLang="en-US" dirty="0"/>
              <a:t>单引号     ：‘</a:t>
            </a:r>
            <a:endParaRPr lang="en-US" altLang="zh-CN" dirty="0"/>
          </a:p>
          <a:p>
            <a:pPr lvl="1"/>
            <a:r>
              <a:rPr lang="zh-CN" altLang="en-US" dirty="0"/>
              <a:t>双引号     ：“</a:t>
            </a:r>
            <a:endParaRPr lang="en-US" altLang="zh-CN" dirty="0"/>
          </a:p>
          <a:p>
            <a:pPr lvl="1"/>
            <a:r>
              <a:rPr lang="zh-CN" altLang="en-US" dirty="0"/>
              <a:t>自定义定界符 ：  </a:t>
            </a:r>
            <a:r>
              <a:rPr lang="en-US" altLang="zh-CN" dirty="0" err="1"/>
              <a:t>heredoc</a:t>
            </a:r>
            <a:endParaRPr lang="en-US" altLang="zh-CN" dirty="0"/>
          </a:p>
          <a:p>
            <a:r>
              <a:rPr lang="zh-CN" altLang="en-US" dirty="0"/>
              <a:t>主要区别：</a:t>
            </a:r>
            <a:endParaRPr lang="en-US" altLang="zh-CN" dirty="0"/>
          </a:p>
          <a:p>
            <a:pPr lvl="1"/>
            <a:r>
              <a:rPr lang="zh-CN" altLang="en-US" dirty="0"/>
              <a:t>是否进行</a:t>
            </a:r>
            <a:r>
              <a:rPr lang="zh-CN" altLang="en-US" dirty="0">
                <a:solidFill>
                  <a:srgbClr val="FF0000"/>
                </a:solidFill>
              </a:rPr>
              <a:t>变量解析</a:t>
            </a:r>
            <a:endParaRPr lang="en-US" altLang="zh-CN" dirty="0"/>
          </a:p>
          <a:p>
            <a:pPr lvl="1"/>
            <a:r>
              <a:rPr lang="zh-CN" altLang="en-US" dirty="0"/>
              <a:t>是否识别特殊的</a:t>
            </a:r>
            <a:r>
              <a:rPr lang="zh-CN" altLang="en-US" dirty="0">
                <a:solidFill>
                  <a:srgbClr val="FF0000"/>
                </a:solidFill>
              </a:rPr>
              <a:t>转义字符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单、双引号方式引用字符串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单引号</a:t>
            </a:r>
            <a:endParaRPr lang="en-US" altLang="zh-CN" dirty="0"/>
          </a:p>
          <a:p>
            <a:pPr lvl="1"/>
            <a:r>
              <a:rPr lang="en-US" altLang="zh-CN" dirty="0"/>
              <a:t>‘hello’</a:t>
            </a:r>
            <a:r>
              <a:rPr lang="zh-CN" altLang="en-US" dirty="0"/>
              <a:t>、</a:t>
            </a:r>
            <a:r>
              <a:rPr lang="en-US" altLang="zh-CN" dirty="0"/>
              <a:t>’123’</a:t>
            </a:r>
            <a:r>
              <a:rPr lang="zh-CN" altLang="en-US" dirty="0"/>
              <a:t>、</a:t>
            </a:r>
            <a:r>
              <a:rPr lang="en-US" altLang="zh-CN" dirty="0"/>
              <a:t>’\n’</a:t>
            </a:r>
            <a:r>
              <a:rPr lang="zh-CN" altLang="en-US" dirty="0"/>
              <a:t>、</a:t>
            </a:r>
            <a:r>
              <a:rPr lang="en-US" altLang="zh-CN" dirty="0"/>
              <a:t>’$a + $b = $c’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不解析字符串中的变量</a:t>
            </a:r>
            <a:endParaRPr lang="en-US" altLang="zh-CN" dirty="0"/>
          </a:p>
          <a:p>
            <a:pPr lvl="1"/>
            <a:r>
              <a:rPr lang="zh-CN" altLang="en-US" dirty="0"/>
              <a:t>仅支持 </a:t>
            </a:r>
            <a:r>
              <a:rPr lang="en-US" altLang="zh-CN" dirty="0">
                <a:solidFill>
                  <a:srgbClr val="FF0000"/>
                </a:solidFill>
              </a:rPr>
              <a:t>\’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\\ </a:t>
            </a:r>
            <a:r>
              <a:rPr lang="zh-CN" altLang="en-US" dirty="0"/>
              <a:t>两个转义字符</a:t>
            </a:r>
            <a:endParaRPr lang="en-US" altLang="zh-CN" dirty="0"/>
          </a:p>
          <a:p>
            <a:pPr lvl="1">
              <a:buNone/>
            </a:pPr>
            <a:endParaRPr lang="en-US" altLang="zh-CN" sz="600" dirty="0"/>
          </a:p>
          <a:p>
            <a:r>
              <a:rPr lang="zh-CN" altLang="en-US" dirty="0"/>
              <a:t>双引号</a:t>
            </a:r>
            <a:endParaRPr lang="en-US" altLang="zh-CN" dirty="0"/>
          </a:p>
          <a:p>
            <a:pPr lvl="1"/>
            <a:r>
              <a:rPr lang="en-US" altLang="zh-CN" dirty="0"/>
              <a:t>“hello”</a:t>
            </a:r>
            <a:r>
              <a:rPr lang="zh-CN" altLang="en-US" dirty="0"/>
              <a:t>、</a:t>
            </a:r>
            <a:r>
              <a:rPr lang="en-US" altLang="zh-CN" dirty="0"/>
              <a:t>”123”</a:t>
            </a:r>
            <a:r>
              <a:rPr lang="zh-CN" altLang="en-US" dirty="0"/>
              <a:t>、</a:t>
            </a:r>
            <a:r>
              <a:rPr lang="en-US" altLang="zh-CN" dirty="0"/>
              <a:t>”\n”</a:t>
            </a:r>
            <a:r>
              <a:rPr lang="zh-CN" altLang="en-US" dirty="0"/>
              <a:t>、</a:t>
            </a:r>
            <a:r>
              <a:rPr lang="en-US" altLang="zh-CN" dirty="0"/>
              <a:t>”$a + $b = $c”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解析字符串中的变量</a:t>
            </a:r>
            <a:endParaRPr lang="en-US" altLang="zh-CN" dirty="0"/>
          </a:p>
          <a:p>
            <a:pPr lvl="1"/>
            <a:r>
              <a:rPr lang="zh-CN" altLang="en-US" dirty="0"/>
              <a:t>支持多种转义字符  </a:t>
            </a:r>
            <a:r>
              <a:rPr lang="en-US" altLang="zh-CN" dirty="0"/>
              <a:t>\”</a:t>
            </a:r>
            <a:r>
              <a:rPr lang="zh-CN" altLang="en-US" dirty="0"/>
              <a:t>、</a:t>
            </a:r>
            <a:r>
              <a:rPr lang="en-US" altLang="zh-CN" dirty="0"/>
              <a:t>\n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\$</a:t>
            </a:r>
            <a:r>
              <a:rPr lang="en-US" altLang="zh-CN" dirty="0"/>
              <a:t>...</a:t>
            </a:r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自定义定界符方式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自定义定界符方式（</a:t>
            </a:r>
            <a:r>
              <a:rPr lang="en-US" altLang="zh-CN" dirty="0" err="1"/>
              <a:t>heredoc</a:t>
            </a:r>
            <a:r>
              <a:rPr lang="zh-CN" altLang="en-US" dirty="0"/>
              <a:t>方式）</a:t>
            </a:r>
            <a:endParaRPr lang="en-US" altLang="zh-CN" dirty="0"/>
          </a:p>
          <a:p>
            <a:pPr marL="765175" lvl="1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800" b="0" kern="0" dirty="0">
                <a:solidFill>
                  <a:schemeClr val="tx1"/>
                </a:solidFill>
              </a:rPr>
              <a:t>格式：</a:t>
            </a:r>
          </a:p>
          <a:p>
            <a:pPr marL="365125" lvl="0" indent="-255588" fontAlgn="base"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r>
              <a:rPr lang="zh-CN" altLang="en-US" sz="3200" b="0" kern="0" dirty="0">
                <a:solidFill>
                  <a:schemeClr val="tx1"/>
                </a:solidFill>
              </a:rPr>
              <a:t>	</a:t>
            </a:r>
            <a:r>
              <a:rPr lang="zh-CN" altLang="en-US" sz="3200" b="0" kern="0">
                <a:solidFill>
                  <a:schemeClr val="tx1"/>
                </a:solidFill>
              </a:rPr>
              <a:t>	</a:t>
            </a:r>
            <a:endParaRPr lang="en-US" altLang="zh-CN" sz="3200" b="0" kern="0">
              <a:solidFill>
                <a:schemeClr val="tx1"/>
              </a:solidFill>
            </a:endParaRPr>
          </a:p>
          <a:p>
            <a:pPr marL="365125" lvl="0" indent="-255588" fontAlgn="base"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endParaRPr lang="en-US" altLang="zh-CN" sz="3200" b="0" i="1" ker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 lvl="0" indent="-255588" fontAlgn="base">
              <a:spcBef>
                <a:spcPts val="400"/>
              </a:spcBef>
              <a:spcAft>
                <a:spcPct val="0"/>
              </a:spcAft>
              <a:buSzPct val="68000"/>
              <a:buNone/>
              <a:defRPr/>
            </a:pPr>
            <a:endParaRPr lang="en-US" altLang="zh-CN" b="0" i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65175" lvl="1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000" kern="0" dirty="0">
                <a:solidFill>
                  <a:srgbClr val="FF0000"/>
                </a:solidFill>
              </a:rPr>
              <a:t>定界</a:t>
            </a:r>
            <a:r>
              <a:rPr lang="zh-CN" altLang="en-US" sz="2000" b="0" kern="0" dirty="0">
                <a:solidFill>
                  <a:srgbClr val="FF0000"/>
                </a:solidFill>
              </a:rPr>
              <a:t>符</a:t>
            </a:r>
            <a:r>
              <a:rPr lang="en-US" altLang="zh-CN" sz="2000" b="0" kern="0" dirty="0">
                <a:solidFill>
                  <a:srgbClr val="FF0000"/>
                </a:solidFill>
              </a:rPr>
              <a:t>(identifier)</a:t>
            </a:r>
            <a:r>
              <a:rPr lang="zh-CN" altLang="en-US" sz="2000" b="0" kern="0" dirty="0">
                <a:solidFill>
                  <a:schemeClr val="tx1"/>
                </a:solidFill>
              </a:rPr>
              <a:t>同变量命名规格，一般均使用大写字母</a:t>
            </a:r>
          </a:p>
          <a:p>
            <a:pPr marL="765175" lvl="1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000" b="0" kern="0" dirty="0">
                <a:solidFill>
                  <a:schemeClr val="tx1"/>
                </a:solidFill>
              </a:rPr>
              <a:t>结束定界符后跟 </a:t>
            </a:r>
            <a:r>
              <a:rPr lang="en-US" altLang="zh-CN" sz="2000" b="0" kern="0" dirty="0">
                <a:solidFill>
                  <a:srgbClr val="FF0000"/>
                </a:solidFill>
              </a:rPr>
              <a:t>; </a:t>
            </a:r>
            <a:r>
              <a:rPr lang="zh-CN" altLang="en-US" sz="2000" b="0" kern="0" dirty="0">
                <a:solidFill>
                  <a:schemeClr val="tx1"/>
                </a:solidFill>
              </a:rPr>
              <a:t>并且前面不能有任何空格</a:t>
            </a:r>
            <a:endParaRPr lang="en-US" altLang="zh-CN" sz="2000" b="0" kern="0" dirty="0">
              <a:solidFill>
                <a:schemeClr val="tx1"/>
              </a:solidFill>
            </a:endParaRPr>
          </a:p>
          <a:p>
            <a:pPr marL="765175" lvl="1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000" b="0" kern="0" dirty="0">
                <a:solidFill>
                  <a:schemeClr val="tx1"/>
                </a:solidFill>
              </a:rPr>
              <a:t>单引号和双引号被完全传递，不需要转义</a:t>
            </a:r>
            <a:r>
              <a:rPr lang="zh-CN" altLang="en-US" sz="2000" kern="0" dirty="0"/>
              <a:t>，</a:t>
            </a:r>
            <a:r>
              <a:rPr lang="zh-CN" altLang="en-US" sz="2000" b="0" kern="0" dirty="0">
                <a:solidFill>
                  <a:schemeClr val="tx1"/>
                </a:solidFill>
              </a:rPr>
              <a:t>换行也会被保留</a:t>
            </a:r>
            <a:endParaRPr lang="en-US" altLang="zh-CN" sz="2000" b="0" kern="0" dirty="0">
              <a:solidFill>
                <a:schemeClr val="tx1"/>
              </a:solidFill>
            </a:endParaRPr>
          </a:p>
          <a:p>
            <a:pPr marL="765175" lvl="1" indent="-255588" fontAlgn="base">
              <a:spcBef>
                <a:spcPts val="400"/>
              </a:spcBef>
              <a:spcAft>
                <a:spcPct val="0"/>
              </a:spcAft>
              <a:buSzPct val="68000"/>
              <a:defRPr/>
            </a:pPr>
            <a:r>
              <a:rPr lang="zh-CN" altLang="en-US" sz="2000" kern="0" dirty="0"/>
              <a:t>变量也会被解析处理</a:t>
            </a:r>
            <a:endParaRPr lang="en-US" altLang="zh-CN" sz="20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14" y="2749674"/>
            <a:ext cx="3362325" cy="8953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Microsoft Office PowerPoint</Application>
  <PresentationFormat>全屏显示(4:3)</PresentationFormat>
  <Paragraphs>295</Paragraphs>
  <Slides>34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Wingdings 3</vt:lpstr>
      <vt:lpstr>Office 主题</vt:lpstr>
      <vt:lpstr>第四章 字符串</vt:lpstr>
      <vt:lpstr>本节内容</vt:lpstr>
      <vt:lpstr>重点/难点</vt:lpstr>
      <vt:lpstr>当前内容</vt:lpstr>
      <vt:lpstr>字符串的使用意义</vt:lpstr>
      <vt:lpstr>当前内容</vt:lpstr>
      <vt:lpstr>引用字符串直接量</vt:lpstr>
      <vt:lpstr>单、双引号方式引用字符串</vt:lpstr>
      <vt:lpstr>自定义定界符方式</vt:lpstr>
      <vt:lpstr>PowerPoint 演示文稿</vt:lpstr>
      <vt:lpstr>引用字符串方式小结</vt:lpstr>
      <vt:lpstr>引用字符串方式比较</vt:lpstr>
      <vt:lpstr>当前内容</vt:lpstr>
      <vt:lpstr>输出字符串</vt:lpstr>
      <vt:lpstr>PowerPoint 演示文稿</vt:lpstr>
      <vt:lpstr>当前内容</vt:lpstr>
      <vt:lpstr>用户注册处理</vt:lpstr>
      <vt:lpstr>用户注册处理</vt:lpstr>
      <vt:lpstr>获取字符串长度</vt:lpstr>
      <vt:lpstr>清除空白符</vt:lpstr>
      <vt:lpstr>字符串比较</vt:lpstr>
      <vt:lpstr>字符串比较</vt:lpstr>
      <vt:lpstr>字符串的查找</vt:lpstr>
      <vt:lpstr>字符串的查找</vt:lpstr>
      <vt:lpstr>字符串的查找</vt:lpstr>
      <vt:lpstr>字符串替换</vt:lpstr>
      <vt:lpstr>大小写转换</vt:lpstr>
      <vt:lpstr>PowerPoint 演示文稿</vt:lpstr>
      <vt:lpstr>字符串的截取</vt:lpstr>
      <vt:lpstr>HTML文本格式化函数</vt:lpstr>
      <vt:lpstr>其他字符串处理函数</vt:lpstr>
      <vt:lpstr>PowerPoint 演示文稿</vt:lpstr>
      <vt:lpstr>内容小结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2017-03-08T02:11:35Z</dcterms:modified>
</cp:coreProperties>
</file>