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3" r:id="rId2"/>
    <p:sldId id="360" r:id="rId3"/>
    <p:sldId id="384" r:id="rId4"/>
    <p:sldId id="385" r:id="rId5"/>
    <p:sldId id="382" r:id="rId6"/>
    <p:sldId id="362" r:id="rId7"/>
    <p:sldId id="391" r:id="rId8"/>
    <p:sldId id="363" r:id="rId9"/>
    <p:sldId id="364" r:id="rId10"/>
    <p:sldId id="386" r:id="rId11"/>
    <p:sldId id="367" r:id="rId12"/>
    <p:sldId id="369" r:id="rId13"/>
    <p:sldId id="370" r:id="rId14"/>
    <p:sldId id="383" r:id="rId15"/>
    <p:sldId id="392" r:id="rId16"/>
    <p:sldId id="387" r:id="rId17"/>
    <p:sldId id="371" r:id="rId18"/>
    <p:sldId id="379" r:id="rId19"/>
    <p:sldId id="380" r:id="rId20"/>
    <p:sldId id="389" r:id="rId21"/>
    <p:sldId id="378" r:id="rId22"/>
    <p:sldId id="381" r:id="rId23"/>
    <p:sldId id="358" r:id="rId24"/>
    <p:sldId id="3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76980" autoAdjust="0"/>
  </p:normalViewPr>
  <p:slideViewPr>
    <p:cSldViewPr>
      <p:cViewPr varScale="1">
        <p:scale>
          <a:sx n="85" d="100"/>
          <a:sy n="85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0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代码可重复调用，提高程序。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phpinfo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本函数返回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的所有信息。包括了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的编译选项及扩充配置、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版本、服务器信息及环境变量、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环境变量、操作系统版本信息、路径及环境变量配置、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标头、及版权宣告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纪元（格林威治时间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00:00:00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）到当前时间的秒数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9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8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/>
              <a:t>如果希望在函数中，将函数的值保留到下次调用时，需要将变量声明为</a:t>
            </a:r>
            <a:r>
              <a:rPr lang="zh-CN" altLang="en-US" sz="1200" dirty="0" smtClean="0"/>
              <a:t>静态变量</a:t>
            </a:r>
            <a:r>
              <a:rPr lang="zh-CN" altLang="en-US" sz="1200" b="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演讲题目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课程编号：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0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dirty="0" smtClean="0"/>
              <a:t>第三章 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500174"/>
            <a:ext cx="7572376" cy="4500594"/>
          </a:xfrm>
        </p:spPr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函数简介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sz="2400" dirty="0" smtClean="0">
                <a:solidFill>
                  <a:srgbClr val="FF0000"/>
                </a:solidFill>
              </a:rPr>
              <a:t>变量的作用域和生命周期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sz="2400" dirty="0" smtClean="0"/>
              <a:t>函数的参数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参数传递</a:t>
            </a:r>
            <a:endParaRPr lang="en-US" sz="2000" dirty="0" smtClean="0"/>
          </a:p>
          <a:p>
            <a:pPr lvl="1"/>
            <a:r>
              <a:rPr sz="2000" dirty="0" smtClean="0"/>
              <a:t>参数的默认值</a:t>
            </a:r>
            <a:endParaRPr sz="2400" dirty="0" smtClean="0"/>
          </a:p>
          <a:p>
            <a:r>
              <a:rPr lang="en-US" altLang="zh-CN" sz="2400" dirty="0" smtClean="0"/>
              <a:t>PHP</a:t>
            </a:r>
            <a:r>
              <a:rPr sz="2400" dirty="0"/>
              <a:t>函数使用技巧</a:t>
            </a:r>
          </a:p>
          <a:p>
            <a:pPr lvl="1"/>
            <a:r>
              <a:rPr lang="zh-CN" altLang="en-US" sz="2000" dirty="0" smtClean="0"/>
              <a:t>查看函数是否已经定义</a:t>
            </a:r>
          </a:p>
          <a:p>
            <a:pPr lvl="1"/>
            <a:r>
              <a:rPr lang="zh-CN" altLang="en-US" sz="2000" dirty="0" smtClean="0"/>
              <a:t>创建函数库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在函数外定义的变量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作用域：从定义处到文件结尾。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在函数内定义的变量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作用域：从定义处到函数结尾。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r>
              <a:rPr lang="zh-CN" altLang="en-US" sz="2400" dirty="0" smtClean="0"/>
              <a:t>如果在函数内使用全局变量，需要在函数内容使用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global</a:t>
            </a:r>
            <a:r>
              <a:rPr lang="zh-CN" altLang="en-US" sz="2400" dirty="0" smtClean="0"/>
              <a:t>关键字声明该变量。</a:t>
            </a:r>
            <a:endParaRPr lang="en-US" altLang="zh-CN" sz="2400" dirty="0" smtClean="0"/>
          </a:p>
          <a:p>
            <a:pPr lvl="1">
              <a:buNone/>
            </a:pPr>
            <a:endParaRPr lang="zh-CN" altLang="en-US" i="1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c3_3.php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0" dirty="0" smtClean="0"/>
              <a:t>全局变量：整个页面文件。程序在执行时全局变量都有效。</a:t>
            </a:r>
            <a:endParaRPr lang="en-US" altLang="zh-CN" b="0" dirty="0" smtClean="0"/>
          </a:p>
          <a:p>
            <a:r>
              <a:rPr lang="zh-CN" altLang="en-US" b="0" dirty="0" smtClean="0"/>
              <a:t>局部变量：函数的一次调用，每次调用结束，局部变量就会销毁。</a:t>
            </a:r>
          </a:p>
          <a:p>
            <a:pPr lvl="0"/>
            <a:endParaRPr lang="en-US" altLang="zh-CN" dirty="0" smtClean="0"/>
          </a:p>
          <a:p>
            <a:r>
              <a:rPr lang="zh-CN" altLang="en-US" dirty="0" smtClean="0"/>
              <a:t>静态变量：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在变量名前使用</a:t>
            </a:r>
            <a:r>
              <a:rPr lang="en-US" altLang="zh-CN" b="1" dirty="0" smtClean="0">
                <a:solidFill>
                  <a:srgbClr val="FF0000"/>
                </a:solidFill>
              </a:rPr>
              <a:t>static</a:t>
            </a:r>
            <a:r>
              <a:rPr lang="zh-CN" altLang="en-US" b="1" dirty="0" smtClean="0"/>
              <a:t>关键词</a:t>
            </a:r>
            <a:r>
              <a:rPr lang="zh-CN" altLang="en-US" b="1" smtClean="0"/>
              <a:t>声明。</a:t>
            </a:r>
            <a:endParaRPr lang="en-US" altLang="zh-C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Chapt3_4.php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变量的作用域和生命周期</a:t>
            </a:r>
            <a:endParaRPr lang="zh-CN" altLang="en-US" dirty="0"/>
          </a:p>
        </p:txBody>
      </p:sp>
      <p:graphicFrame>
        <p:nvGraphicFramePr>
          <p:cNvPr id="4" name="Group 51"/>
          <p:cNvGraphicFramePr>
            <a:graphicFrameLocks/>
          </p:cNvGraphicFramePr>
          <p:nvPr/>
        </p:nvGraphicFramePr>
        <p:xfrm>
          <a:off x="928662" y="2000240"/>
          <a:ext cx="7215237" cy="32575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4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全局变量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局部变量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静态变量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定义位置：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函数外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函数内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函数内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有效范围：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整个页面文件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整个函数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整个函数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生命周期：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整个程序执行周期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函数的一次执行周期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整个程序执行周期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不推荐在函数中使用到全局变量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代码重用几乎不可能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难以调试并找到问题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代码不易理解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参数传递的方式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定义函数，函数功能是输出表格：</a:t>
            </a:r>
            <a:endParaRPr lang="en-US" altLang="zh-CN" dirty="0" smtClean="0"/>
          </a:p>
          <a:p>
            <a:pPr marL="914400" lvl="1" indent="-514350">
              <a:buFont typeface="+mj-lt"/>
              <a:buAutoNum type="romanUcPeriod"/>
            </a:pPr>
            <a:r>
              <a:rPr lang="zh-CN" altLang="en-US" dirty="0" smtClean="0"/>
              <a:t>行数、列数由传入参数决定</a:t>
            </a:r>
            <a:endParaRPr lang="en-US" altLang="zh-CN" dirty="0" smtClean="0"/>
          </a:p>
          <a:p>
            <a:pPr marL="914400" lvl="1" indent="-514350">
              <a:buFont typeface="+mj-lt"/>
              <a:buAutoNum type="romanUcPeriod"/>
            </a:pPr>
            <a:r>
              <a:rPr lang="zh-CN" altLang="en-US" dirty="0" smtClean="0"/>
              <a:t>可设置隔行换色效果，默认非隔行换色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用两种以上的方法实现分值的累计求和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：全局变量法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：静态变量法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：参数传址法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c3_5.php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500174"/>
            <a:ext cx="7572376" cy="4500594"/>
          </a:xfrm>
        </p:spPr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函数简介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sz="2400" dirty="0" smtClean="0"/>
              <a:t>变量的作用域和生命周期</a:t>
            </a:r>
            <a:endParaRPr lang="en-US" sz="2400" dirty="0" smtClean="0"/>
          </a:p>
          <a:p>
            <a:r>
              <a:rPr sz="2400" dirty="0" smtClean="0">
                <a:solidFill>
                  <a:srgbClr val="FF0000"/>
                </a:solidFill>
              </a:rPr>
              <a:t>函数的参数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参数传递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sz="2000" dirty="0" smtClean="0">
                <a:solidFill>
                  <a:srgbClr val="FF0000"/>
                </a:solidFill>
              </a:rPr>
              <a:t>参数的默认值</a:t>
            </a:r>
            <a:endParaRPr sz="2400" dirty="0"/>
          </a:p>
          <a:p>
            <a:r>
              <a:rPr lang="en-US" altLang="zh-CN" sz="2400" dirty="0"/>
              <a:t>PHP</a:t>
            </a:r>
            <a:r>
              <a:rPr sz="2400" dirty="0" smtClean="0"/>
              <a:t>函数使用技巧</a:t>
            </a:r>
            <a:endParaRPr sz="2400" dirty="0"/>
          </a:p>
          <a:p>
            <a:pPr lvl="1"/>
            <a:r>
              <a:rPr lang="zh-CN" altLang="en-US" sz="2000" dirty="0" smtClean="0"/>
              <a:t>查看函数是否已经定义</a:t>
            </a:r>
          </a:p>
          <a:p>
            <a:pPr lvl="1"/>
            <a:r>
              <a:rPr lang="zh-CN" altLang="en-US" sz="2000" dirty="0" smtClean="0"/>
              <a:t>创建函数库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b="0" kern="0" dirty="0" smtClean="0">
                <a:solidFill>
                  <a:schemeClr val="tx1"/>
                </a:solidFill>
              </a:rPr>
              <a:t>在调用函数时，通常需要向函数传递参数。被传入的参数称为是</a:t>
            </a:r>
            <a:r>
              <a:rPr lang="zh-CN" altLang="en-US" sz="2400" b="0" kern="0" dirty="0" smtClean="0">
                <a:solidFill>
                  <a:srgbClr val="FF0000"/>
                </a:solidFill>
              </a:rPr>
              <a:t>实参</a:t>
            </a:r>
            <a:r>
              <a:rPr lang="zh-CN" altLang="en-US" sz="2400" b="0" kern="0" dirty="0" smtClean="0">
                <a:solidFill>
                  <a:schemeClr val="tx1"/>
                </a:solidFill>
              </a:rPr>
              <a:t>，在函数中定义的参数称为</a:t>
            </a:r>
            <a:r>
              <a:rPr lang="zh-CN" altLang="en-US" sz="2400" b="0" kern="0" dirty="0" smtClean="0">
                <a:solidFill>
                  <a:srgbClr val="FF0000"/>
                </a:solidFill>
              </a:rPr>
              <a:t>形参</a:t>
            </a:r>
            <a:r>
              <a:rPr lang="zh-CN" altLang="en-US" sz="2400" b="0" kern="0" dirty="0" smtClean="0">
                <a:solidFill>
                  <a:schemeClr val="tx1"/>
                </a:solidFill>
              </a:rPr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传值方式传递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将实参的值复制给形参。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形参值的改变不会影响实参。</a:t>
            </a:r>
            <a:endParaRPr lang="en-US" altLang="zh-CN" sz="2000" dirty="0" smtClean="0"/>
          </a:p>
          <a:p>
            <a:pPr lvl="1"/>
            <a:endParaRPr lang="zh-CN" alt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dirty="0" smtClean="0"/>
              <a:t>如果实参值是</a:t>
            </a:r>
            <a:r>
              <a:rPr lang="zh-CN" altLang="en-US" dirty="0" smtClean="0">
                <a:solidFill>
                  <a:srgbClr val="FF0000"/>
                </a:solidFill>
              </a:rPr>
              <a:t>大型字符串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大型数组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对象类型</a:t>
            </a:r>
            <a:r>
              <a:rPr lang="zh-CN" altLang="en-US" dirty="0" smtClean="0"/>
              <a:t>时，传值方式的缺点？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传址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传址（在定义函数时，在参数前加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将实参的的地址传递给形参。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形参的值的改变影响实参。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实参必须是变量。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c3_5.php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b="0" kern="0" dirty="0" smtClean="0">
                <a:solidFill>
                  <a:schemeClr val="tx1"/>
                </a:solidFill>
              </a:rPr>
              <a:t>使用函数时，某些参数可能多数情况下都是一个固定的值。</a:t>
            </a:r>
            <a:r>
              <a:rPr lang="en-US" altLang="zh-CN" sz="2400" b="0" kern="0" dirty="0" smtClean="0">
                <a:solidFill>
                  <a:schemeClr val="tx1"/>
                </a:solidFill>
              </a:rPr>
              <a:t>PHP</a:t>
            </a:r>
            <a:r>
              <a:rPr lang="zh-CN" altLang="en-US" sz="2400" b="0" kern="0" dirty="0" smtClean="0">
                <a:solidFill>
                  <a:schemeClr val="tx1"/>
                </a:solidFill>
              </a:rPr>
              <a:t>提供了参数默认值的设置。</a:t>
            </a:r>
            <a:endParaRPr lang="en-US" altLang="zh-CN" sz="2400" b="0" kern="0" dirty="0" smtClean="0">
              <a:solidFill>
                <a:schemeClr val="tx1"/>
              </a:solidFill>
            </a:endParaRPr>
          </a:p>
          <a:p>
            <a:pPr lvl="0"/>
            <a:endParaRPr lang="en-US" altLang="zh-CN" sz="2400" b="0" kern="0" dirty="0" smtClean="0">
              <a:solidFill>
                <a:schemeClr val="tx1"/>
              </a:solidFill>
            </a:endParaRPr>
          </a:p>
          <a:p>
            <a:pPr lvl="0"/>
            <a:r>
              <a:rPr lang="zh-CN" altLang="en-US" sz="2400" b="0" kern="0" dirty="0" smtClean="0">
                <a:solidFill>
                  <a:schemeClr val="tx1"/>
                </a:solidFill>
              </a:rPr>
              <a:t>参数默认值：</a:t>
            </a:r>
            <a:endParaRPr lang="en-US" altLang="zh-CN" sz="2400" b="0" kern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b="0" kern="0" dirty="0" smtClean="0">
                <a:solidFill>
                  <a:schemeClr val="tx1"/>
                </a:solidFill>
              </a:rPr>
              <a:t>在定义函数时，将默认值赋值给参数列表中的参数。</a:t>
            </a:r>
            <a:endParaRPr lang="en-US" altLang="zh-CN" sz="2000" b="0" kern="0" dirty="0" smtClean="0">
              <a:solidFill>
                <a:schemeClr val="tx1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使用参数默认值的要求：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默认值必须是常量表达式，不能为变量。</a:t>
            </a:r>
            <a:endParaRPr lang="en-US" altLang="zh-CN" sz="2000" dirty="0" smtClean="0"/>
          </a:p>
          <a:p>
            <a:pPr lvl="1"/>
            <a:r>
              <a:rPr lang="zh-CN" altLang="en-US" sz="2000" kern="0" dirty="0" smtClean="0"/>
              <a:t>定义函数时，任何默认参数必须放在任何非默认参数的右侧。</a:t>
            </a:r>
            <a:endParaRPr lang="en-US" altLang="zh-CN" sz="2000" b="1" dirty="0" smtClean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500174"/>
            <a:ext cx="7572376" cy="4500594"/>
          </a:xfrm>
        </p:spPr>
        <p:txBody>
          <a:bodyPr/>
          <a:lstStyle/>
          <a:p>
            <a:r>
              <a:rPr sz="2400" dirty="0" smtClean="0"/>
              <a:t>函数简介</a:t>
            </a:r>
            <a:endParaRPr lang="en-US" sz="2400" dirty="0" smtClean="0"/>
          </a:p>
          <a:p>
            <a:r>
              <a:rPr sz="2400" dirty="0" smtClean="0"/>
              <a:t>变量的作用域和生命周期</a:t>
            </a:r>
            <a:endParaRPr lang="en-US" sz="2400" dirty="0" smtClean="0"/>
          </a:p>
          <a:p>
            <a:r>
              <a:rPr sz="2400" dirty="0" smtClean="0"/>
              <a:t>函数的参数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参数传递</a:t>
            </a:r>
            <a:endParaRPr lang="en-US" sz="2000" dirty="0" smtClean="0"/>
          </a:p>
          <a:p>
            <a:pPr lvl="1"/>
            <a:r>
              <a:rPr sz="2000" dirty="0" smtClean="0"/>
              <a:t>参数的默认值</a:t>
            </a:r>
            <a:endParaRPr sz="2400" dirty="0" smtClean="0"/>
          </a:p>
          <a:p>
            <a:r>
              <a:rPr lang="en-US" altLang="zh-CN" sz="2400" dirty="0" smtClean="0"/>
              <a:t>PHP</a:t>
            </a:r>
            <a:r>
              <a:rPr sz="2400" dirty="0" smtClean="0"/>
              <a:t>函数使用技巧</a:t>
            </a:r>
          </a:p>
          <a:p>
            <a:pPr lvl="1"/>
            <a:r>
              <a:rPr lang="zh-CN" altLang="en-US" sz="2000" dirty="0" smtClean="0"/>
              <a:t>查看函数是否已经定义</a:t>
            </a:r>
          </a:p>
          <a:p>
            <a:pPr lvl="1"/>
            <a:r>
              <a:rPr lang="zh-CN" altLang="en-US" sz="2000" dirty="0" smtClean="0"/>
              <a:t>创建函数库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500174"/>
            <a:ext cx="7572376" cy="4500594"/>
          </a:xfrm>
        </p:spPr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函数简介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sz="2400" dirty="0" smtClean="0"/>
              <a:t>变量的作用域和生命周期</a:t>
            </a:r>
            <a:endParaRPr lang="en-US" sz="2400" dirty="0" smtClean="0"/>
          </a:p>
          <a:p>
            <a:r>
              <a:rPr sz="2400" dirty="0" smtClean="0"/>
              <a:t>函数的参数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参数传递</a:t>
            </a:r>
            <a:endParaRPr lang="en-US" sz="2000" dirty="0" smtClean="0"/>
          </a:p>
          <a:p>
            <a:pPr lvl="1"/>
            <a:r>
              <a:rPr sz="2000" dirty="0" smtClean="0"/>
              <a:t>参数的默认值</a:t>
            </a:r>
            <a:endParaRPr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PHP</a:t>
            </a:r>
            <a:r>
              <a:rPr sz="2400" dirty="0">
                <a:solidFill>
                  <a:srgbClr val="FF0000"/>
                </a:solidFill>
              </a:rPr>
              <a:t>函数使用技巧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查看函数是否已经定义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创建函数库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查看函数是否定义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+mj-ea"/>
                <a:ea typeface="+mj-ea"/>
                <a:cs typeface="Courier New" pitchFamily="49" charset="0"/>
              </a:rPr>
              <a:t>查看函数是否定义</a:t>
            </a:r>
            <a:endParaRPr lang="en-US" altLang="zh-CN" b="0" dirty="0" smtClean="0">
              <a:latin typeface="+mj-ea"/>
              <a:ea typeface="+mj-ea"/>
              <a:cs typeface="Courier New" pitchFamily="49" charset="0"/>
            </a:endParaRPr>
          </a:p>
          <a:p>
            <a:pPr lvl="1"/>
            <a:r>
              <a:rPr lang="en-US" altLang="zh-CN" b="0" dirty="0" err="1" smtClean="0">
                <a:latin typeface="Courier New" pitchFamily="49" charset="0"/>
                <a:cs typeface="Courier New" pitchFamily="49" charset="0"/>
              </a:rPr>
              <a:t>function_exists</a:t>
            </a:r>
            <a:r>
              <a:rPr lang="en-US" altLang="zh-CN" b="0" dirty="0" smtClean="0">
                <a:latin typeface="Courier New" pitchFamily="49" charset="0"/>
                <a:cs typeface="Courier New" pitchFamily="49" charset="0"/>
              </a:rPr>
              <a:t>(&lt;string </a:t>
            </a:r>
            <a:r>
              <a:rPr lang="en-US" altLang="zh-CN" b="0" dirty="0" err="1" smtClean="0">
                <a:latin typeface="Courier New" pitchFamily="49" charset="0"/>
                <a:cs typeface="Courier New" pitchFamily="49" charset="0"/>
              </a:rPr>
              <a:t>funcName</a:t>
            </a:r>
            <a:r>
              <a:rPr lang="en-US" altLang="zh-CN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endParaRPr lang="en-US" altLang="zh-CN" b="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chemeClr val="accent1"/>
              </a:buClr>
              <a:buSzPct val="100000"/>
              <a:buFont typeface="Wingdings" pitchFamily="2" charset="2"/>
              <a:buChar char="l"/>
            </a:pPr>
            <a:r>
              <a:rPr lang="zh-CN" altLang="en-US" dirty="0" smtClean="0"/>
              <a:t>使用这个函数，让我们避免函数重名导致的错误。</a:t>
            </a:r>
            <a:endParaRPr lang="en-US" altLang="zh-CN" dirty="0" smtClean="0"/>
          </a:p>
          <a:p>
            <a:endParaRPr lang="zh-CN" altLang="en-US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创建函数库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chemeClr val="tx1"/>
                </a:solidFill>
              </a:rPr>
              <a:t>函数是从代码重用的角度来考虑的，当实现很多个函数时，需要把同类别的函数组织到一个文件当中去。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</a:rPr>
              <a:t>如：通用的函数库放在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func.inc.php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当中。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</a:rPr>
              <a:t>这样以后的项目中，直接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require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这个文件，并调用里边的函数就可以了。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 smtClean="0">
                <a:solidFill>
                  <a:schemeClr val="tx1"/>
                </a:solidFill>
              </a:rPr>
              <a:t>函数的意义：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代码重用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程序结构化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PHP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的内置函数，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不需要引入文件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自定义函数使用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function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关键字声明，函数参数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不需要声明数据类型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函数命名的编码规范：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不鼓励使用数字，不使用下划线。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b="0" dirty="0" smtClean="0">
                <a:solidFill>
                  <a:srgbClr val="FF0000"/>
                </a:solidFill>
              </a:rPr>
              <a:t>Camel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命名法。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b="0" dirty="0" smtClean="0">
                <a:solidFill>
                  <a:srgbClr val="FF0000"/>
                </a:solidFill>
              </a:rPr>
              <a:t>命名形式：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doWhat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2000" b="0" dirty="0" smtClean="0">
                <a:solidFill>
                  <a:srgbClr val="FF0000"/>
                </a:solidFill>
              </a:rPr>
              <a:t>全局变量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：函数外定义的变量；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局部变量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：函数内定义。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变量的作用域和生命周期。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参数传递的方式：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传值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、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传址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设置参数的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默认值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查看函数是否定义：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function_exists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()</a:t>
            </a:r>
            <a:endParaRPr lang="zh-CN" alt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本节重点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400" dirty="0">
                <a:solidFill>
                  <a:srgbClr val="FF0000"/>
                </a:solidFill>
              </a:rPr>
              <a:t>自定义函数的定义和使用</a:t>
            </a:r>
          </a:p>
          <a:p>
            <a:r>
              <a:rPr sz="2400" dirty="0">
                <a:solidFill>
                  <a:srgbClr val="FF0000"/>
                </a:solidFill>
              </a:rPr>
              <a:t>变量的作用域和生命周期</a:t>
            </a:r>
          </a:p>
          <a:p>
            <a:r>
              <a:rPr sz="2400" dirty="0">
                <a:solidFill>
                  <a:srgbClr val="FF0000"/>
                </a:solidFill>
              </a:rPr>
              <a:t>函数的参数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参数传递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参数的默认值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500174"/>
            <a:ext cx="7572376" cy="4500594"/>
          </a:xfrm>
        </p:spPr>
        <p:txBody>
          <a:bodyPr/>
          <a:lstStyle/>
          <a:p>
            <a:r>
              <a:rPr sz="2400" dirty="0" smtClean="0">
                <a:solidFill>
                  <a:srgbClr val="FF0000"/>
                </a:solidFill>
              </a:rPr>
              <a:t>函数简介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sz="2400" dirty="0" smtClean="0"/>
              <a:t>变量的作用域和生命周期</a:t>
            </a:r>
            <a:endParaRPr lang="en-US" sz="2400" dirty="0" smtClean="0"/>
          </a:p>
          <a:p>
            <a:r>
              <a:rPr sz="2400" dirty="0" smtClean="0"/>
              <a:t>函数的参数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参数传递</a:t>
            </a:r>
            <a:endParaRPr lang="en-US" sz="2000" dirty="0" smtClean="0"/>
          </a:p>
          <a:p>
            <a:pPr lvl="1"/>
            <a:r>
              <a:rPr sz="2000" dirty="0" smtClean="0"/>
              <a:t>参数的默认值</a:t>
            </a:r>
            <a:endParaRPr sz="2400" dirty="0"/>
          </a:p>
          <a:p>
            <a:r>
              <a:rPr lang="en-US" altLang="zh-CN" sz="2400" dirty="0"/>
              <a:t>PHP</a:t>
            </a:r>
            <a:r>
              <a:rPr sz="2400" dirty="0"/>
              <a:t>函数使用技巧</a:t>
            </a:r>
          </a:p>
          <a:p>
            <a:pPr lvl="1"/>
            <a:r>
              <a:rPr lang="zh-CN" altLang="en-US" sz="2000" dirty="0" smtClean="0"/>
              <a:t>查看函数是否已经定义</a:t>
            </a:r>
          </a:p>
          <a:p>
            <a:pPr lvl="1"/>
            <a:r>
              <a:rPr lang="zh-CN" altLang="en-US" sz="2000" dirty="0" smtClean="0"/>
              <a:t>创建函数库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/>
              <a:t>函数（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）是能够完成特定功能的代码集合。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使用函数的意义：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代码可重复调用，提高效率。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程序逻辑清晰。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内置函数</a:t>
            </a:r>
            <a:endParaRPr lang="en-US" altLang="zh-CN" dirty="0" smtClean="0"/>
          </a:p>
          <a:p>
            <a:pPr lvl="1"/>
            <a:r>
              <a:rPr lang="en-US" altLang="zh-CN" kern="0" dirty="0" smtClean="0"/>
              <a:t>PHP</a:t>
            </a:r>
            <a:r>
              <a:rPr lang="zh-CN" altLang="en-US" kern="0" dirty="0" smtClean="0"/>
              <a:t>系统提供的函数。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不用引入其他文件，直接使用。</a:t>
            </a:r>
          </a:p>
          <a:p>
            <a:pPr lvl="1"/>
            <a:r>
              <a:rPr lang="zh-CN" altLang="en-US" kern="0" dirty="0" smtClean="0"/>
              <a:t>我们不需要关心函数内部是如何实现的，只需要掌握调用的方法就</a:t>
            </a:r>
            <a:r>
              <a:rPr lang="zh-CN" altLang="en-US" kern="0" smtClean="0"/>
              <a:t>可以。</a:t>
            </a:r>
            <a:endParaRPr lang="en-US" altLang="zh-CN" dirty="0" smtClean="0"/>
          </a:p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phpinfo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返回 </a:t>
            </a:r>
            <a:r>
              <a:rPr lang="en-US" altLang="zh-CN" dirty="0"/>
              <a:t>PHP </a:t>
            </a:r>
            <a:r>
              <a:rPr lang="zh-CN" altLang="en-US" dirty="0"/>
              <a:t>的所有信息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time()</a:t>
            </a:r>
          </a:p>
          <a:p>
            <a:pPr lvl="1"/>
            <a:r>
              <a:rPr lang="zh-CN" altLang="en-US" dirty="0" smtClean="0"/>
              <a:t>返回当前的</a:t>
            </a:r>
            <a:r>
              <a:rPr lang="en-US" altLang="zh-CN" dirty="0" smtClean="0"/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时间戳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strtotime</a:t>
            </a:r>
            <a:r>
              <a:rPr lang="en-US" altLang="zh-CN" dirty="0"/>
              <a:t>($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/>
              <a:t>$</a:t>
            </a:r>
            <a:r>
              <a:rPr lang="en-US" altLang="zh-CN" dirty="0" err="1"/>
              <a:t>str</a:t>
            </a:r>
            <a:r>
              <a:rPr lang="zh-CN" altLang="en-US" dirty="0"/>
              <a:t>串转成时间戳</a:t>
            </a:r>
            <a:endParaRPr lang="en-US" altLang="zh-CN" dirty="0" smtClean="0"/>
          </a:p>
          <a:p>
            <a:r>
              <a:rPr lang="en-US" altLang="zh-CN" dirty="0" smtClean="0"/>
              <a:t>date()</a:t>
            </a: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时间戳格式化为可读性更好的日期和时间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ar_dump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判断一个变量的类型与长度</a:t>
            </a:r>
            <a:r>
              <a:rPr lang="en-US" altLang="zh-CN" dirty="0"/>
              <a:t>,</a:t>
            </a:r>
            <a:r>
              <a:rPr lang="zh-CN" altLang="en-US" dirty="0"/>
              <a:t>并输出变量的</a:t>
            </a:r>
            <a:r>
              <a:rPr lang="zh-CN" altLang="en-US" dirty="0" smtClean="0"/>
              <a:t>数值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84706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c3_1.php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中定义函数：</a:t>
            </a:r>
            <a:endParaRPr lang="en-US" altLang="zh-CN" dirty="0" smtClean="0"/>
          </a:p>
          <a:p>
            <a:pPr lvl="1"/>
            <a:endParaRPr lang="en-US" altLang="zh-CN" kern="0" dirty="0" smtClean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 smtClean="0"/>
          </a:p>
          <a:p>
            <a:pPr lvl="1"/>
            <a:r>
              <a:rPr lang="zh-CN" altLang="en-US" kern="0" dirty="0" smtClean="0"/>
              <a:t>函数是用</a:t>
            </a:r>
            <a:r>
              <a:rPr lang="en-US" altLang="zh-CN" kern="0" dirty="0" smtClean="0">
                <a:solidFill>
                  <a:srgbClr val="FF0000"/>
                </a:solidFill>
              </a:rPr>
              <a:t>function</a:t>
            </a:r>
            <a:r>
              <a:rPr lang="zh-CN" altLang="en-US" kern="0" dirty="0" smtClean="0"/>
              <a:t>关键字来声明。</a:t>
            </a:r>
          </a:p>
          <a:p>
            <a:pPr lvl="1"/>
            <a:r>
              <a:rPr lang="en-US" altLang="zh-CN" kern="0" dirty="0" smtClean="0"/>
              <a:t>function</a:t>
            </a:r>
            <a:r>
              <a:rPr lang="zh-CN" altLang="en-US" kern="0" dirty="0" smtClean="0"/>
              <a:t>之后声明函数的名称</a:t>
            </a:r>
            <a:r>
              <a:rPr lang="en-US" altLang="zh-CN" kern="0" dirty="0" smtClean="0"/>
              <a:t>(</a:t>
            </a:r>
            <a:r>
              <a:rPr lang="zh-CN" altLang="en-US" kern="0" dirty="0" smtClean="0"/>
              <a:t>这里是</a:t>
            </a:r>
            <a:r>
              <a:rPr lang="en-US" altLang="zh-CN" kern="0" dirty="0" smtClean="0"/>
              <a:t>name)</a:t>
            </a:r>
            <a:r>
              <a:rPr lang="zh-CN" altLang="en-US" kern="0" dirty="0" smtClean="0"/>
              <a:t>。</a:t>
            </a:r>
          </a:p>
          <a:p>
            <a:pPr lvl="1"/>
            <a:r>
              <a:rPr lang="zh-CN" altLang="en-US" kern="0" dirty="0" smtClean="0"/>
              <a:t>函数的参数写在括号里，可以没有参数，也可以有多个参数</a:t>
            </a:r>
            <a:r>
              <a:rPr lang="en-US" altLang="zh-CN" kern="0" dirty="0" smtClean="0"/>
              <a:t>(</a:t>
            </a:r>
            <a:r>
              <a:rPr lang="zh-CN" altLang="en-US" kern="0" dirty="0" smtClean="0"/>
              <a:t>参数之间用逗号隔开</a:t>
            </a:r>
            <a:r>
              <a:rPr lang="en-US" altLang="zh-CN" kern="0" dirty="0" smtClean="0"/>
              <a:t>)</a:t>
            </a:r>
            <a:r>
              <a:rPr lang="zh-CN" altLang="en-US" kern="0" dirty="0" smtClean="0"/>
              <a:t>。</a:t>
            </a:r>
          </a:p>
          <a:p>
            <a:pPr lvl="1"/>
            <a:r>
              <a:rPr lang="zh-CN" altLang="en-US" kern="0" dirty="0" smtClean="0"/>
              <a:t>任何有效的</a:t>
            </a:r>
            <a:r>
              <a:rPr lang="en-US" altLang="zh-CN" kern="0" dirty="0" smtClean="0"/>
              <a:t>PHP</a:t>
            </a:r>
            <a:r>
              <a:rPr lang="zh-CN" altLang="en-US" kern="0" dirty="0" smtClean="0"/>
              <a:t>代码都可以出现在函数体中，甚至包括其他函数的定义。</a:t>
            </a:r>
          </a:p>
          <a:p>
            <a:pPr lvl="1"/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09" y="2132856"/>
            <a:ext cx="4981575" cy="12573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命名规则</a:t>
            </a:r>
            <a:endParaRPr lang="en-US" altLang="zh-CN" dirty="0" smtClean="0"/>
          </a:p>
          <a:p>
            <a:pPr lvl="1"/>
            <a:r>
              <a:rPr lang="zh-CN" altLang="en-US" sz="2000" kern="0" dirty="0" smtClean="0"/>
              <a:t>可以包含字母，数字和下划线，不能以数字开头。</a:t>
            </a:r>
          </a:p>
          <a:p>
            <a:pPr lvl="1"/>
            <a:r>
              <a:rPr lang="zh-CN" altLang="en-US" sz="2000" kern="0" dirty="0" smtClean="0"/>
              <a:t>函数名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不区分大小写</a:t>
            </a:r>
            <a:r>
              <a:rPr lang="zh-CN" altLang="en-US" sz="2000" kern="0" dirty="0" smtClean="0"/>
              <a:t>。建议：调用函数时使用和定义时相同的形式。</a:t>
            </a:r>
          </a:p>
          <a:p>
            <a:pPr lvl="1"/>
            <a:r>
              <a:rPr lang="zh-CN" altLang="en-US" sz="2000" kern="0" dirty="0" smtClean="0"/>
              <a:t>不能和已经存在的函数重名。</a:t>
            </a:r>
            <a:endParaRPr lang="en-US" altLang="zh-CN" sz="2000" kern="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dirty="0" smtClean="0"/>
              <a:t>编码规范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不鼓励使用数字，不使用下划线。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Camel</a:t>
            </a:r>
            <a:r>
              <a:rPr lang="zh-CN" altLang="en-US" sz="2000" dirty="0" smtClean="0"/>
              <a:t>命名法。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命名的形式：</a:t>
            </a:r>
            <a:r>
              <a:rPr lang="en-US" altLang="zh-CN" sz="2000" dirty="0" err="1" smtClean="0"/>
              <a:t>doWhat</a:t>
            </a:r>
            <a:r>
              <a:rPr lang="zh-CN" altLang="en-US" sz="2000" dirty="0" smtClean="0"/>
              <a:t>，例如：</a:t>
            </a:r>
            <a:r>
              <a:rPr lang="en-US" altLang="zh-CN" sz="2000" dirty="0" err="1" smtClean="0"/>
              <a:t>getName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filterInput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zh-CN" alt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c3_2.php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全屏显示(4:3)</PresentationFormat>
  <Paragraphs>203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第三章 函数</vt:lpstr>
      <vt:lpstr>本节内容</vt:lpstr>
      <vt:lpstr>本节重点</vt:lpstr>
      <vt:lpstr>本节内容</vt:lpstr>
      <vt:lpstr>什么是函数？</vt:lpstr>
      <vt:lpstr>PHP中的函数</vt:lpstr>
      <vt:lpstr>常用内置函数</vt:lpstr>
      <vt:lpstr>自定义函数</vt:lpstr>
      <vt:lpstr>自定义函数</vt:lpstr>
      <vt:lpstr>本节内容</vt:lpstr>
      <vt:lpstr>变量的作用域</vt:lpstr>
      <vt:lpstr>变量的生命周期</vt:lpstr>
      <vt:lpstr>变量的作用域和生命周期</vt:lpstr>
      <vt:lpstr>全局变量</vt:lpstr>
      <vt:lpstr>练习</vt:lpstr>
      <vt:lpstr>本节内容</vt:lpstr>
      <vt:lpstr>函数的参数传递</vt:lpstr>
      <vt:lpstr>函数的参数传递</vt:lpstr>
      <vt:lpstr>参数的默认值</vt:lpstr>
      <vt:lpstr>本节内容</vt:lpstr>
      <vt:lpstr>查看函数是否定义</vt:lpstr>
      <vt:lpstr>创建函数库</vt:lpstr>
      <vt:lpstr>本章内容回顾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2017-03-03T05:03:54Z</dcterms:modified>
</cp:coreProperties>
</file>