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53" r:id="rId2"/>
    <p:sldId id="355" r:id="rId3"/>
    <p:sldId id="401" r:id="rId4"/>
    <p:sldId id="402" r:id="rId5"/>
    <p:sldId id="368" r:id="rId6"/>
    <p:sldId id="370" r:id="rId7"/>
    <p:sldId id="404" r:id="rId8"/>
    <p:sldId id="403" r:id="rId9"/>
    <p:sldId id="405" r:id="rId10"/>
    <p:sldId id="377" r:id="rId11"/>
    <p:sldId id="407" r:id="rId12"/>
    <p:sldId id="409" r:id="rId13"/>
    <p:sldId id="408" r:id="rId14"/>
    <p:sldId id="380" r:id="rId15"/>
    <p:sldId id="381" r:id="rId16"/>
    <p:sldId id="393" r:id="rId17"/>
    <p:sldId id="397" r:id="rId18"/>
    <p:sldId id="362" r:id="rId19"/>
    <p:sldId id="363" r:id="rId20"/>
    <p:sldId id="358" r:id="rId21"/>
    <p:sldId id="349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2" autoAdjust="0"/>
    <p:restoredTop sz="85083" autoAdjust="0"/>
  </p:normalViewPr>
  <p:slideViewPr>
    <p:cSldViewPr>
      <p:cViewPr varScale="1">
        <p:scale>
          <a:sx n="71" d="100"/>
          <a:sy n="71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60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FE3DB-7A91-4D60-80AD-43147C4B057E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09F9A-58D4-458E-82AF-B3DDF7EBF5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257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A90BB-907A-497C-8471-AE3D9FF1FB86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7BC9C-82C5-4A70-8201-1B876EEB66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361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045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600"/>
              <a:t>这三个函数的区别？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497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943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647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763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用户输入错误的提示不要太具体，防止穷举攻击</a:t>
            </a:r>
            <a:endParaRPr lang="en-US" altLang="zh-CN"/>
          </a:p>
          <a:p>
            <a:pPr>
              <a:buNone/>
            </a:pPr>
            <a:r>
              <a:rPr lang="en-US" altLang="zh-CN"/>
              <a:t>   </a:t>
            </a:r>
            <a:r>
              <a:rPr lang="zh-CN" altLang="en-US"/>
              <a:t>例如：登录错误的提示最好用“您输入的用户名或密码错误”而不必明确的指出是用户名不存在还是密码出错。防止穷举攻击最有效的方式限制同一</a:t>
            </a:r>
            <a:r>
              <a:rPr lang="en-US" altLang="zh-CN"/>
              <a:t>IP</a:t>
            </a:r>
            <a:r>
              <a:rPr lang="zh-CN" altLang="en-US"/>
              <a:t>地址不正确登录次数。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19A51-BBE6-4BF2-9832-D551C8EBA89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449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183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987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从文本留言板引入主题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638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627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89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827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982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引导学生，以提问的方式，结合例子给学生画一画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2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引导学生，以提问的方式，结合例子给学生画一画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055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3" name="图片 2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bg2">
                  <a:lumMod val="50000"/>
                </a:schemeClr>
              </a:buClr>
              <a:buFont typeface="Wingdings" pitchFamily="2" charset="2"/>
              <a:buChar char="l"/>
              <a:defRPr sz="28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buFont typeface="Wingdings" pitchFamily="2" charset="2"/>
              <a:buChar char="l"/>
              <a:defRPr sz="28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08"/>
            <a:ext cx="3008313" cy="78581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000108"/>
            <a:ext cx="5111750" cy="5126055"/>
          </a:xfrm>
          <a:prstGeom prst="rect">
            <a:avLst/>
          </a:prstGeo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buFont typeface="Wingdings" pitchFamily="2" charset="2"/>
              <a:buChar char="l"/>
              <a:defRPr sz="32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8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4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857364"/>
            <a:ext cx="3008313" cy="42687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28669"/>
            <a:ext cx="5486400" cy="37989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1"/>
              </a:buClr>
              <a:buFont typeface="Wingdings" pitchFamily="2" charset="2"/>
              <a:buChar char="l"/>
              <a:defRPr>
                <a:solidFill>
                  <a:schemeClr val="accent1"/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43636" y="785794"/>
            <a:ext cx="1785950" cy="5357850"/>
          </a:xfrm>
          <a:prstGeom prst="rect">
            <a:avLst/>
          </a:prstGeom>
        </p:spPr>
        <p:txBody>
          <a:bodyPr vert="eaVert"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85794"/>
            <a:ext cx="5614998" cy="5340369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1"/>
              </a:buClr>
              <a:buFont typeface="Wingdings" pitchFamily="2" charset="2"/>
              <a:buChar char="l"/>
              <a:defRPr>
                <a:solidFill>
                  <a:schemeClr val="accent1"/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演讲题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0034" y="3071810"/>
            <a:ext cx="8086724" cy="1143000"/>
          </a:xfrm>
          <a:prstGeom prst="rect">
            <a:avLst/>
          </a:prstGeom>
        </p:spPr>
        <p:txBody>
          <a:bodyPr/>
          <a:lstStyle>
            <a:lvl1pPr algn="l">
              <a:defRPr lang="zh-CN" altLang="en-US" sz="4800" b="1" kern="1200" cap="none" spc="0" baseline="0" dirty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</a:rPr>
              <a:t>标题（第几章）</a:t>
            </a:r>
            <a:endParaRPr lang="zh-CN" altLang="en-US" dirty="0"/>
          </a:p>
        </p:txBody>
      </p:sp>
      <p:sp>
        <p:nvSpPr>
          <p:cNvPr id="4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5357836" y="4286256"/>
            <a:ext cx="3214692" cy="642938"/>
          </a:xfrm>
          <a:prstGeom prst="rect">
            <a:avLst/>
          </a:prstGeo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zh-CN" altLang="en-US" sz="2800" b="1" kern="1200" cap="none" spc="0" baseline="0" dirty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</a:rPr>
              <a:t>--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副标题（第几节）</a:t>
            </a:r>
          </a:p>
          <a:p>
            <a:pPr lvl="0"/>
            <a:endParaRPr lang="zh-CN" altLang="en-US" dirty="0"/>
          </a:p>
        </p:txBody>
      </p:sp>
      <p:pic>
        <p:nvPicPr>
          <p:cNvPr id="5" name="图片 4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6" name="图片 5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本节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  <p:sp>
        <p:nvSpPr>
          <p:cNvPr id="4" name="标题 4"/>
          <p:cNvSpPr>
            <a:spLocks noGrp="1"/>
          </p:cNvSpPr>
          <p:nvPr userDrawn="1"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4000" b="1" kern="1200" cap="none" spc="0" baseline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本节内容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857276" y="1714488"/>
            <a:ext cx="7572376" cy="4286280"/>
          </a:xfrm>
          <a:prstGeom prst="roundRect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txBody>
          <a:bodyPr/>
          <a:lstStyle>
            <a:lvl1pPr marL="457200" indent="-457200" algn="l" defTabSz="914400" rtl="0" eaLnBrk="1" latinLnBrk="0" hangingPunct="1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 lang="zh-CN" altLang="en-US" sz="2800" b="1" kern="1200" dirty="0" smtClean="0">
                <a:solidFill>
                  <a:schemeClr val="tx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演讲题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7158" y="307181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lang="zh-CN" altLang="en-US" sz="4800" b="1" kern="1200" cap="none" spc="0" baseline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演讲题目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2000250"/>
            <a:ext cx="2571750" cy="6429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0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课程编号：</a:t>
            </a:r>
          </a:p>
        </p:txBody>
      </p:sp>
      <p:sp>
        <p:nvSpPr>
          <p:cNvPr id="4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57158" y="4286256"/>
            <a:ext cx="2571750" cy="6429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altLang="en-US" sz="2800" b="1" kern="1200" cap="none" spc="0" baseline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单击此处修改</a:t>
            </a:r>
          </a:p>
        </p:txBody>
      </p:sp>
      <p:pic>
        <p:nvPicPr>
          <p:cNvPr id="5" name="图片 4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6" name="图片 5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其他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57158" y="2214554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8000" b="0" spc="10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单击此处修改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3643314"/>
            <a:ext cx="8215370" cy="642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3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单击此处修改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57158" y="4500570"/>
            <a:ext cx="8215370" cy="642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单击此处修改</a:t>
            </a:r>
          </a:p>
        </p:txBody>
      </p:sp>
      <p:pic>
        <p:nvPicPr>
          <p:cNvPr id="5" name="图片 4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7" name="图片 6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反馈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white bar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hidden">
          <a:xfrm>
            <a:off x="-1" y="2000240"/>
            <a:ext cx="9144001" cy="376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586569" y="2409837"/>
            <a:ext cx="8271711" cy="2662237"/>
          </a:xfrm>
          <a:prstGeom prst="roundRect">
            <a:avLst>
              <a:gd name="adj" fmla="val 8315"/>
            </a:avLst>
          </a:prstGeom>
          <a:noFill/>
          <a:ln cap="flat" cmpd="sng">
            <a:noFill/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Ins="365760" anchor="ctr"/>
          <a:lstStyle/>
          <a:p>
            <a:pPr algn="ctr">
              <a:lnSpc>
                <a:spcPct val="150000"/>
              </a:lnSpc>
            </a:pPr>
            <a:r>
              <a:rPr lang="en-US" altLang="zh-CN" sz="7200" b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2024A"/>
                  </a:outerShdw>
                </a:effectLst>
                <a:latin typeface="Gabriola" pitchFamily="82" charset="0"/>
              </a:rPr>
              <a:t>Thank  you!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 baseline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点击此处修改标题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l"/>
              <a:tabLst/>
              <a:defRPr sz="2800" b="1">
                <a:solidFill>
                  <a:schemeClr val="accent1"/>
                </a:solidFill>
                <a:latin typeface="+mn-ea"/>
                <a:ea typeface="+mn-ea"/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Ø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点击此处修改二级标题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字体或字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点击此处修改标题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571612"/>
            <a:ext cx="8229600" cy="4554551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 sz="2400" b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>
                <a:latin typeface="Courier New" pitchFamily="49" charset="0"/>
                <a:cs typeface="Courier New" pitchFamily="49" charset="0"/>
              </a:defRPr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>
                <a:latin typeface="Courier New" pitchFamily="49" charset="0"/>
                <a:cs typeface="Courier New" pitchFamily="49" charset="0"/>
              </a:defRPr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>
                <a:latin typeface="Courier New" pitchFamily="49" charset="0"/>
                <a:cs typeface="Courier New" pitchFamily="49" charset="0"/>
              </a:defRPr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zh-CN" altLang="en-US" dirty="0"/>
              <a:t>点击此处修改二级标题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或饼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 baseline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点击此处修改标题</a:t>
            </a:r>
          </a:p>
        </p:txBody>
      </p:sp>
      <p:pic>
        <p:nvPicPr>
          <p:cNvPr id="3" name="图片 2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4" name="图片 3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s.jpg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3" name="图片 2" descr="software.jpg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65" r:id="rId4"/>
    <p:sldLayoutId id="2147483650" r:id="rId5"/>
    <p:sldLayoutId id="2147483668" r:id="rId6"/>
    <p:sldLayoutId id="2147483667" r:id="rId7"/>
    <p:sldLayoutId id="2147483655" r:id="rId8"/>
    <p:sldLayoutId id="2147483651" r:id="rId9"/>
    <p:sldLayoutId id="2147483652" r:id="rId10"/>
    <p:sldLayoutId id="2147483654" r:id="rId11"/>
    <p:sldLayoutId id="2147483656" r:id="rId12"/>
    <p:sldLayoutId id="2147483657" r:id="rId13"/>
    <p:sldLayoutId id="2147483658" r:id="rId14"/>
    <p:sldLayoutId id="2147483659" r:id="rId15"/>
    <p:sldLayoutId id="2147483669" r:id="rId16"/>
    <p:sldLayoutId id="2147483670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第</a:t>
            </a:r>
            <a:r>
              <a:rPr lang="en-US" altLang="en-US"/>
              <a:t>7</a:t>
            </a:r>
            <a:r>
              <a:rPr altLang="en-US"/>
              <a:t>章 数据库技术（二）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数据的查询操作</a:t>
            </a:r>
            <a:r>
              <a:rPr lang="en-US" altLang="zh-CN"/>
              <a:t>—</a:t>
            </a:r>
            <a:r>
              <a:rPr lang="zh-CN" altLang="en-US"/>
              <a:t>获取结果集中的数据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err="1"/>
              <a:t>mysqli_fetch_assoc</a:t>
            </a:r>
            <a:r>
              <a:rPr lang="en-US" altLang="zh-CN"/>
              <a:t>($result)</a:t>
            </a:r>
          </a:p>
          <a:p>
            <a:pPr lvl="1"/>
            <a:r>
              <a:rPr lang="zh-CN" altLang="en-US"/>
              <a:t>从结果集中取得一行作为</a:t>
            </a:r>
            <a:r>
              <a:rPr lang="zh-CN" altLang="en-US">
                <a:solidFill>
                  <a:srgbClr val="C00000"/>
                </a:solidFill>
              </a:rPr>
              <a:t>关联数组</a:t>
            </a:r>
            <a:r>
              <a:rPr lang="zh-CN" altLang="en-US"/>
              <a:t>返回。如果没有更多的行则返回</a:t>
            </a:r>
            <a:r>
              <a:rPr lang="en-US" altLang="zh-CN"/>
              <a:t>false</a:t>
            </a:r>
            <a:r>
              <a:rPr lang="zh-CN" altLang="en-US"/>
              <a:t>。</a:t>
            </a:r>
            <a:endParaRPr lang="en-US" altLang="zh-CN"/>
          </a:p>
          <a:p>
            <a:pPr lvl="1"/>
            <a:r>
              <a:rPr lang="zh-CN" altLang="en-US"/>
              <a:t>可以使用循环语句，依次取出所有的行。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6156176" y="5964088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c7_2.php</a:t>
            </a:r>
            <a:endParaRPr lang="zh-CN" altLang="en-US" sz="2400" b="1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39" y="3430438"/>
            <a:ext cx="7820025" cy="253365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数据的查询操作</a:t>
            </a:r>
            <a:r>
              <a:rPr lang="en-US" altLang="zh-CN"/>
              <a:t>—</a:t>
            </a:r>
            <a:r>
              <a:rPr lang="zh-CN" altLang="en-US"/>
              <a:t>获取结果集中的数据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err="1"/>
              <a:t>mysqli_fetch_row</a:t>
            </a:r>
            <a:r>
              <a:rPr lang="en-US" altLang="zh-CN"/>
              <a:t>($result)</a:t>
            </a:r>
          </a:p>
          <a:p>
            <a:r>
              <a:rPr lang="en-US" altLang="zh-CN" err="1"/>
              <a:t>Mysqli_fetch_array</a:t>
            </a:r>
            <a:r>
              <a:rPr lang="en-US" altLang="zh-CN"/>
              <a:t>($result)</a:t>
            </a:r>
          </a:p>
        </p:txBody>
      </p:sp>
    </p:spTree>
    <p:extLst>
      <p:ext uri="{BB962C8B-B14F-4D97-AF65-F5344CB8AC3E}">
        <p14:creationId xmlns:p14="http://schemas.microsoft.com/office/powerpoint/2010/main" val="949565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释放结果内存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err="1"/>
              <a:t>mysqli_free_result</a:t>
            </a:r>
            <a:r>
              <a:rPr lang="en-US" altLang="zh-CN" b="0"/>
              <a:t>(</a:t>
            </a:r>
            <a:r>
              <a:rPr lang="en-US" altLang="zh-CN" b="0" i="1"/>
              <a:t>result</a:t>
            </a:r>
            <a:r>
              <a:rPr lang="en-US" altLang="zh-CN" b="0"/>
              <a:t>)</a:t>
            </a:r>
            <a:r>
              <a:rPr lang="en-US" altLang="zh-CN" b="0" i="1"/>
              <a:t>;</a:t>
            </a:r>
          </a:p>
          <a:p>
            <a:r>
              <a:rPr lang="zh-CN" altLang="en-US" b="0" i="1"/>
              <a:t>返回值：成功返回</a:t>
            </a:r>
            <a:r>
              <a:rPr lang="en-US" altLang="zh-CN" b="0" i="1"/>
              <a:t>true</a:t>
            </a:r>
            <a:r>
              <a:rPr lang="zh-CN" altLang="en-US" b="0" i="1"/>
              <a:t>，失败返回</a:t>
            </a:r>
            <a:r>
              <a:rPr lang="en-US" altLang="zh-CN" b="0" i="1"/>
              <a:t>false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151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关闭到</a:t>
            </a:r>
            <a:r>
              <a:rPr lang="en-US" altLang="zh-CN"/>
              <a:t>MySQL</a:t>
            </a:r>
            <a:r>
              <a:rPr lang="zh-CN" altLang="en-US"/>
              <a:t>的连接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err="1"/>
              <a:t>mysqli_close</a:t>
            </a:r>
            <a:r>
              <a:rPr lang="en-US" altLang="zh-CN"/>
              <a:t> (</a:t>
            </a:r>
            <a:r>
              <a:rPr lang="en-US" altLang="zh-CN" b="0" i="1"/>
              <a:t>connection)</a:t>
            </a:r>
          </a:p>
          <a:p>
            <a:r>
              <a:rPr lang="zh-CN" altLang="en-US"/>
              <a:t>说明：关闭指定的连接标识所关联的到 </a:t>
            </a:r>
            <a:r>
              <a:rPr lang="en-US" altLang="zh-CN"/>
              <a:t>MySQL </a:t>
            </a:r>
            <a:r>
              <a:rPr lang="zh-CN" altLang="en-US"/>
              <a:t>服务器的连接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8143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PHP</a:t>
            </a:r>
            <a:r>
              <a:rPr lang="zh-CN" altLang="en-US"/>
              <a:t>操作</a:t>
            </a:r>
            <a:r>
              <a:rPr lang="en-US" altLang="zh-CN"/>
              <a:t>MySQL</a:t>
            </a:r>
            <a:r>
              <a:rPr lang="zh-CN" altLang="en-US"/>
              <a:t>步骤</a:t>
            </a:r>
            <a:r>
              <a:rPr lang="en-US" altLang="zh-CN"/>
              <a:t>—</a:t>
            </a:r>
            <a:r>
              <a:rPr lang="zh-CN" altLang="en-US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连接到</a:t>
            </a:r>
            <a:r>
              <a:rPr lang="en-US" altLang="en-US"/>
              <a:t>MyS</a:t>
            </a:r>
            <a:r>
              <a:rPr lang="en-US" altLang="zh-CN"/>
              <a:t>QL</a:t>
            </a:r>
          </a:p>
          <a:p>
            <a:r>
              <a:rPr lang="zh-CN" altLang="en-US"/>
              <a:t>更换数据库：</a:t>
            </a:r>
            <a:r>
              <a:rPr lang="en-US" altLang="zh-CN" err="1"/>
              <a:t>mysqli_select_db</a:t>
            </a:r>
            <a:r>
              <a:rPr lang="en-US" altLang="zh-CN"/>
              <a:t>();</a:t>
            </a:r>
          </a:p>
          <a:p>
            <a:r>
              <a:rPr lang="zh-CN" altLang="en-US"/>
              <a:t>执行查询</a:t>
            </a:r>
            <a:r>
              <a:rPr lang="en-US" altLang="zh-CN"/>
              <a:t>,</a:t>
            </a:r>
            <a:r>
              <a:rPr lang="zh-CN" altLang="en-US"/>
              <a:t>获得查询的结果集</a:t>
            </a:r>
            <a:endParaRPr lang="en-US" altLang="zh-CN"/>
          </a:p>
          <a:p>
            <a:pPr lvl="1"/>
            <a:r>
              <a:rPr lang="en-US" altLang="zh-CN"/>
              <a:t>$result=</a:t>
            </a:r>
            <a:r>
              <a:rPr lang="en-US" altLang="zh-CN" err="1"/>
              <a:t>mysqli_query</a:t>
            </a:r>
            <a:r>
              <a:rPr lang="en-US" altLang="zh-CN"/>
              <a:t>($conn,$</a:t>
            </a:r>
            <a:r>
              <a:rPr lang="en-US" altLang="zh-CN" err="1"/>
              <a:t>sql</a:t>
            </a:r>
            <a:r>
              <a:rPr lang="en-US" altLang="zh-CN"/>
              <a:t>);</a:t>
            </a:r>
          </a:p>
          <a:p>
            <a:r>
              <a:rPr lang="zh-CN" altLang="en-US"/>
              <a:t>取得结果集中的数据</a:t>
            </a:r>
            <a:endParaRPr lang="en-US" altLang="zh-CN"/>
          </a:p>
          <a:p>
            <a:pPr lvl="1"/>
            <a:r>
              <a:rPr lang="en-US" altLang="zh-CN"/>
              <a:t>$row=</a:t>
            </a:r>
            <a:r>
              <a:rPr lang="en-US" altLang="zh-CN" err="1"/>
              <a:t>mysqli_fetch_row</a:t>
            </a:r>
            <a:r>
              <a:rPr lang="en-US" altLang="zh-CN"/>
              <a:t>($result);</a:t>
            </a:r>
          </a:p>
          <a:p>
            <a:pPr lvl="1"/>
            <a:r>
              <a:rPr lang="en-US" altLang="zh-CN"/>
              <a:t>$row=</a:t>
            </a:r>
            <a:r>
              <a:rPr lang="en-US" altLang="zh-CN" err="1"/>
              <a:t>mysqli_fetch_array</a:t>
            </a:r>
            <a:r>
              <a:rPr lang="en-US" altLang="zh-CN"/>
              <a:t>($result);</a:t>
            </a:r>
          </a:p>
          <a:p>
            <a:pPr lvl="1"/>
            <a:r>
              <a:rPr lang="en-US" altLang="zh-CN"/>
              <a:t>$row=</a:t>
            </a:r>
            <a:r>
              <a:rPr lang="en-US" altLang="zh-CN" err="1"/>
              <a:t>mysqli_fetch_assoc</a:t>
            </a:r>
            <a:r>
              <a:rPr lang="en-US" altLang="zh-CN"/>
              <a:t>($result);</a:t>
            </a:r>
          </a:p>
          <a:p>
            <a:r>
              <a:rPr lang="zh-CN" altLang="en-US"/>
              <a:t>释放结果集内存</a:t>
            </a:r>
            <a:endParaRPr lang="en-US" altLang="zh-CN"/>
          </a:p>
          <a:p>
            <a:r>
              <a:rPr lang="zh-CN" altLang="en-US"/>
              <a:t>关闭到</a:t>
            </a:r>
            <a:r>
              <a:rPr lang="en-US" altLang="zh-CN"/>
              <a:t>MySQL</a:t>
            </a:r>
            <a:r>
              <a:rPr lang="zh-CN" altLang="en-US"/>
              <a:t>的连接</a:t>
            </a:r>
            <a:endParaRPr lang="en-US" altLang="zh-CN"/>
          </a:p>
        </p:txBody>
      </p:sp>
      <p:sp>
        <p:nvSpPr>
          <p:cNvPr id="4" name="右箭头 3"/>
          <p:cNvSpPr/>
          <p:nvPr/>
        </p:nvSpPr>
        <p:spPr>
          <a:xfrm rot="20460584">
            <a:off x="5721537" y="4169234"/>
            <a:ext cx="642942" cy="156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7950" y="3857628"/>
            <a:ext cx="12144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/>
              <a:t>$</a:t>
            </a:r>
            <a:r>
              <a:rPr lang="en-US" altLang="zh-CN" sz="2600"/>
              <a:t>row[0</a:t>
            </a:r>
            <a:r>
              <a:rPr lang="en-US" altLang="zh-CN" sz="2200"/>
              <a:t>]</a:t>
            </a:r>
            <a:endParaRPr lang="zh-CN" altLang="en-US" sz="2200"/>
          </a:p>
        </p:txBody>
      </p:sp>
      <p:sp>
        <p:nvSpPr>
          <p:cNvPr id="6" name="TextBox 5"/>
          <p:cNvSpPr txBox="1"/>
          <p:nvPr/>
        </p:nvSpPr>
        <p:spPr>
          <a:xfrm>
            <a:off x="6387362" y="4288581"/>
            <a:ext cx="178503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/>
              <a:t>$row[0]</a:t>
            </a:r>
          </a:p>
          <a:p>
            <a:r>
              <a:rPr lang="en-US" altLang="zh-CN" sz="2600"/>
              <a:t>$row[‘</a:t>
            </a:r>
            <a:r>
              <a:rPr lang="en-US" altLang="zh-CN" sz="2600" err="1"/>
              <a:t>u</a:t>
            </a:r>
            <a:r>
              <a:rPr lang="en-US" altLang="zh-CN" sz="2600"/>
              <a:t>id’]</a:t>
            </a:r>
            <a:endParaRPr lang="zh-CN" altLang="en-US" sz="2600"/>
          </a:p>
        </p:txBody>
      </p:sp>
      <p:sp>
        <p:nvSpPr>
          <p:cNvPr id="7" name="右箭头 6"/>
          <p:cNvSpPr/>
          <p:nvPr/>
        </p:nvSpPr>
        <p:spPr>
          <a:xfrm>
            <a:off x="5729258" y="4653136"/>
            <a:ext cx="64294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 rot="907385">
            <a:off x="5768200" y="5183649"/>
            <a:ext cx="670530" cy="130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44208" y="5170206"/>
            <a:ext cx="18722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/>
              <a:t>$row[‘uid’]</a:t>
            </a:r>
            <a:endParaRPr lang="zh-CN" altLang="en-US" sz="2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/>
      <p:bldP spid="7" grpId="0" animBg="1"/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取结果集中数据</a:t>
            </a:r>
            <a:r>
              <a:rPr lang="en-US" altLang="zh-CN"/>
              <a:t>—</a:t>
            </a:r>
            <a:r>
              <a:rPr lang="zh-CN" altLang="en-US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9011344" cy="4525963"/>
          </a:xfrm>
        </p:spPr>
        <p:txBody>
          <a:bodyPr/>
          <a:lstStyle/>
          <a:p>
            <a:r>
              <a:rPr lang="zh-CN" altLang="en-US"/>
              <a:t>常用函数</a:t>
            </a:r>
            <a:endParaRPr lang="en-US" altLang="zh-CN"/>
          </a:p>
          <a:p>
            <a:pPr lvl="1"/>
            <a:r>
              <a:rPr lang="en-US" altLang="zh-CN" err="1"/>
              <a:t>mysqli_fetch_assoc</a:t>
            </a:r>
            <a:r>
              <a:rPr lang="en-US" altLang="zh-CN"/>
              <a:t>()</a:t>
            </a:r>
            <a:r>
              <a:rPr lang="zh-CN" altLang="en-US"/>
              <a:t>、</a:t>
            </a:r>
            <a:r>
              <a:rPr lang="en-US" altLang="zh-CN" err="1"/>
              <a:t>mysqli_fetch_row</a:t>
            </a:r>
            <a:r>
              <a:rPr lang="en-US" altLang="zh-CN"/>
              <a:t>()</a:t>
            </a:r>
            <a:r>
              <a:rPr lang="zh-CN" altLang="en-US"/>
              <a:t>、</a:t>
            </a:r>
            <a:r>
              <a:rPr lang="en-US" altLang="zh-CN" err="1"/>
              <a:t>mysqli_fetch_array</a:t>
            </a:r>
            <a:r>
              <a:rPr lang="en-US" altLang="zh-CN"/>
              <a:t>()</a:t>
            </a:r>
          </a:p>
          <a:p>
            <a:r>
              <a:rPr lang="zh-CN" altLang="en-US"/>
              <a:t>共同点</a:t>
            </a:r>
            <a:endParaRPr lang="en-US" altLang="zh-CN"/>
          </a:p>
          <a:p>
            <a:pPr lvl="1"/>
            <a:r>
              <a:rPr lang="zh-CN" altLang="en-US"/>
              <a:t>参数都是上一步执行</a:t>
            </a:r>
            <a:r>
              <a:rPr lang="en-US" altLang="zh-CN" err="1"/>
              <a:t>sql</a:t>
            </a:r>
            <a:r>
              <a:rPr lang="zh-CN" altLang="en-US"/>
              <a:t>语句的资源标识符</a:t>
            </a:r>
            <a:endParaRPr lang="en-US" altLang="zh-CN"/>
          </a:p>
          <a:p>
            <a:pPr lvl="1"/>
            <a:r>
              <a:rPr lang="zh-CN" altLang="en-US"/>
              <a:t>每执行一次，从结果集中取得一行作为数组</a:t>
            </a:r>
            <a:endParaRPr lang="en-US" altLang="zh-CN"/>
          </a:p>
          <a:p>
            <a:r>
              <a:rPr lang="zh-CN" altLang="en-US"/>
              <a:t>区别</a:t>
            </a:r>
            <a:endParaRPr lang="en-US" altLang="zh-CN"/>
          </a:p>
          <a:p>
            <a:pPr lvl="1"/>
            <a:r>
              <a:rPr lang="en-US" altLang="zh-CN" err="1"/>
              <a:t>mysqli_fetch_array</a:t>
            </a:r>
            <a:r>
              <a:rPr lang="en-US" altLang="zh-CN"/>
              <a:t>()</a:t>
            </a:r>
            <a:r>
              <a:rPr lang="zh-CN" altLang="en-US"/>
              <a:t>从结果集中取得一行作为关联数组，或数字数组，或二者兼有 </a:t>
            </a:r>
            <a:endParaRPr lang="en-US" altLang="zh-CN"/>
          </a:p>
          <a:p>
            <a:pPr lvl="1"/>
            <a:r>
              <a:rPr lang="en-US" altLang="zh-CN" err="1"/>
              <a:t>mysqli_fetch_row</a:t>
            </a:r>
            <a:r>
              <a:rPr lang="en-US" altLang="zh-CN"/>
              <a:t>()</a:t>
            </a:r>
            <a:r>
              <a:rPr lang="zh-CN" altLang="en-US"/>
              <a:t>从结果集中取得一行作为索引数组 </a:t>
            </a:r>
            <a:endParaRPr lang="en-US" altLang="zh-CN"/>
          </a:p>
          <a:p>
            <a:pPr lvl="1"/>
            <a:r>
              <a:rPr lang="en-US" altLang="zh-CN" err="1"/>
              <a:t>mysqli_fetch_assoc</a:t>
            </a:r>
            <a:r>
              <a:rPr lang="en-US" altLang="zh-CN"/>
              <a:t>()</a:t>
            </a:r>
            <a:r>
              <a:rPr lang="zh-CN" altLang="en-US"/>
              <a:t>从结果集中取得一行作为关联数组 </a:t>
            </a:r>
            <a:endParaRPr lang="en-US" altLang="zh-CN"/>
          </a:p>
          <a:p>
            <a:pPr lvl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BBS</a:t>
            </a:r>
            <a:r>
              <a:rPr lang="zh-CN" altLang="en-US"/>
              <a:t>中实现用户注册登录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25963"/>
          </a:xfrm>
        </p:spPr>
        <p:txBody>
          <a:bodyPr/>
          <a:lstStyle/>
          <a:p>
            <a:r>
              <a:rPr lang="zh-CN" altLang="en-US"/>
              <a:t>使用刚创建的</a:t>
            </a:r>
            <a:r>
              <a:rPr lang="en-US" altLang="zh-CN"/>
              <a:t>BBS</a:t>
            </a:r>
            <a:r>
              <a:rPr lang="zh-CN" altLang="en-US"/>
              <a:t>数据库</a:t>
            </a:r>
            <a:endParaRPr lang="en-US" altLang="zh-CN"/>
          </a:p>
          <a:p>
            <a:r>
              <a:rPr lang="zh-CN" altLang="en-US"/>
              <a:t>注册功能</a:t>
            </a:r>
            <a:endParaRPr lang="en-US" altLang="zh-CN"/>
          </a:p>
          <a:p>
            <a:pPr>
              <a:buNone/>
            </a:pPr>
            <a:endParaRPr lang="en-US" altLang="zh-CN"/>
          </a:p>
          <a:p>
            <a:endParaRPr lang="en-US" altLang="zh-CN"/>
          </a:p>
          <a:p>
            <a:pPr>
              <a:buNone/>
            </a:pPr>
            <a:endParaRPr lang="en-US" altLang="zh-CN"/>
          </a:p>
          <a:p>
            <a:r>
              <a:rPr lang="zh-CN" altLang="en-US"/>
              <a:t>实现登录</a:t>
            </a:r>
            <a:endParaRPr lang="en-US" altLang="zh-CN"/>
          </a:p>
        </p:txBody>
      </p:sp>
      <p:pic>
        <p:nvPicPr>
          <p:cNvPr id="4" name="Picture 1" descr="C:\Documents and Settings\celin\Local Settings\Temporary Internet Files\Content.IE5\MFPJ12MY\MCj0446382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64" y="857232"/>
            <a:ext cx="1736446" cy="1666037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00100" y="2928934"/>
            <a:ext cx="1643074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注册表单页面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643174" y="3143248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00430" y="2500306"/>
            <a:ext cx="2714644" cy="1357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注册处理页面：</a:t>
            </a:r>
            <a:endParaRPr lang="en-US" altLang="zh-CN"/>
          </a:p>
          <a:p>
            <a:pPr algn="ctr"/>
            <a:r>
              <a:rPr lang="en-US" altLang="zh-CN"/>
              <a:t>1.</a:t>
            </a:r>
            <a:r>
              <a:rPr lang="zh-CN" altLang="en-US"/>
              <a:t>连接数据库</a:t>
            </a:r>
            <a:endParaRPr lang="en-US" altLang="zh-CN"/>
          </a:p>
          <a:p>
            <a:pPr algn="ctr"/>
            <a:r>
              <a:rPr lang="en-US" altLang="zh-CN"/>
              <a:t>2.</a:t>
            </a:r>
            <a:r>
              <a:rPr lang="zh-CN" altLang="en-US"/>
              <a:t>插入注册数据</a:t>
            </a:r>
            <a:endParaRPr lang="en-US" altLang="zh-CN"/>
          </a:p>
          <a:p>
            <a:pPr algn="ctr"/>
            <a:r>
              <a:rPr lang="en-US" altLang="zh-CN"/>
              <a:t>3.</a:t>
            </a:r>
            <a:r>
              <a:rPr lang="zh-CN" altLang="en-US"/>
              <a:t>验证数据是否成功插入</a:t>
            </a:r>
          </a:p>
        </p:txBody>
      </p:sp>
      <p:sp>
        <p:nvSpPr>
          <p:cNvPr id="13" name="矩形 12"/>
          <p:cNvSpPr/>
          <p:nvPr/>
        </p:nvSpPr>
        <p:spPr>
          <a:xfrm>
            <a:off x="7358082" y="2928934"/>
            <a:ext cx="1571636" cy="57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注册成功提醒页面</a:t>
            </a:r>
          </a:p>
        </p:txBody>
      </p:sp>
      <p:cxnSp>
        <p:nvCxnSpPr>
          <p:cNvPr id="15" name="直接箭头连接符 14"/>
          <p:cNvCxnSpPr>
            <a:stCxn id="12" idx="3"/>
            <a:endCxn id="13" idx="1"/>
          </p:cNvCxnSpPr>
          <p:nvPr/>
        </p:nvCxnSpPr>
        <p:spPr>
          <a:xfrm>
            <a:off x="6215074" y="3178967"/>
            <a:ext cx="1143008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857224" y="5072074"/>
            <a:ext cx="1643074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登录表单页面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500298" y="5286388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357554" y="4643446"/>
            <a:ext cx="2714644" cy="15001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登录验证页面：</a:t>
            </a:r>
            <a:endParaRPr lang="en-US" altLang="zh-CN"/>
          </a:p>
          <a:p>
            <a:pPr algn="ctr"/>
            <a:r>
              <a:rPr lang="en-US" altLang="zh-CN"/>
              <a:t>1.</a:t>
            </a:r>
            <a:r>
              <a:rPr lang="zh-CN" altLang="en-US"/>
              <a:t>连接数据库</a:t>
            </a:r>
            <a:endParaRPr lang="en-US" altLang="zh-CN"/>
          </a:p>
          <a:p>
            <a:pPr algn="ctr"/>
            <a:r>
              <a:rPr lang="en-US" altLang="zh-CN"/>
              <a:t>2.</a:t>
            </a:r>
            <a:r>
              <a:rPr lang="zh-CN" altLang="en-US"/>
              <a:t>查询用户数据</a:t>
            </a:r>
            <a:endParaRPr lang="en-US" altLang="zh-CN"/>
          </a:p>
          <a:p>
            <a:pPr algn="ctr"/>
            <a:r>
              <a:rPr lang="en-US" altLang="zh-CN"/>
              <a:t>3.</a:t>
            </a:r>
            <a:r>
              <a:rPr lang="zh-CN" altLang="en-US"/>
              <a:t>验证登录数据，正确则存储</a:t>
            </a:r>
            <a:r>
              <a:rPr lang="en-US" altLang="zh-CN"/>
              <a:t>session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215206" y="4500570"/>
            <a:ext cx="1571636" cy="57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登录成功提醒</a:t>
            </a:r>
          </a:p>
        </p:txBody>
      </p:sp>
      <p:cxnSp>
        <p:nvCxnSpPr>
          <p:cNvPr id="27" name="直接箭头连接符 26"/>
          <p:cNvCxnSpPr>
            <a:stCxn id="25" idx="3"/>
            <a:endCxn id="26" idx="1"/>
          </p:cNvCxnSpPr>
          <p:nvPr/>
        </p:nvCxnSpPr>
        <p:spPr>
          <a:xfrm flipV="1">
            <a:off x="6072198" y="4786322"/>
            <a:ext cx="1143008" cy="607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5" idx="3"/>
          </p:cNvCxnSpPr>
          <p:nvPr/>
        </p:nvCxnSpPr>
        <p:spPr>
          <a:xfrm>
            <a:off x="6072198" y="5393545"/>
            <a:ext cx="1143008" cy="39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215206" y="5500702"/>
            <a:ext cx="1571636" cy="57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登录失败提醒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23" grpId="0" animBg="1"/>
      <p:bldP spid="25" grpId="0" animBg="1"/>
      <p:bldP spid="26" grpId="0" animBg="1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703282"/>
          </a:xfrm>
        </p:spPr>
        <p:txBody>
          <a:bodyPr/>
          <a:lstStyle/>
          <a:p>
            <a:r>
              <a:rPr altLang="en-US"/>
              <a:t>本节内容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857276" y="1285860"/>
            <a:ext cx="7572376" cy="4929222"/>
          </a:xfrm>
        </p:spPr>
        <p:txBody>
          <a:bodyPr/>
          <a:lstStyle/>
          <a:p>
            <a:r>
              <a:rPr lang="en-US" altLang="zh-CN"/>
              <a:t>PHP</a:t>
            </a:r>
            <a:r>
              <a:t>编程执行数据库操作</a:t>
            </a:r>
            <a:endParaRPr lang="en-US"/>
          </a:p>
          <a:p>
            <a:pPr lvl="1"/>
            <a:r>
              <a:rPr lang="zh-CN" altLang="en-US"/>
              <a:t>连接到</a:t>
            </a:r>
            <a:r>
              <a:rPr lang="en-US" altLang="zh-CN" err="1"/>
              <a:t>MySQL</a:t>
            </a:r>
            <a:endParaRPr lang="en-US" altLang="zh-CN"/>
          </a:p>
          <a:p>
            <a:pPr lvl="1"/>
            <a:r>
              <a:rPr lang="zh-CN" altLang="en-US"/>
              <a:t>选择数据库</a:t>
            </a:r>
            <a:endParaRPr lang="en-US" altLang="zh-CN"/>
          </a:p>
          <a:p>
            <a:pPr lvl="1"/>
            <a:r>
              <a:rPr lang="zh-CN" altLang="en-US"/>
              <a:t>执行</a:t>
            </a:r>
            <a:r>
              <a:rPr lang="en-US" altLang="zh-CN"/>
              <a:t>SQL</a:t>
            </a:r>
            <a:r>
              <a:rPr lang="zh-CN" altLang="en-US"/>
              <a:t>语句</a:t>
            </a:r>
            <a:endParaRPr lang="en-US" altLang="zh-CN"/>
          </a:p>
          <a:p>
            <a:pPr lvl="1"/>
            <a:r>
              <a:rPr lang="zh-CN" altLang="en-US"/>
              <a:t>关闭到</a:t>
            </a:r>
            <a:r>
              <a:rPr lang="en-US" err="1"/>
              <a:t>MyS</a:t>
            </a:r>
            <a:r>
              <a:rPr lang="en-US" altLang="zh-CN" err="1"/>
              <a:t>QL</a:t>
            </a:r>
            <a:r>
              <a:rPr lang="zh-CN" altLang="en-US"/>
              <a:t>的连接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数据库安全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安全</a:t>
            </a:r>
            <a:r>
              <a:rPr lang="en-US" altLang="zh-CN"/>
              <a:t>—</a:t>
            </a:r>
            <a:r>
              <a:rPr lang="zh-CN" altLang="en-US"/>
              <a:t>防止攻击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网站投入使用后，不要在页面显示过于详细的报错信息</a:t>
            </a:r>
            <a:endParaRPr lang="en-US" altLang="zh-CN"/>
          </a:p>
          <a:p>
            <a:pPr lvl="1"/>
            <a:r>
              <a:rPr lang="zh-CN" altLang="en-US"/>
              <a:t>用户输入错误的提示不要太具体，以防止穷举攻击</a:t>
            </a:r>
            <a:endParaRPr lang="en-US" altLang="zh-CN"/>
          </a:p>
          <a:p>
            <a:pPr lvl="1"/>
            <a:r>
              <a:rPr lang="en-US" altLang="zh-CN" err="1"/>
              <a:t>sql</a:t>
            </a:r>
            <a:r>
              <a:rPr lang="zh-CN" altLang="en-US"/>
              <a:t>的详细出错消息会暴露服务器以及数据库的太多信息。如</a:t>
            </a:r>
            <a:r>
              <a:rPr lang="en-US" altLang="zh-CN" err="1"/>
              <a:t>mysqli_error</a:t>
            </a:r>
            <a:r>
              <a:rPr lang="en-US" altLang="zh-CN"/>
              <a:t>()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要插入数据库的内容必须进行验证（永远不要相信用户提交的数据）</a:t>
            </a:r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89040"/>
            <a:ext cx="1731683" cy="115212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855318"/>
            <a:ext cx="2362200" cy="108585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4005064"/>
            <a:ext cx="2876550" cy="8763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安全</a:t>
            </a:r>
            <a:r>
              <a:rPr lang="en-US" altLang="zh-CN"/>
              <a:t>—</a:t>
            </a:r>
            <a:r>
              <a:rPr lang="zh-CN" altLang="en-US"/>
              <a:t>加密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一些敏感信息（如密码等），不适合直接存储在数据库中，必须对其进行加密后再存储。</a:t>
            </a:r>
            <a:endParaRPr lang="en-US" altLang="zh-CN"/>
          </a:p>
          <a:p>
            <a:r>
              <a:rPr lang="zh-CN" altLang="en-US"/>
              <a:t>加密函数：</a:t>
            </a:r>
            <a:r>
              <a:rPr lang="en-US" altLang="zh-CN"/>
              <a:t>md5(</a:t>
            </a:r>
            <a:r>
              <a:rPr lang="en-US" altLang="zh-CN" err="1"/>
              <a:t>str</a:t>
            </a:r>
            <a:r>
              <a:rPr lang="en-US" altLang="zh-CN"/>
              <a:t>)</a:t>
            </a:r>
          </a:p>
          <a:p>
            <a:pPr lvl="1"/>
            <a:r>
              <a:rPr lang="zh-CN" altLang="en-US"/>
              <a:t>对参数字符串进行加密，返回</a:t>
            </a:r>
            <a:r>
              <a:rPr lang="en-US" altLang="zh-CN"/>
              <a:t>32</a:t>
            </a:r>
            <a:r>
              <a:rPr lang="zh-CN" altLang="en-US"/>
              <a:t>位</a:t>
            </a:r>
            <a:r>
              <a:rPr lang="en-US" altLang="zh-CN"/>
              <a:t>16</a:t>
            </a:r>
            <a:r>
              <a:rPr lang="zh-CN" altLang="en-US"/>
              <a:t>进制数</a:t>
            </a:r>
            <a:endParaRPr lang="en-US" altLang="zh-CN"/>
          </a:p>
          <a:p>
            <a:pPr lvl="1"/>
            <a:r>
              <a:rPr lang="zh-CN" altLang="en-US"/>
              <a:t>加密后不可逆转</a:t>
            </a:r>
            <a:endParaRPr lang="en-US" altLang="zh-CN"/>
          </a:p>
          <a:p>
            <a:r>
              <a:rPr lang="zh-CN" altLang="en-US"/>
              <a:t>例子</a:t>
            </a:r>
            <a:endParaRPr lang="en-US" altLang="zh-CN"/>
          </a:p>
          <a:p>
            <a:pPr lvl="1">
              <a:buNone/>
            </a:pPr>
            <a:r>
              <a:rPr lang="en-US"/>
              <a:t>                  </a:t>
            </a:r>
          </a:p>
          <a:p>
            <a:pPr lvl="1">
              <a:buNone/>
            </a:pPr>
            <a:endParaRPr lang="en-US"/>
          </a:p>
          <a:p>
            <a:pPr lvl="1">
              <a:buNone/>
            </a:pPr>
            <a:r>
              <a:rPr lang="en-US"/>
              <a:t>                    900150983cd24fb0d6963f7d28e17f72</a:t>
            </a:r>
            <a:endParaRPr lang="en-US" altLang="zh-CN"/>
          </a:p>
        </p:txBody>
      </p:sp>
      <p:cxnSp>
        <p:nvCxnSpPr>
          <p:cNvPr id="5" name="直接箭头连接符 4"/>
          <p:cNvCxnSpPr/>
          <p:nvPr/>
        </p:nvCxnSpPr>
        <p:spPr>
          <a:xfrm>
            <a:off x="1571604" y="5286388"/>
            <a:ext cx="64294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37112"/>
            <a:ext cx="3105150" cy="6096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703282"/>
          </a:xfrm>
        </p:spPr>
        <p:txBody>
          <a:bodyPr/>
          <a:lstStyle/>
          <a:p>
            <a:r>
              <a:rPr altLang="en-US"/>
              <a:t>本节内容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857276" y="1285860"/>
            <a:ext cx="7572376" cy="4929222"/>
          </a:xfrm>
        </p:spPr>
        <p:txBody>
          <a:bodyPr/>
          <a:lstStyle/>
          <a:p>
            <a:r>
              <a:rPr lang="en-US" altLang="zh-CN"/>
              <a:t>PHP</a:t>
            </a:r>
            <a:r>
              <a:t>编程执行数据库操作</a:t>
            </a:r>
            <a:endParaRPr lang="en-US"/>
          </a:p>
          <a:p>
            <a:pPr lvl="1"/>
            <a:r>
              <a:rPr lang="zh-CN" altLang="en-US"/>
              <a:t>连接到</a:t>
            </a:r>
            <a:r>
              <a:rPr lang="en-US" altLang="zh-CN" err="1"/>
              <a:t>MySQL</a:t>
            </a:r>
            <a:endParaRPr lang="en-US" altLang="zh-CN"/>
          </a:p>
          <a:p>
            <a:pPr lvl="1"/>
            <a:r>
              <a:rPr lang="zh-CN" altLang="en-US"/>
              <a:t>选择数据库</a:t>
            </a:r>
            <a:endParaRPr lang="en-US" altLang="zh-CN"/>
          </a:p>
          <a:p>
            <a:pPr lvl="1"/>
            <a:r>
              <a:rPr lang="zh-CN" altLang="en-US"/>
              <a:t>执行</a:t>
            </a:r>
            <a:r>
              <a:rPr lang="en-US" altLang="zh-CN"/>
              <a:t>SQL</a:t>
            </a:r>
            <a:r>
              <a:rPr lang="zh-CN" altLang="en-US"/>
              <a:t>语句</a:t>
            </a:r>
            <a:endParaRPr lang="en-US" altLang="zh-CN"/>
          </a:p>
          <a:p>
            <a:pPr lvl="1"/>
            <a:r>
              <a:rPr lang="zh-CN" altLang="en-US"/>
              <a:t>关闭到</a:t>
            </a:r>
            <a:r>
              <a:rPr lang="en-US" err="1"/>
              <a:t>MyS</a:t>
            </a:r>
            <a:r>
              <a:rPr lang="en-US" altLang="zh-CN" err="1"/>
              <a:t>QL</a:t>
            </a:r>
            <a:r>
              <a:rPr lang="zh-CN" altLang="en-US"/>
              <a:t>的连接</a:t>
            </a:r>
            <a:endParaRPr lang="en-US" altLang="zh-CN"/>
          </a:p>
          <a:p>
            <a:r>
              <a:rPr lang="zh-CN" altLang="en-US"/>
              <a:t>数据库安全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703282"/>
          </a:xfrm>
        </p:spPr>
        <p:txBody>
          <a:bodyPr/>
          <a:lstStyle/>
          <a:p>
            <a:r>
              <a:rPr lang="zh-CN" altLang="en-US"/>
              <a:t>本章内容回顾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525963"/>
          </a:xfrm>
        </p:spPr>
        <p:txBody>
          <a:bodyPr/>
          <a:lstStyle/>
          <a:p>
            <a:r>
              <a:rPr lang="en-US" altLang="zh-CN"/>
              <a:t>PHP</a:t>
            </a:r>
            <a:r>
              <a:rPr lang="zh-CN" altLang="en-US"/>
              <a:t>编程执行数据库操作</a:t>
            </a:r>
          </a:p>
          <a:p>
            <a:pPr lvl="1"/>
            <a:r>
              <a:rPr lang="zh-CN" altLang="en-US"/>
              <a:t>连接到</a:t>
            </a:r>
            <a:r>
              <a:rPr lang="en-US" altLang="zh-CN" err="1"/>
              <a:t>MySQL</a:t>
            </a:r>
            <a:endParaRPr lang="zh-CN" altLang="en-US"/>
          </a:p>
          <a:p>
            <a:pPr lvl="1"/>
            <a:r>
              <a:rPr lang="zh-CN" altLang="en-US"/>
              <a:t>选择数据库</a:t>
            </a:r>
          </a:p>
          <a:p>
            <a:pPr lvl="1"/>
            <a:r>
              <a:rPr lang="zh-CN" altLang="en-US"/>
              <a:t>执行</a:t>
            </a:r>
            <a:r>
              <a:rPr lang="en-US" altLang="zh-CN"/>
              <a:t>SQL</a:t>
            </a:r>
            <a:r>
              <a:rPr lang="zh-CN" altLang="en-US"/>
              <a:t>语句</a:t>
            </a:r>
          </a:p>
          <a:p>
            <a:pPr lvl="1"/>
            <a:r>
              <a:rPr lang="zh-CN" altLang="en-US"/>
              <a:t>关闭到</a:t>
            </a:r>
            <a:r>
              <a:rPr lang="en-US" altLang="zh-CN" err="1"/>
              <a:t>MySQL</a:t>
            </a:r>
            <a:r>
              <a:rPr lang="zh-CN" altLang="en-US"/>
              <a:t>的连接</a:t>
            </a:r>
          </a:p>
          <a:p>
            <a:r>
              <a:rPr lang="zh-CN" altLang="en-US"/>
              <a:t>数据库安全</a:t>
            </a:r>
            <a:endParaRPr lang="en-US" altLang="zh-CN"/>
          </a:p>
          <a:p>
            <a:pPr lvl="1"/>
            <a:r>
              <a:rPr lang="zh-CN" altLang="en-US"/>
              <a:t>防止用户攻击</a:t>
            </a:r>
            <a:endParaRPr lang="en-US" altLang="zh-CN"/>
          </a:p>
          <a:p>
            <a:pPr lvl="1"/>
            <a:r>
              <a:rPr lang="zh-CN" altLang="en-US"/>
              <a:t>加密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703282"/>
          </a:xfrm>
        </p:spPr>
        <p:txBody>
          <a:bodyPr/>
          <a:lstStyle/>
          <a:p>
            <a:r>
              <a:rPr altLang="en-US"/>
              <a:t>重点难点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857276" y="1285860"/>
            <a:ext cx="7572376" cy="4929222"/>
          </a:xfrm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PHP</a:t>
            </a:r>
            <a:r>
              <a:rPr>
                <a:solidFill>
                  <a:srgbClr val="FF0000"/>
                </a:solidFill>
              </a:rPr>
              <a:t>编程执行数据库操作</a:t>
            </a:r>
            <a:endParaRPr lang="en-US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连接到</a:t>
            </a:r>
            <a:r>
              <a:rPr lang="en-US" altLang="zh-CN" err="1">
                <a:solidFill>
                  <a:srgbClr val="FF0000"/>
                </a:solidFill>
              </a:rPr>
              <a:t>MySQL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选择数据库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执行</a:t>
            </a:r>
            <a:r>
              <a:rPr lang="en-US" altLang="zh-CN">
                <a:solidFill>
                  <a:srgbClr val="FF0000"/>
                </a:solidFill>
              </a:rPr>
              <a:t>SQL</a:t>
            </a:r>
            <a:r>
              <a:rPr lang="zh-CN" altLang="en-US">
                <a:solidFill>
                  <a:srgbClr val="FF0000"/>
                </a:solidFill>
              </a:rPr>
              <a:t>语句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关闭到</a:t>
            </a:r>
            <a:r>
              <a:rPr lang="en-US" err="1">
                <a:solidFill>
                  <a:srgbClr val="FF0000"/>
                </a:solidFill>
              </a:rPr>
              <a:t>MyS</a:t>
            </a:r>
            <a:r>
              <a:rPr lang="en-US" altLang="zh-CN" err="1">
                <a:solidFill>
                  <a:srgbClr val="FF0000"/>
                </a:solidFill>
              </a:rPr>
              <a:t>QL</a:t>
            </a:r>
            <a:r>
              <a:rPr lang="zh-CN" altLang="en-US">
                <a:solidFill>
                  <a:srgbClr val="FF0000"/>
                </a:solidFill>
              </a:rPr>
              <a:t>的连接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703282"/>
          </a:xfrm>
        </p:spPr>
        <p:txBody>
          <a:bodyPr/>
          <a:lstStyle/>
          <a:p>
            <a:r>
              <a:rPr altLang="en-US"/>
              <a:t>本节内容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857276" y="1285860"/>
            <a:ext cx="7572376" cy="4929222"/>
          </a:xfrm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PHP</a:t>
            </a:r>
            <a:r>
              <a:rPr>
                <a:solidFill>
                  <a:srgbClr val="FF0000"/>
                </a:solidFill>
              </a:rPr>
              <a:t>编程执行数据库操作</a:t>
            </a:r>
            <a:endParaRPr lang="en-US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连接到</a:t>
            </a:r>
            <a:r>
              <a:rPr lang="en-US" altLang="zh-CN" err="1">
                <a:solidFill>
                  <a:srgbClr val="FF0000"/>
                </a:solidFill>
              </a:rPr>
              <a:t>MySQL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选择数据库</a:t>
            </a:r>
            <a:endParaRPr lang="en-US" altLang="zh-CN"/>
          </a:p>
          <a:p>
            <a:pPr lvl="1"/>
            <a:r>
              <a:rPr lang="zh-CN" altLang="en-US"/>
              <a:t>执行</a:t>
            </a:r>
            <a:r>
              <a:rPr lang="en-US" altLang="zh-CN"/>
              <a:t>SQL</a:t>
            </a:r>
            <a:r>
              <a:rPr lang="zh-CN" altLang="en-US"/>
              <a:t>语句</a:t>
            </a:r>
            <a:endParaRPr lang="en-US" altLang="zh-CN"/>
          </a:p>
          <a:p>
            <a:pPr lvl="1"/>
            <a:r>
              <a:rPr lang="zh-CN" altLang="en-US"/>
              <a:t>关闭到</a:t>
            </a:r>
            <a:r>
              <a:rPr lang="en-US" err="1"/>
              <a:t>MyS</a:t>
            </a:r>
            <a:r>
              <a:rPr lang="en-US" altLang="zh-CN" err="1"/>
              <a:t>QL</a:t>
            </a:r>
            <a:r>
              <a:rPr lang="zh-CN" altLang="en-US"/>
              <a:t>的连接</a:t>
            </a:r>
            <a:endParaRPr lang="en-US" altLang="zh-CN"/>
          </a:p>
          <a:p>
            <a:r>
              <a:rPr lang="zh-CN" altLang="en-US"/>
              <a:t>数据库安全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连接到</a:t>
            </a:r>
            <a:r>
              <a:rPr lang="en-US"/>
              <a:t>MyS</a:t>
            </a:r>
            <a:r>
              <a:rPr lang="en-US" altLang="zh-CN"/>
              <a:t>QL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 err="1"/>
              <a:t>mysqli_connect</a:t>
            </a:r>
            <a:r>
              <a:rPr lang="en-US" altLang="zh-CN" sz="2600"/>
              <a:t>(server , </a:t>
            </a:r>
            <a:r>
              <a:rPr lang="en-US" altLang="zh-CN" sz="2600" err="1"/>
              <a:t>userName</a:t>
            </a:r>
            <a:r>
              <a:rPr lang="en-US" altLang="zh-CN" sz="2600"/>
              <a:t>  , </a:t>
            </a:r>
            <a:r>
              <a:rPr lang="en-US" altLang="zh-CN" sz="2600" err="1"/>
              <a:t>password,dbName</a:t>
            </a:r>
            <a:r>
              <a:rPr lang="en-US" altLang="zh-CN" sz="2600"/>
              <a:t>)</a:t>
            </a:r>
          </a:p>
          <a:p>
            <a:pPr lvl="1"/>
            <a:r>
              <a:rPr lang="zh-CN" altLang="en-US" sz="2200"/>
              <a:t>说明：函数执行成功返回到</a:t>
            </a:r>
            <a:r>
              <a:rPr lang="en-US" sz="2200" err="1"/>
              <a:t>MyS</a:t>
            </a:r>
            <a:r>
              <a:rPr lang="en-US" altLang="zh-CN" sz="2200" err="1"/>
              <a:t>QLi</a:t>
            </a:r>
            <a:r>
              <a:rPr lang="zh-CN" altLang="en-US" sz="2200"/>
              <a:t>的连接，失败则返回</a:t>
            </a:r>
            <a:r>
              <a:rPr lang="en-US" altLang="zh-CN" sz="2200"/>
              <a:t>false</a:t>
            </a:r>
          </a:p>
          <a:p>
            <a:pPr lvl="1"/>
            <a:endParaRPr lang="en-US" altLang="zh-C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59" y="2924944"/>
            <a:ext cx="8683538" cy="7239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74" y="4105448"/>
            <a:ext cx="8698422" cy="10953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mysqli_select_db(connection,dbname)</a:t>
            </a:r>
          </a:p>
          <a:p>
            <a:r>
              <a:rPr lang="zh-CN" altLang="en-US"/>
              <a:t>说明：如果成功返回 </a:t>
            </a:r>
            <a:r>
              <a:rPr lang="en-US" altLang="zh-CN"/>
              <a:t>TRUE</a:t>
            </a:r>
            <a:r>
              <a:rPr lang="zh-CN" altLang="en-US"/>
              <a:t>，失败则返回 </a:t>
            </a:r>
            <a:r>
              <a:rPr lang="en-US" altLang="zh-CN"/>
              <a:t>FALSE</a:t>
            </a:r>
            <a:r>
              <a:rPr lang="zh-CN" altLang="en-US"/>
              <a:t>。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6156176" y="5934471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C7_1.php</a:t>
            </a:r>
            <a:endParaRPr lang="zh-CN" altLang="en-US" sz="2400" b="1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45" y="3650157"/>
            <a:ext cx="8522096" cy="7905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45" y="4671584"/>
            <a:ext cx="7486650" cy="115252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845" y="2700303"/>
            <a:ext cx="5633446" cy="8585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执行</a:t>
            </a:r>
            <a:r>
              <a:rPr lang="en-US" altLang="zh-CN"/>
              <a:t>SQL</a:t>
            </a:r>
            <a:r>
              <a:rPr lang="zh-CN" altLang="en-US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err="1"/>
              <a:t>mysqli_query</a:t>
            </a:r>
            <a:r>
              <a:rPr lang="en-US" altLang="zh-CN"/>
              <a:t>(</a:t>
            </a:r>
            <a:r>
              <a:rPr lang="en-US" altLang="zh-CN" err="1"/>
              <a:t>connection,query</a:t>
            </a:r>
            <a:r>
              <a:rPr lang="en-US" altLang="zh-CN"/>
              <a:t>);</a:t>
            </a:r>
          </a:p>
          <a:p>
            <a:r>
              <a:rPr lang="zh-CN" altLang="en-US"/>
              <a:t>说明</a:t>
            </a:r>
            <a:r>
              <a:rPr lang="en-US" altLang="zh-CN"/>
              <a:t>1</a:t>
            </a:r>
            <a:r>
              <a:rPr lang="zh-CN" altLang="en-US"/>
              <a:t>：</a:t>
            </a:r>
            <a:endParaRPr lang="en-US" altLang="zh-CN"/>
          </a:p>
          <a:p>
            <a:pPr lvl="1"/>
            <a:r>
              <a:rPr lang="zh-CN" altLang="en-US"/>
              <a:t>执行失败则返回</a:t>
            </a:r>
            <a:r>
              <a:rPr lang="en-US" altLang="zh-CN"/>
              <a:t>false</a:t>
            </a:r>
            <a:r>
              <a:rPr lang="zh-CN" altLang="en-US"/>
              <a:t>；</a:t>
            </a:r>
            <a:endParaRPr lang="en-US" altLang="zh-CN"/>
          </a:p>
          <a:p>
            <a:pPr lvl="1"/>
            <a:r>
              <a:rPr lang="zh-CN" altLang="en-US"/>
              <a:t>对数据的添加、删除、修改操作，执行成功返回</a:t>
            </a:r>
            <a:r>
              <a:rPr lang="en-US" altLang="zh-CN"/>
              <a:t>true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56176" y="5703639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c7_1.php</a:t>
            </a:r>
            <a:endParaRPr lang="zh-CN" altLang="en-US" sz="2400" b="1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70" y="4647881"/>
            <a:ext cx="6610350" cy="39052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002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数据的添加、修改、删除操作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一些辅助函数</a:t>
            </a:r>
            <a:endParaRPr lang="en-US" altLang="zh-CN"/>
          </a:p>
          <a:p>
            <a:pPr lvl="1"/>
            <a:r>
              <a:rPr lang="en-US" altLang="zh-CN" err="1"/>
              <a:t>mysqli_affected_rows</a:t>
            </a:r>
            <a:r>
              <a:rPr lang="en-US" altLang="zh-CN"/>
              <a:t>($link)</a:t>
            </a:r>
            <a:r>
              <a:rPr lang="zh-CN" altLang="en-US"/>
              <a:t>：取得前一次</a:t>
            </a:r>
            <a:r>
              <a:rPr lang="en-US" altLang="zh-CN"/>
              <a:t>MySQL</a:t>
            </a:r>
            <a:r>
              <a:rPr lang="zh-CN" altLang="en-US"/>
              <a:t>修改</a:t>
            </a:r>
            <a:r>
              <a:rPr lang="en-US" altLang="zh-CN"/>
              <a:t>/</a:t>
            </a:r>
            <a:r>
              <a:rPr lang="zh-CN" altLang="en-US"/>
              <a:t>删除操作影响的记录行数</a:t>
            </a:r>
            <a:endParaRPr lang="en-US" altLang="zh-CN"/>
          </a:p>
          <a:p>
            <a:pPr lvl="1"/>
            <a:r>
              <a:rPr lang="en-US" altLang="zh-CN" err="1"/>
              <a:t>mysqli_insert_id</a:t>
            </a:r>
            <a:r>
              <a:rPr lang="en-US" altLang="zh-CN"/>
              <a:t>($link)</a:t>
            </a:r>
            <a:r>
              <a:rPr lang="zh-CN" altLang="en-US"/>
              <a:t>：    取得上一步</a:t>
            </a:r>
            <a:r>
              <a:rPr lang="en-US" altLang="zh-CN"/>
              <a:t>insert</a:t>
            </a:r>
            <a:r>
              <a:rPr lang="zh-CN" altLang="en-US"/>
              <a:t>操作产生的</a:t>
            </a:r>
            <a:r>
              <a:rPr lang="en-US" altLang="zh-CN"/>
              <a:t>ID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提示：使用函数 </a:t>
            </a:r>
            <a:r>
              <a:rPr lang="en-US" altLang="zh-CN" err="1"/>
              <a:t>mysqli_error</a:t>
            </a:r>
            <a:r>
              <a:rPr lang="en-US" altLang="zh-CN"/>
              <a:t>()</a:t>
            </a:r>
            <a:r>
              <a:rPr lang="zh-CN" altLang="en-US"/>
              <a:t>可以显示详细的出错信息</a:t>
            </a:r>
            <a:endParaRPr lang="en-US" altLang="zh-CN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执行</a:t>
            </a:r>
            <a:r>
              <a:rPr lang="en-US" altLang="zh-CN"/>
              <a:t>SQL</a:t>
            </a:r>
            <a:r>
              <a:rPr lang="zh-CN" altLang="en-US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err="1"/>
              <a:t>mysqli_query</a:t>
            </a:r>
            <a:r>
              <a:rPr lang="en-US" altLang="zh-CN"/>
              <a:t>(</a:t>
            </a:r>
            <a:r>
              <a:rPr lang="en-US" altLang="zh-CN" err="1"/>
              <a:t>connection,query</a:t>
            </a:r>
            <a:r>
              <a:rPr lang="en-US" altLang="zh-CN"/>
              <a:t>);</a:t>
            </a:r>
          </a:p>
          <a:p>
            <a:pPr lvl="1"/>
            <a:r>
              <a:rPr lang="zh-CN" altLang="en-US"/>
              <a:t>失败时返回</a:t>
            </a:r>
            <a:r>
              <a:rPr lang="en-US" altLang="zh-CN"/>
              <a:t>false</a:t>
            </a:r>
          </a:p>
          <a:p>
            <a:pPr lvl="1"/>
            <a:r>
              <a:rPr lang="zh-CN" altLang="en-US"/>
              <a:t>对数据的</a:t>
            </a:r>
            <a:r>
              <a:rPr lang="zh-CN" altLang="en-US">
                <a:solidFill>
                  <a:srgbClr val="FF0000"/>
                </a:solidFill>
              </a:rPr>
              <a:t>查询</a:t>
            </a:r>
            <a:r>
              <a:rPr lang="zh-CN" altLang="en-US"/>
              <a:t>操作，</a:t>
            </a:r>
            <a:r>
              <a:rPr lang="en-US" altLang="zh-CN"/>
              <a:t> SELECT</a:t>
            </a:r>
            <a:r>
              <a:rPr lang="zh-CN" altLang="en-US"/>
              <a:t>、</a:t>
            </a:r>
            <a:r>
              <a:rPr lang="en-US" altLang="zh-CN"/>
              <a:t>SHOW</a:t>
            </a:r>
            <a:r>
              <a:rPr lang="zh-CN" altLang="en-US"/>
              <a:t>、</a:t>
            </a:r>
            <a:r>
              <a:rPr lang="en-US" altLang="zh-CN"/>
              <a:t>DESCRIBE </a:t>
            </a:r>
            <a:r>
              <a:rPr lang="zh-CN" altLang="en-US"/>
              <a:t>或 </a:t>
            </a:r>
            <a:r>
              <a:rPr lang="en-US" altLang="zh-CN"/>
              <a:t>EXPLAIN </a:t>
            </a:r>
            <a:r>
              <a:rPr lang="zh-CN" altLang="en-US"/>
              <a:t>查询返回</a:t>
            </a:r>
            <a:r>
              <a:rPr lang="en-US" altLang="zh-CN" err="1"/>
              <a:t>mysqli_result</a:t>
            </a:r>
            <a:r>
              <a:rPr lang="en-US" altLang="zh-CN"/>
              <a:t> </a:t>
            </a:r>
            <a:r>
              <a:rPr lang="zh-CN" altLang="en-US"/>
              <a:t>对象</a:t>
            </a:r>
            <a:endParaRPr lang="en-US" altLang="zh-CN"/>
          </a:p>
          <a:p>
            <a:r>
              <a:rPr lang="zh-CN" altLang="en-US"/>
              <a:t>操作返回结果为结果集数据步骤</a:t>
            </a:r>
            <a:endParaRPr lang="en-US" altLang="zh-CN"/>
          </a:p>
          <a:p>
            <a:pPr lvl="1"/>
            <a:r>
              <a:rPr lang="zh-CN" altLang="en-US"/>
              <a:t>调用函数</a:t>
            </a:r>
            <a:r>
              <a:rPr lang="en-US" altLang="zh-CN" err="1"/>
              <a:t>mysqli_query</a:t>
            </a:r>
            <a:r>
              <a:rPr lang="en-US" altLang="zh-CN"/>
              <a:t>()</a:t>
            </a:r>
            <a:r>
              <a:rPr lang="zh-CN" altLang="en-US"/>
              <a:t>取得结果集</a:t>
            </a:r>
          </a:p>
          <a:p>
            <a:pPr lvl="1"/>
            <a:r>
              <a:rPr lang="zh-CN" altLang="en-US"/>
              <a:t>获取结果集中的数据</a:t>
            </a:r>
            <a:endParaRPr lang="en-US" altLang="zh-CN"/>
          </a:p>
          <a:p>
            <a:pPr lvl="2">
              <a:buFont typeface="Wingdings" pitchFamily="2" charset="2"/>
              <a:buChar char="ü"/>
            </a:pPr>
            <a:r>
              <a:rPr lang="en-US" altLang="zh-CN" err="1"/>
              <a:t>mysqli_fetch_assoc</a:t>
            </a:r>
            <a:r>
              <a:rPr lang="en-US" altLang="zh-CN"/>
              <a:t>() 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zh-CN" err="1"/>
              <a:t>mysqli_fetch_row</a:t>
            </a:r>
            <a:r>
              <a:rPr lang="en-US" altLang="zh-CN"/>
              <a:t>()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zh-CN" err="1"/>
              <a:t>mysqli_fetch_array</a:t>
            </a:r>
            <a:r>
              <a:rPr lang="en-US" altLang="zh-CN"/>
              <a:t>()</a:t>
            </a:r>
          </a:p>
          <a:p>
            <a:pPr lvl="2">
              <a:buFont typeface="Wingdings" pitchFamily="2" charset="2"/>
              <a:buChar char="ü"/>
            </a:pPr>
            <a:endParaRPr lang="en-US" altLang="zh-CN"/>
          </a:p>
          <a:p>
            <a:pPr lvl="1"/>
            <a:endParaRPr lang="en-US" altLang="zh-CN"/>
          </a:p>
          <a:p>
            <a:pPr lvl="2"/>
            <a:endParaRPr lang="en-US" altLang="zh-CN"/>
          </a:p>
          <a:p>
            <a:endParaRPr lang="en-US" altLang="zh-CN"/>
          </a:p>
          <a:p>
            <a:pPr lvl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672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TechED 2009">
      <a:dk1>
        <a:sysClr val="windowText" lastClr="000000"/>
      </a:dk1>
      <a:lt1>
        <a:sysClr val="window" lastClr="FFFFFF"/>
      </a:lt1>
      <a:dk2>
        <a:srgbClr val="5F5F5F"/>
      </a:dk2>
      <a:lt2>
        <a:srgbClr val="075198"/>
      </a:lt2>
      <a:accent1>
        <a:srgbClr val="075198"/>
      </a:accent1>
      <a:accent2>
        <a:srgbClr val="6CAE30"/>
      </a:accent2>
      <a:accent3>
        <a:srgbClr val="DE8400"/>
      </a:accent3>
      <a:accent4>
        <a:srgbClr val="B30000"/>
      </a:accent4>
      <a:accent5>
        <a:srgbClr val="000000"/>
      </a:accent5>
      <a:accent6>
        <a:srgbClr val="808080"/>
      </a:accent6>
      <a:hlink>
        <a:srgbClr val="FA9500"/>
      </a:hlink>
      <a:folHlink>
        <a:srgbClr val="F0ED7B"/>
      </a:folHlink>
    </a:clrScheme>
    <a:fontScheme name="English Calibri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923</Words>
  <Application>Microsoft Office PowerPoint</Application>
  <PresentationFormat>全屏显示(4:3)</PresentationFormat>
  <Paragraphs>169</Paragraphs>
  <Slides>21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宋体</vt:lpstr>
      <vt:lpstr>微软雅黑</vt:lpstr>
      <vt:lpstr>Arial</vt:lpstr>
      <vt:lpstr>Calibri</vt:lpstr>
      <vt:lpstr>Courier New</vt:lpstr>
      <vt:lpstr>Gabriola</vt:lpstr>
      <vt:lpstr>Wingdings</vt:lpstr>
      <vt:lpstr>Office 主题</vt:lpstr>
      <vt:lpstr>第7章 数据库技术（二）</vt:lpstr>
      <vt:lpstr>本节内容</vt:lpstr>
      <vt:lpstr>重点难点</vt:lpstr>
      <vt:lpstr>本节内容</vt:lpstr>
      <vt:lpstr>连接到MySQL</vt:lpstr>
      <vt:lpstr>选择数据库</vt:lpstr>
      <vt:lpstr>执行SQL语句</vt:lpstr>
      <vt:lpstr>数据的添加、修改、删除操作</vt:lpstr>
      <vt:lpstr>执行SQL语句</vt:lpstr>
      <vt:lpstr>数据的查询操作—获取结果集中的数据</vt:lpstr>
      <vt:lpstr>数据的查询操作—获取结果集中的数据</vt:lpstr>
      <vt:lpstr>释放结果内存</vt:lpstr>
      <vt:lpstr>关闭到MySQL的连接</vt:lpstr>
      <vt:lpstr>PHP操作MySQL步骤—总结</vt:lpstr>
      <vt:lpstr>取结果集中数据—小结</vt:lpstr>
      <vt:lpstr>BBS中实现用户注册登录</vt:lpstr>
      <vt:lpstr>本节内容</vt:lpstr>
      <vt:lpstr>SQL安全—防止攻击</vt:lpstr>
      <vt:lpstr>SQL安全—加密</vt:lpstr>
      <vt:lpstr>本章内容回顾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2009-10-29T03:28:51Z</dcterms:created>
  <dcterms:modified xsi:type="dcterms:W3CDTF">2017-04-19T05:59:42Z</dcterms:modified>
</cp:coreProperties>
</file>