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66" r:id="rId2"/>
    <p:sldId id="391" r:id="rId3"/>
    <p:sldId id="420" r:id="rId4"/>
    <p:sldId id="460" r:id="rId5"/>
    <p:sldId id="459" r:id="rId6"/>
    <p:sldId id="421" r:id="rId7"/>
    <p:sldId id="453" r:id="rId8"/>
    <p:sldId id="454" r:id="rId9"/>
    <p:sldId id="455" r:id="rId10"/>
    <p:sldId id="456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18" r:id="rId19"/>
    <p:sldId id="417" r:id="rId20"/>
    <p:sldId id="366" r:id="rId21"/>
    <p:sldId id="416" r:id="rId22"/>
    <p:sldId id="392" r:id="rId23"/>
    <p:sldId id="345" r:id="rId24"/>
    <p:sldId id="346" r:id="rId25"/>
    <p:sldId id="348" r:id="rId26"/>
    <p:sldId id="370" r:id="rId27"/>
    <p:sldId id="411" r:id="rId28"/>
    <p:sldId id="375" r:id="rId29"/>
    <p:sldId id="396" r:id="rId30"/>
    <p:sldId id="409" r:id="rId31"/>
    <p:sldId id="380" r:id="rId32"/>
    <p:sldId id="377" r:id="rId33"/>
    <p:sldId id="397" r:id="rId34"/>
    <p:sldId id="403" r:id="rId35"/>
    <p:sldId id="399" r:id="rId36"/>
    <p:sldId id="376" r:id="rId37"/>
    <p:sldId id="390" r:id="rId38"/>
    <p:sldId id="404" r:id="rId39"/>
    <p:sldId id="464" r:id="rId40"/>
    <p:sldId id="405" r:id="rId41"/>
    <p:sldId id="389" r:id="rId42"/>
    <p:sldId id="463" r:id="rId43"/>
    <p:sldId id="352" r:id="rId44"/>
    <p:sldId id="465" r:id="rId45"/>
    <p:sldId id="349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5083" autoAdjust="0"/>
  </p:normalViewPr>
  <p:slideViewPr>
    <p:cSldViewPr>
      <p:cViewPr varScale="1">
        <p:scale>
          <a:sx n="71" d="100"/>
          <a:sy n="71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考核方式</c:v>
                </c:pt>
              </c:strCache>
            </c:strRef>
          </c:tx>
          <c:dLbls>
            <c:dLbl>
              <c:idx val="0"/>
              <c:layout>
                <c:manualLayout>
                  <c:x val="-0.34115803899453956"/>
                  <c:y val="-0.1849875973949613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b="1" dirty="0"/>
                      <a:t>60%</a:t>
                    </a:r>
                    <a:endParaRPr lang="en-US" altLang="zh-CN" b="1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87-4FD9-8CAB-1E37E2CD02BB}"/>
                </c:ext>
              </c:extLst>
            </c:dLbl>
            <c:dLbl>
              <c:idx val="1"/>
              <c:layout>
                <c:manualLayout>
                  <c:x val="0.20269974378977679"/>
                  <c:y val="-0.17036955318764843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b="1" dirty="0"/>
                      <a:t>15%</a:t>
                    </a:r>
                    <a:endParaRPr lang="en-US" altLang="zh-CN" b="1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87-4FD9-8CAB-1E37E2CD02BB}"/>
                </c:ext>
              </c:extLst>
            </c:dLbl>
            <c:dLbl>
              <c:idx val="2"/>
              <c:layout>
                <c:manualLayout>
                  <c:x val="0.17871242600073584"/>
                  <c:y val="6.669521999236217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b="1" dirty="0"/>
                      <a:t>15%</a:t>
                    </a:r>
                    <a:endParaRPr lang="en-US" altLang="zh-CN" b="1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87-4FD9-8CAB-1E37E2CD02BB}"/>
                </c:ext>
              </c:extLst>
            </c:dLbl>
            <c:dLbl>
              <c:idx val="3"/>
              <c:layout>
                <c:manualLayout>
                  <c:x val="7.6350898985051305E-2"/>
                  <c:y val="0.13098228553247035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b="1" dirty="0"/>
                      <a:t>10%</a:t>
                    </a:r>
                    <a:endParaRPr lang="en-US" altLang="zh-CN" b="1" dirty="0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87-4FD9-8CAB-1E37E2CD02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800"/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期末考试</c:v>
                </c:pt>
                <c:pt idx="1">
                  <c:v>期中考试</c:v>
                </c:pt>
                <c:pt idx="2">
                  <c:v>作业</c:v>
                </c:pt>
                <c:pt idx="3">
                  <c:v>平时表现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0.15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87-4FD9-8CAB-1E37E2CD02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49673-9815-4A21-BFA6-CBD11090D8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672884-C7F6-4666-BECF-33ED8B64A2F6}">
      <dgm:prSet phldrT="[文本]"/>
      <dgm:spPr/>
      <dgm:t>
        <a:bodyPr/>
        <a:lstStyle/>
        <a:p>
          <a:r>
            <a:rPr lang="en-US" altLang="zh-CN" dirty="0"/>
            <a:t>JSP</a:t>
          </a:r>
          <a:endParaRPr lang="zh-CN" altLang="en-US" dirty="0"/>
        </a:p>
      </dgm:t>
    </dgm:pt>
    <dgm:pt modelId="{B4CEB5AC-974C-4E3D-8CA1-EF82E8C3DA96}" type="parTrans" cxnId="{B557DD36-5D08-419D-882F-AD5F3054DFAD}">
      <dgm:prSet/>
      <dgm:spPr/>
      <dgm:t>
        <a:bodyPr/>
        <a:lstStyle/>
        <a:p>
          <a:endParaRPr lang="zh-CN" altLang="en-US"/>
        </a:p>
      </dgm:t>
    </dgm:pt>
    <dgm:pt modelId="{29F682D1-DDE8-4953-89AF-C67FA181729F}" type="sibTrans" cxnId="{B557DD36-5D08-419D-882F-AD5F3054DFAD}">
      <dgm:prSet/>
      <dgm:spPr/>
      <dgm:t>
        <a:bodyPr/>
        <a:lstStyle/>
        <a:p>
          <a:r>
            <a:rPr lang="en-US" altLang="zh-CN" dirty="0"/>
            <a:t>PHP</a:t>
          </a:r>
          <a:endParaRPr lang="zh-CN" altLang="en-US" dirty="0"/>
        </a:p>
      </dgm:t>
    </dgm:pt>
    <dgm:pt modelId="{BF79B76A-55CE-4262-9E69-99416E038A57}">
      <dgm:prSet phldrT="[文本]"/>
      <dgm:spPr/>
      <dgm:t>
        <a:bodyPr/>
        <a:lstStyle/>
        <a:p>
          <a:r>
            <a:rPr lang="en-US" altLang="zh-CN" dirty="0"/>
            <a:t>.NET</a:t>
          </a:r>
          <a:endParaRPr lang="zh-CN" altLang="en-US" dirty="0"/>
        </a:p>
      </dgm:t>
    </dgm:pt>
    <dgm:pt modelId="{5BF39AC9-978A-43AE-A689-1A6288AD6AC5}" type="parTrans" cxnId="{7452DA5E-04E5-4F86-8ADB-E7CFA787C482}">
      <dgm:prSet/>
      <dgm:spPr/>
      <dgm:t>
        <a:bodyPr/>
        <a:lstStyle/>
        <a:p>
          <a:endParaRPr lang="zh-CN" altLang="en-US"/>
        </a:p>
      </dgm:t>
    </dgm:pt>
    <dgm:pt modelId="{DB432879-E169-4237-974A-4C73CB70B629}" type="sibTrans" cxnId="{7452DA5E-04E5-4F86-8ADB-E7CFA787C482}">
      <dgm:prSet/>
      <dgm:spPr/>
      <dgm:t>
        <a:bodyPr/>
        <a:lstStyle/>
        <a:p>
          <a:r>
            <a:rPr lang="en-US" altLang="zh-CN" dirty="0"/>
            <a:t>Python</a:t>
          </a:r>
          <a:endParaRPr lang="zh-CN" altLang="en-US" dirty="0"/>
        </a:p>
      </dgm:t>
    </dgm:pt>
    <dgm:pt modelId="{A7C56AB2-CCD4-4D29-A49E-63E162476946}">
      <dgm:prSet phldrT="[文本]"/>
      <dgm:spPr/>
      <dgm:t>
        <a:bodyPr/>
        <a:lstStyle/>
        <a:p>
          <a:r>
            <a:rPr lang="en-US" altLang="zh-CN" dirty="0"/>
            <a:t>……</a:t>
          </a:r>
          <a:endParaRPr lang="zh-CN" altLang="en-US" dirty="0"/>
        </a:p>
      </dgm:t>
    </dgm:pt>
    <dgm:pt modelId="{4F26A8A0-C24C-420C-B0DF-F5EE364E88E3}" type="parTrans" cxnId="{76C99A4F-D826-441F-AEBB-0F7649287B34}">
      <dgm:prSet/>
      <dgm:spPr/>
      <dgm:t>
        <a:bodyPr/>
        <a:lstStyle/>
        <a:p>
          <a:endParaRPr lang="zh-CN" altLang="en-US"/>
        </a:p>
      </dgm:t>
    </dgm:pt>
    <dgm:pt modelId="{37C79D54-FA22-4BA3-AB5A-04F7CA5D6AD4}" type="sibTrans" cxnId="{76C99A4F-D826-441F-AEBB-0F7649287B34}">
      <dgm:prSet/>
      <dgm:spPr/>
      <dgm:t>
        <a:bodyPr/>
        <a:lstStyle/>
        <a:p>
          <a:endParaRPr lang="zh-CN" altLang="en-US"/>
        </a:p>
      </dgm:t>
    </dgm:pt>
    <dgm:pt modelId="{8A66A289-3747-4367-8F33-D820CF9F5C9C}">
      <dgm:prSet phldrT="[文本]"/>
      <dgm:spPr/>
      <dgm:t>
        <a:bodyPr/>
        <a:lstStyle/>
        <a:p>
          <a:r>
            <a:rPr lang="en-US" altLang="zh-CN" dirty="0"/>
            <a:t>asp</a:t>
          </a:r>
          <a:endParaRPr lang="zh-CN" altLang="en-US" dirty="0"/>
        </a:p>
      </dgm:t>
    </dgm:pt>
    <dgm:pt modelId="{9A8A3688-A922-4FEE-97CC-C9F76C6C6ADE}" type="parTrans" cxnId="{178E9585-AFF2-43F3-B884-B472454DBEC9}">
      <dgm:prSet/>
      <dgm:spPr/>
      <dgm:t>
        <a:bodyPr/>
        <a:lstStyle/>
        <a:p>
          <a:endParaRPr lang="zh-CN" altLang="en-US"/>
        </a:p>
      </dgm:t>
    </dgm:pt>
    <dgm:pt modelId="{1BBDA22F-0490-480B-8B2F-F4191C9BF8C1}" type="sibTrans" cxnId="{178E9585-AFF2-43F3-B884-B472454DBEC9}">
      <dgm:prSet/>
      <dgm:spPr/>
      <dgm:t>
        <a:bodyPr/>
        <a:lstStyle/>
        <a:p>
          <a:r>
            <a:rPr lang="en-US" altLang="zh-CN" dirty="0"/>
            <a:t>Ruby</a:t>
          </a:r>
          <a:endParaRPr lang="zh-CN" altLang="en-US" dirty="0"/>
        </a:p>
      </dgm:t>
    </dgm:pt>
    <dgm:pt modelId="{43F9088F-6796-448B-9508-1D009B1D0C8E}" type="pres">
      <dgm:prSet presAssocID="{D8F49673-9815-4A21-BFA6-CBD11090D87F}" presName="Name0" presStyleCnt="0">
        <dgm:presLayoutVars>
          <dgm:chMax/>
          <dgm:chPref/>
          <dgm:dir/>
          <dgm:animLvl val="lvl"/>
        </dgm:presLayoutVars>
      </dgm:prSet>
      <dgm:spPr/>
    </dgm:pt>
    <dgm:pt modelId="{A0397FE0-8D4C-4A44-A3A8-ABE6640C57BF}" type="pres">
      <dgm:prSet presAssocID="{00672884-C7F6-4666-BECF-33ED8B64A2F6}" presName="composite" presStyleCnt="0"/>
      <dgm:spPr/>
    </dgm:pt>
    <dgm:pt modelId="{75661726-94BE-4B41-8F0A-0F8DCF265CC2}" type="pres">
      <dgm:prSet presAssocID="{00672884-C7F6-4666-BECF-33ED8B64A2F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BEEA52A-6A25-4E8A-A5D3-DF5418970B0D}" type="pres">
      <dgm:prSet presAssocID="{00672884-C7F6-4666-BECF-33ED8B64A2F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38298EE-7B70-41EC-ACA5-142D918B2C58}" type="pres">
      <dgm:prSet presAssocID="{00672884-C7F6-4666-BECF-33ED8B64A2F6}" presName="BalanceSpacing" presStyleCnt="0"/>
      <dgm:spPr/>
    </dgm:pt>
    <dgm:pt modelId="{4C3AFDBE-89B4-46C7-9C1B-DFE09C6F48AB}" type="pres">
      <dgm:prSet presAssocID="{00672884-C7F6-4666-BECF-33ED8B64A2F6}" presName="BalanceSpacing1" presStyleCnt="0"/>
      <dgm:spPr/>
    </dgm:pt>
    <dgm:pt modelId="{B20E9938-4E64-4E88-9725-EA8DC531E22B}" type="pres">
      <dgm:prSet presAssocID="{29F682D1-DDE8-4953-89AF-C67FA181729F}" presName="Accent1Text" presStyleLbl="node1" presStyleIdx="1" presStyleCnt="6"/>
      <dgm:spPr/>
    </dgm:pt>
    <dgm:pt modelId="{21C4AC8D-874C-49F3-AA8A-9BEBB2673EA6}" type="pres">
      <dgm:prSet presAssocID="{29F682D1-DDE8-4953-89AF-C67FA181729F}" presName="spaceBetweenRectangles" presStyleCnt="0"/>
      <dgm:spPr/>
    </dgm:pt>
    <dgm:pt modelId="{8967975C-13EC-44F9-80DA-95F8FE3F5767}" type="pres">
      <dgm:prSet presAssocID="{BF79B76A-55CE-4262-9E69-99416E038A57}" presName="composite" presStyleCnt="0"/>
      <dgm:spPr/>
    </dgm:pt>
    <dgm:pt modelId="{E248A4F8-B9C3-485D-BFF1-819759637940}" type="pres">
      <dgm:prSet presAssocID="{BF79B76A-55CE-4262-9E69-99416E038A5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CB1360A-68B3-4842-8774-869C6A1181B3}" type="pres">
      <dgm:prSet presAssocID="{BF79B76A-55CE-4262-9E69-99416E038A5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83784A8-600D-40E3-9DCF-B11AE34237FC}" type="pres">
      <dgm:prSet presAssocID="{BF79B76A-55CE-4262-9E69-99416E038A57}" presName="BalanceSpacing" presStyleCnt="0"/>
      <dgm:spPr/>
    </dgm:pt>
    <dgm:pt modelId="{B47E1508-2C93-48A3-9D20-4D38DB32986D}" type="pres">
      <dgm:prSet presAssocID="{BF79B76A-55CE-4262-9E69-99416E038A57}" presName="BalanceSpacing1" presStyleCnt="0"/>
      <dgm:spPr/>
    </dgm:pt>
    <dgm:pt modelId="{0F37ED20-9069-4D22-B758-04C2F60481FD}" type="pres">
      <dgm:prSet presAssocID="{DB432879-E169-4237-974A-4C73CB70B629}" presName="Accent1Text" presStyleLbl="node1" presStyleIdx="3" presStyleCnt="6"/>
      <dgm:spPr/>
    </dgm:pt>
    <dgm:pt modelId="{31446520-6239-461B-B129-D3F11E534C2A}" type="pres">
      <dgm:prSet presAssocID="{DB432879-E169-4237-974A-4C73CB70B629}" presName="spaceBetweenRectangles" presStyleCnt="0"/>
      <dgm:spPr/>
    </dgm:pt>
    <dgm:pt modelId="{452588B5-DCF6-4B4F-9290-7BACABCAA20C}" type="pres">
      <dgm:prSet presAssocID="{8A66A289-3747-4367-8F33-D820CF9F5C9C}" presName="composite" presStyleCnt="0"/>
      <dgm:spPr/>
    </dgm:pt>
    <dgm:pt modelId="{AED04115-CC12-4AC1-965B-F59953641A78}" type="pres">
      <dgm:prSet presAssocID="{8A66A289-3747-4367-8F33-D820CF9F5C9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871FFFF-499E-4576-B8FA-C306CACEA872}" type="pres">
      <dgm:prSet presAssocID="{8A66A289-3747-4367-8F33-D820CF9F5C9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B2B13D9-6523-41E0-A701-56473FBC4F6D}" type="pres">
      <dgm:prSet presAssocID="{8A66A289-3747-4367-8F33-D820CF9F5C9C}" presName="BalanceSpacing" presStyleCnt="0"/>
      <dgm:spPr/>
    </dgm:pt>
    <dgm:pt modelId="{BE4257EA-FAD4-47CD-90C0-BA86F0C7F240}" type="pres">
      <dgm:prSet presAssocID="{8A66A289-3747-4367-8F33-D820CF9F5C9C}" presName="BalanceSpacing1" presStyleCnt="0"/>
      <dgm:spPr/>
    </dgm:pt>
    <dgm:pt modelId="{CAB4F530-690D-47DF-835D-317895530D4C}" type="pres">
      <dgm:prSet presAssocID="{1BBDA22F-0490-480B-8B2F-F4191C9BF8C1}" presName="Accent1Text" presStyleLbl="node1" presStyleIdx="5" presStyleCnt="6"/>
      <dgm:spPr/>
    </dgm:pt>
  </dgm:ptLst>
  <dgm:cxnLst>
    <dgm:cxn modelId="{3CE5FB29-47DF-4DD2-AF9D-981E435BCDA0}" type="presOf" srcId="{DB432879-E169-4237-974A-4C73CB70B629}" destId="{0F37ED20-9069-4D22-B758-04C2F60481FD}" srcOrd="0" destOrd="0" presId="urn:microsoft.com/office/officeart/2008/layout/AlternatingHexagons"/>
    <dgm:cxn modelId="{B557DD36-5D08-419D-882F-AD5F3054DFAD}" srcId="{D8F49673-9815-4A21-BFA6-CBD11090D87F}" destId="{00672884-C7F6-4666-BECF-33ED8B64A2F6}" srcOrd="0" destOrd="0" parTransId="{B4CEB5AC-974C-4E3D-8CA1-EF82E8C3DA96}" sibTransId="{29F682D1-DDE8-4953-89AF-C67FA181729F}"/>
    <dgm:cxn modelId="{7452DA5E-04E5-4F86-8ADB-E7CFA787C482}" srcId="{D8F49673-9815-4A21-BFA6-CBD11090D87F}" destId="{BF79B76A-55CE-4262-9E69-99416E038A57}" srcOrd="1" destOrd="0" parTransId="{5BF39AC9-978A-43AE-A689-1A6288AD6AC5}" sibTransId="{DB432879-E169-4237-974A-4C73CB70B629}"/>
    <dgm:cxn modelId="{76C99A4F-D826-441F-AEBB-0F7649287B34}" srcId="{BF79B76A-55CE-4262-9E69-99416E038A57}" destId="{A7C56AB2-CCD4-4D29-A49E-63E162476946}" srcOrd="0" destOrd="0" parTransId="{4F26A8A0-C24C-420C-B0DF-F5EE364E88E3}" sibTransId="{37C79D54-FA22-4BA3-AB5A-04F7CA5D6AD4}"/>
    <dgm:cxn modelId="{87CBB482-0BDF-4A86-9586-EA9A00E2B858}" type="presOf" srcId="{00672884-C7F6-4666-BECF-33ED8B64A2F6}" destId="{75661726-94BE-4B41-8F0A-0F8DCF265CC2}" srcOrd="0" destOrd="0" presId="urn:microsoft.com/office/officeart/2008/layout/AlternatingHexagons"/>
    <dgm:cxn modelId="{C367DC83-25F0-4786-BE5B-1EFA90C952C5}" type="presOf" srcId="{8A66A289-3747-4367-8F33-D820CF9F5C9C}" destId="{AED04115-CC12-4AC1-965B-F59953641A78}" srcOrd="0" destOrd="0" presId="urn:microsoft.com/office/officeart/2008/layout/AlternatingHexagons"/>
    <dgm:cxn modelId="{178E9585-AFF2-43F3-B884-B472454DBEC9}" srcId="{D8F49673-9815-4A21-BFA6-CBD11090D87F}" destId="{8A66A289-3747-4367-8F33-D820CF9F5C9C}" srcOrd="2" destOrd="0" parTransId="{9A8A3688-A922-4FEE-97CC-C9F76C6C6ADE}" sibTransId="{1BBDA22F-0490-480B-8B2F-F4191C9BF8C1}"/>
    <dgm:cxn modelId="{15D87397-360B-4481-90C1-0A428178D739}" type="presOf" srcId="{BF79B76A-55CE-4262-9E69-99416E038A57}" destId="{E248A4F8-B9C3-485D-BFF1-819759637940}" srcOrd="0" destOrd="0" presId="urn:microsoft.com/office/officeart/2008/layout/AlternatingHexagons"/>
    <dgm:cxn modelId="{811AE4B0-AAF6-42E6-BDE7-E154520DBF2D}" type="presOf" srcId="{1BBDA22F-0490-480B-8B2F-F4191C9BF8C1}" destId="{CAB4F530-690D-47DF-835D-317895530D4C}" srcOrd="0" destOrd="0" presId="urn:microsoft.com/office/officeart/2008/layout/AlternatingHexagons"/>
    <dgm:cxn modelId="{AD5DDCB6-AA53-4028-946A-55035E6BD441}" type="presOf" srcId="{D8F49673-9815-4A21-BFA6-CBD11090D87F}" destId="{43F9088F-6796-448B-9508-1D009B1D0C8E}" srcOrd="0" destOrd="0" presId="urn:microsoft.com/office/officeart/2008/layout/AlternatingHexagons"/>
    <dgm:cxn modelId="{A20FB3B8-683E-40C8-9207-380C9F5AD5BE}" type="presOf" srcId="{29F682D1-DDE8-4953-89AF-C67FA181729F}" destId="{B20E9938-4E64-4E88-9725-EA8DC531E22B}" srcOrd="0" destOrd="0" presId="urn:microsoft.com/office/officeart/2008/layout/AlternatingHexagons"/>
    <dgm:cxn modelId="{CD9190FB-F501-498E-8E8C-ABBF7B5D4E46}" type="presOf" srcId="{A7C56AB2-CCD4-4D29-A49E-63E162476946}" destId="{2CB1360A-68B3-4842-8774-869C6A1181B3}" srcOrd="0" destOrd="0" presId="urn:microsoft.com/office/officeart/2008/layout/AlternatingHexagons"/>
    <dgm:cxn modelId="{14945861-D135-47A3-B421-F9A0A5418AF7}" type="presParOf" srcId="{43F9088F-6796-448B-9508-1D009B1D0C8E}" destId="{A0397FE0-8D4C-4A44-A3A8-ABE6640C57BF}" srcOrd="0" destOrd="0" presId="urn:microsoft.com/office/officeart/2008/layout/AlternatingHexagons"/>
    <dgm:cxn modelId="{160A1F49-51AE-435F-A456-DF9DA1673A58}" type="presParOf" srcId="{A0397FE0-8D4C-4A44-A3A8-ABE6640C57BF}" destId="{75661726-94BE-4B41-8F0A-0F8DCF265CC2}" srcOrd="0" destOrd="0" presId="urn:microsoft.com/office/officeart/2008/layout/AlternatingHexagons"/>
    <dgm:cxn modelId="{2D234FDE-54F1-4C58-9079-35CF5A35CC5D}" type="presParOf" srcId="{A0397FE0-8D4C-4A44-A3A8-ABE6640C57BF}" destId="{9BEEA52A-6A25-4E8A-A5D3-DF5418970B0D}" srcOrd="1" destOrd="0" presId="urn:microsoft.com/office/officeart/2008/layout/AlternatingHexagons"/>
    <dgm:cxn modelId="{607EB4F5-C9FA-4354-8982-1FE2E1F26B7E}" type="presParOf" srcId="{A0397FE0-8D4C-4A44-A3A8-ABE6640C57BF}" destId="{638298EE-7B70-41EC-ACA5-142D918B2C58}" srcOrd="2" destOrd="0" presId="urn:microsoft.com/office/officeart/2008/layout/AlternatingHexagons"/>
    <dgm:cxn modelId="{06DE39AE-31FB-476D-A788-3D78E5E68177}" type="presParOf" srcId="{A0397FE0-8D4C-4A44-A3A8-ABE6640C57BF}" destId="{4C3AFDBE-89B4-46C7-9C1B-DFE09C6F48AB}" srcOrd="3" destOrd="0" presId="urn:microsoft.com/office/officeart/2008/layout/AlternatingHexagons"/>
    <dgm:cxn modelId="{ED1E2EFB-DEF9-499E-85F7-20C533BF38C4}" type="presParOf" srcId="{A0397FE0-8D4C-4A44-A3A8-ABE6640C57BF}" destId="{B20E9938-4E64-4E88-9725-EA8DC531E22B}" srcOrd="4" destOrd="0" presId="urn:microsoft.com/office/officeart/2008/layout/AlternatingHexagons"/>
    <dgm:cxn modelId="{89EDB698-51E6-40D5-85C4-B946BF767A45}" type="presParOf" srcId="{43F9088F-6796-448B-9508-1D009B1D0C8E}" destId="{21C4AC8D-874C-49F3-AA8A-9BEBB2673EA6}" srcOrd="1" destOrd="0" presId="urn:microsoft.com/office/officeart/2008/layout/AlternatingHexagons"/>
    <dgm:cxn modelId="{94B1E76F-1AA3-424C-9940-FEE83547B481}" type="presParOf" srcId="{43F9088F-6796-448B-9508-1D009B1D0C8E}" destId="{8967975C-13EC-44F9-80DA-95F8FE3F5767}" srcOrd="2" destOrd="0" presId="urn:microsoft.com/office/officeart/2008/layout/AlternatingHexagons"/>
    <dgm:cxn modelId="{A76679E2-0BFE-4148-B7DC-738F7FFCD7B6}" type="presParOf" srcId="{8967975C-13EC-44F9-80DA-95F8FE3F5767}" destId="{E248A4F8-B9C3-485D-BFF1-819759637940}" srcOrd="0" destOrd="0" presId="urn:microsoft.com/office/officeart/2008/layout/AlternatingHexagons"/>
    <dgm:cxn modelId="{1C3C56FF-C656-448E-8CAA-A43ACEF9CE89}" type="presParOf" srcId="{8967975C-13EC-44F9-80DA-95F8FE3F5767}" destId="{2CB1360A-68B3-4842-8774-869C6A1181B3}" srcOrd="1" destOrd="0" presId="urn:microsoft.com/office/officeart/2008/layout/AlternatingHexagons"/>
    <dgm:cxn modelId="{5244549A-CD12-4851-B362-182E807FF5B8}" type="presParOf" srcId="{8967975C-13EC-44F9-80DA-95F8FE3F5767}" destId="{F83784A8-600D-40E3-9DCF-B11AE34237FC}" srcOrd="2" destOrd="0" presId="urn:microsoft.com/office/officeart/2008/layout/AlternatingHexagons"/>
    <dgm:cxn modelId="{AA6AAC11-9B72-4256-83CA-1794809778B5}" type="presParOf" srcId="{8967975C-13EC-44F9-80DA-95F8FE3F5767}" destId="{B47E1508-2C93-48A3-9D20-4D38DB32986D}" srcOrd="3" destOrd="0" presId="urn:microsoft.com/office/officeart/2008/layout/AlternatingHexagons"/>
    <dgm:cxn modelId="{4E22D40B-7C28-476A-AAF9-DE4DA5122070}" type="presParOf" srcId="{8967975C-13EC-44F9-80DA-95F8FE3F5767}" destId="{0F37ED20-9069-4D22-B758-04C2F60481FD}" srcOrd="4" destOrd="0" presId="urn:microsoft.com/office/officeart/2008/layout/AlternatingHexagons"/>
    <dgm:cxn modelId="{1CA7107D-BA0A-482E-89DD-B06344A7826F}" type="presParOf" srcId="{43F9088F-6796-448B-9508-1D009B1D0C8E}" destId="{31446520-6239-461B-B129-D3F11E534C2A}" srcOrd="3" destOrd="0" presId="urn:microsoft.com/office/officeart/2008/layout/AlternatingHexagons"/>
    <dgm:cxn modelId="{FD14AAAE-B8F5-443C-B100-F3774C578C36}" type="presParOf" srcId="{43F9088F-6796-448B-9508-1D009B1D0C8E}" destId="{452588B5-DCF6-4B4F-9290-7BACABCAA20C}" srcOrd="4" destOrd="0" presId="urn:microsoft.com/office/officeart/2008/layout/AlternatingHexagons"/>
    <dgm:cxn modelId="{3E4710D0-966F-4FB5-A5D5-C52E8271962A}" type="presParOf" srcId="{452588B5-DCF6-4B4F-9290-7BACABCAA20C}" destId="{AED04115-CC12-4AC1-965B-F59953641A78}" srcOrd="0" destOrd="0" presId="urn:microsoft.com/office/officeart/2008/layout/AlternatingHexagons"/>
    <dgm:cxn modelId="{C8F98A8D-FAE6-4B81-942D-AD5F2F2B7AE2}" type="presParOf" srcId="{452588B5-DCF6-4B4F-9290-7BACABCAA20C}" destId="{1871FFFF-499E-4576-B8FA-C306CACEA872}" srcOrd="1" destOrd="0" presId="urn:microsoft.com/office/officeart/2008/layout/AlternatingHexagons"/>
    <dgm:cxn modelId="{9ADF0F7C-DEF1-42FC-8BB5-CD52EC2A74A1}" type="presParOf" srcId="{452588B5-DCF6-4B4F-9290-7BACABCAA20C}" destId="{BB2B13D9-6523-41E0-A701-56473FBC4F6D}" srcOrd="2" destOrd="0" presId="urn:microsoft.com/office/officeart/2008/layout/AlternatingHexagons"/>
    <dgm:cxn modelId="{236F8C68-EDFA-4F32-A9F6-190218232586}" type="presParOf" srcId="{452588B5-DCF6-4B4F-9290-7BACABCAA20C}" destId="{BE4257EA-FAD4-47CD-90C0-BA86F0C7F240}" srcOrd="3" destOrd="0" presId="urn:microsoft.com/office/officeart/2008/layout/AlternatingHexagons"/>
    <dgm:cxn modelId="{F6BF080A-C531-4AAA-BCF5-64DDBA067877}" type="presParOf" srcId="{452588B5-DCF6-4B4F-9290-7BACABCAA20C}" destId="{CAB4F530-690D-47DF-835D-317895530D4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61726-94BE-4B41-8F0A-0F8DCF265CC2}">
      <dsp:nvSpPr>
        <dsp:cNvPr id="0" name=""/>
        <dsp:cNvSpPr/>
      </dsp:nvSpPr>
      <dsp:spPr>
        <a:xfrm rot="5400000">
          <a:off x="2227247" y="73146"/>
          <a:ext cx="1099006" cy="9561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JSP</a:t>
          </a:r>
          <a:endParaRPr lang="zh-CN" altLang="en-US" sz="2000" kern="1200" dirty="0"/>
        </a:p>
      </dsp:txBody>
      <dsp:txXfrm rot="-5400000">
        <a:off x="2447680" y="172973"/>
        <a:ext cx="658140" cy="756482"/>
      </dsp:txXfrm>
    </dsp:sp>
    <dsp:sp modelId="{9BEEA52A-6A25-4E8A-A5D3-DF5418970B0D}">
      <dsp:nvSpPr>
        <dsp:cNvPr id="0" name=""/>
        <dsp:cNvSpPr/>
      </dsp:nvSpPr>
      <dsp:spPr>
        <a:xfrm>
          <a:off x="3283832" y="221512"/>
          <a:ext cx="1226491" cy="65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E9938-4E64-4E88-9725-EA8DC531E22B}">
      <dsp:nvSpPr>
        <dsp:cNvPr id="0" name=""/>
        <dsp:cNvSpPr/>
      </dsp:nvSpPr>
      <dsp:spPr>
        <a:xfrm rot="5400000">
          <a:off x="1194620" y="73146"/>
          <a:ext cx="1099006" cy="9561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PHP</a:t>
          </a:r>
          <a:endParaRPr lang="zh-CN" altLang="en-US" sz="3100" kern="1200" dirty="0"/>
        </a:p>
      </dsp:txBody>
      <dsp:txXfrm rot="-5400000">
        <a:off x="1415053" y="172973"/>
        <a:ext cx="658140" cy="756482"/>
      </dsp:txXfrm>
    </dsp:sp>
    <dsp:sp modelId="{E248A4F8-B9C3-485D-BFF1-819759637940}">
      <dsp:nvSpPr>
        <dsp:cNvPr id="0" name=""/>
        <dsp:cNvSpPr/>
      </dsp:nvSpPr>
      <dsp:spPr>
        <a:xfrm rot="5400000">
          <a:off x="1708955" y="1005983"/>
          <a:ext cx="1099006" cy="9561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.NET</a:t>
          </a:r>
          <a:endParaRPr lang="zh-CN" altLang="en-US" sz="2000" kern="1200" dirty="0"/>
        </a:p>
      </dsp:txBody>
      <dsp:txXfrm rot="-5400000">
        <a:off x="1929388" y="1105810"/>
        <a:ext cx="658140" cy="756482"/>
      </dsp:txXfrm>
    </dsp:sp>
    <dsp:sp modelId="{2CB1360A-68B3-4842-8774-869C6A1181B3}">
      <dsp:nvSpPr>
        <dsp:cNvPr id="0" name=""/>
        <dsp:cNvSpPr/>
      </dsp:nvSpPr>
      <dsp:spPr>
        <a:xfrm>
          <a:off x="553899" y="1154349"/>
          <a:ext cx="1186927" cy="65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……</a:t>
          </a:r>
          <a:endParaRPr lang="zh-CN" altLang="en-US" sz="2000" kern="1200" dirty="0"/>
        </a:p>
      </dsp:txBody>
      <dsp:txXfrm>
        <a:off x="553899" y="1154349"/>
        <a:ext cx="1186927" cy="659404"/>
      </dsp:txXfrm>
    </dsp:sp>
    <dsp:sp modelId="{0F37ED20-9069-4D22-B758-04C2F60481FD}">
      <dsp:nvSpPr>
        <dsp:cNvPr id="0" name=""/>
        <dsp:cNvSpPr/>
      </dsp:nvSpPr>
      <dsp:spPr>
        <a:xfrm rot="5400000">
          <a:off x="2741582" y="1005983"/>
          <a:ext cx="1099006" cy="9561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Python</a:t>
          </a:r>
          <a:endParaRPr lang="zh-CN" altLang="en-US" sz="1700" kern="1200" dirty="0"/>
        </a:p>
      </dsp:txBody>
      <dsp:txXfrm rot="-5400000">
        <a:off x="2962015" y="1105810"/>
        <a:ext cx="658140" cy="756482"/>
      </dsp:txXfrm>
    </dsp:sp>
    <dsp:sp modelId="{AED04115-CC12-4AC1-965B-F59953641A78}">
      <dsp:nvSpPr>
        <dsp:cNvPr id="0" name=""/>
        <dsp:cNvSpPr/>
      </dsp:nvSpPr>
      <dsp:spPr>
        <a:xfrm rot="5400000">
          <a:off x="2227247" y="1938821"/>
          <a:ext cx="1099006" cy="9561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asp</a:t>
          </a:r>
          <a:endParaRPr lang="zh-CN" altLang="en-US" sz="2000" kern="1200" dirty="0"/>
        </a:p>
      </dsp:txBody>
      <dsp:txXfrm rot="-5400000">
        <a:off x="2447680" y="2038648"/>
        <a:ext cx="658140" cy="756482"/>
      </dsp:txXfrm>
    </dsp:sp>
    <dsp:sp modelId="{1871FFFF-499E-4576-B8FA-C306CACEA872}">
      <dsp:nvSpPr>
        <dsp:cNvPr id="0" name=""/>
        <dsp:cNvSpPr/>
      </dsp:nvSpPr>
      <dsp:spPr>
        <a:xfrm>
          <a:off x="3283832" y="2087187"/>
          <a:ext cx="1226491" cy="65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4F530-690D-47DF-835D-317895530D4C}">
      <dsp:nvSpPr>
        <dsp:cNvPr id="0" name=""/>
        <dsp:cNvSpPr/>
      </dsp:nvSpPr>
      <dsp:spPr>
        <a:xfrm rot="5400000">
          <a:off x="1194620" y="1938821"/>
          <a:ext cx="1099006" cy="95613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Ruby</a:t>
          </a:r>
          <a:endParaRPr lang="zh-CN" altLang="en-US" sz="2500" kern="1200" dirty="0"/>
        </a:p>
      </dsp:txBody>
      <dsp:txXfrm rot="-5400000">
        <a:off x="1415053" y="2038648"/>
        <a:ext cx="658140" cy="75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0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把握趋势，把握机会。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76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7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8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PHP通俗一点讲：就是做网站的，专门用于做动态网站的。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最大的电子商务系统：ECSHOP就是用PHP开发的。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全球最大的CRM客户管理系统就是用PHP写的。</a:t>
            </a:r>
          </a:p>
          <a:p>
            <a:r>
              <a:rPr lang="zh-CN" altLang="en-US" dirty="0"/>
              <a:t>SugarCRM	       客户关系管理	http://www.sugarcrm.com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企业资源计划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API：简单一点将就是负责手机和服务器之间的数据对接。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8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baseline="0" dirty="0"/>
              <a:t> 从编写网页的方法入手，分析</a:t>
            </a:r>
            <a:r>
              <a:rPr lang="en-US" altLang="zh-CN" baseline="0" dirty="0"/>
              <a:t>HTML</a:t>
            </a:r>
            <a:r>
              <a:rPr lang="zh-CN" altLang="en-US" baseline="0" dirty="0"/>
              <a:t>、</a:t>
            </a:r>
            <a:r>
              <a:rPr lang="en-US" altLang="zh-CN" baseline="0" dirty="0"/>
              <a:t>CSS</a:t>
            </a:r>
            <a:r>
              <a:rPr lang="zh-CN" altLang="en-US" baseline="0" dirty="0"/>
              <a:t>、</a:t>
            </a:r>
            <a:r>
              <a:rPr lang="en-US" altLang="zh-CN" baseline="0" dirty="0"/>
              <a:t>JavaScript</a:t>
            </a:r>
            <a:r>
              <a:rPr lang="zh-CN" altLang="en-US" baseline="0" dirty="0"/>
              <a:t>各自作用，继而引入如何访问一个网页，从而引入</a:t>
            </a:r>
            <a:r>
              <a:rPr lang="en-US" altLang="zh-CN" baseline="0" dirty="0"/>
              <a:t>HTTP</a:t>
            </a:r>
            <a:r>
              <a:rPr lang="zh-CN" altLang="en-US" baseline="0" dirty="0"/>
              <a:t>协议，简单总结一下</a:t>
            </a:r>
            <a:r>
              <a:rPr lang="en-US" altLang="zh-CN" baseline="0" dirty="0"/>
              <a:t>HTTP</a:t>
            </a:r>
            <a:r>
              <a:rPr lang="zh-CN" altLang="en-US" baseline="0" dirty="0"/>
              <a:t>协议的特点及运行原理即可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zh-CN" altLang="en-US" dirty="0"/>
              <a:t>三方面不足：内容多的时候做很多页面（新浪网），修改不方便（导航条），有的功能不能实现（网络直播）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学生实例展示：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分析该网页有什么优缺点？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你认为需要改进的地方在哪里？</a:t>
            </a:r>
            <a:endParaRPr lang="en-US" altLang="zh-CN" dirty="0"/>
          </a:p>
          <a:p>
            <a:pPr marL="228600" indent="-22860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410EF3-DCC1-4055-91D4-C2D252FD6759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  <p:sldLayoutId id="214748366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n.baidu.com/s/1kVv5bIB" TargetMode="External"/><Relationship Id="rId2" Type="http://schemas.openxmlformats.org/officeDocument/2006/relationships/hyperlink" Target="http://pan.baidu.com/s/1kV8wrzh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jingyan.baidu.com/article/e4d08ffd8fa40d0fd2f60dfd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7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环境：</a:t>
            </a:r>
            <a:r>
              <a:rPr lang="en-US" altLang="zh-CN" dirty="0">
                <a:hlinkClick r:id="rId2"/>
              </a:rPr>
              <a:t>http://pan.baidu.com/s/1kV8wrzh</a:t>
            </a:r>
            <a:r>
              <a:rPr lang="zh-CN" altLang="en-US" dirty="0"/>
              <a:t>，密码：</a:t>
            </a:r>
            <a:r>
              <a:rPr lang="en-US" altLang="zh-CN" dirty="0"/>
              <a:t>d9bh</a:t>
            </a:r>
          </a:p>
          <a:p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http://pan.baidu.com/s/1kVv5bIB</a:t>
            </a:r>
            <a:r>
              <a:rPr lang="zh-CN" altLang="en-US" dirty="0"/>
              <a:t>，密码：</a:t>
            </a:r>
            <a:r>
              <a:rPr lang="en-US" altLang="zh-CN" dirty="0"/>
              <a:t>2xlx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9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后端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PHP</a:t>
            </a:r>
            <a:r>
              <a:rPr kumimoji="1" lang="zh-CN" altLang="en-US" dirty="0"/>
              <a:t>语言是构建互联网应用的后端最佳选择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跨平台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性能优越、稳定性强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语法简单、易于上手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丰富完善的技术扩展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LAMP</a:t>
            </a:r>
            <a:r>
              <a:rPr kumimoji="1" lang="zh-CN" altLang="en-US" dirty="0"/>
              <a:t>平台成熟稳定、低成本构建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13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/>
              <a:t>PHP</a:t>
            </a:r>
            <a:r>
              <a:rPr lang="zh-CN"/>
              <a:t>可以做什么？</a:t>
            </a:r>
          </a:p>
        </p:txBody>
      </p:sp>
      <p:pic>
        <p:nvPicPr>
          <p:cNvPr id="38915" name="Picture 3" descr="2014-03-27_1700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917700"/>
            <a:ext cx="8145463" cy="4525963"/>
          </a:xfrm>
          <a:noFill/>
          <a:ln/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103688" y="123825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网站</a:t>
            </a:r>
          </a:p>
        </p:txBody>
      </p:sp>
    </p:spTree>
    <p:extLst>
      <p:ext uri="{BB962C8B-B14F-4D97-AF65-F5344CB8AC3E}">
        <p14:creationId xmlns:p14="http://schemas.microsoft.com/office/powerpoint/2010/main" val="8277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014-03-27_1722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989138"/>
            <a:ext cx="6699250" cy="4525962"/>
          </a:xfrm>
          <a:noFill/>
          <a:ln/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51275" y="134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电子商务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zh-CN" altLang="zh-CN"/>
              <a:t>PHP</a:t>
            </a:r>
            <a:r>
              <a:rPr lang="zh-CN"/>
              <a:t>可以做什么？</a:t>
            </a:r>
          </a:p>
        </p:txBody>
      </p:sp>
    </p:spTree>
    <p:extLst>
      <p:ext uri="{BB962C8B-B14F-4D97-AF65-F5344CB8AC3E}">
        <p14:creationId xmlns:p14="http://schemas.microsoft.com/office/powerpoint/2010/main" val="152406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2014-03-27_17044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475" y="1917700"/>
            <a:ext cx="6619875" cy="4525963"/>
          </a:xfrm>
          <a:noFill/>
          <a:ln/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421063" y="1339850"/>
            <a:ext cx="209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CRM管理系统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zh-CN" altLang="zh-CN"/>
              <a:t>PHP</a:t>
            </a:r>
            <a:r>
              <a:rPr lang="zh-CN"/>
              <a:t>可以做什么？</a:t>
            </a:r>
          </a:p>
        </p:txBody>
      </p:sp>
    </p:spTree>
    <p:extLst>
      <p:ext uri="{BB962C8B-B14F-4D97-AF65-F5344CB8AC3E}">
        <p14:creationId xmlns:p14="http://schemas.microsoft.com/office/powerpoint/2010/main" val="342933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421063" y="1339850"/>
            <a:ext cx="184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OA办公系统</a:t>
            </a:r>
          </a:p>
        </p:txBody>
      </p:sp>
      <p:pic>
        <p:nvPicPr>
          <p:cNvPr id="45059" name="Picture 3" descr="2014-03-27_1728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132013"/>
            <a:ext cx="8528050" cy="4398962"/>
          </a:xfrm>
          <a:noFill/>
          <a:ln/>
        </p:spPr>
      </p:pic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zh-CN" altLang="zh-CN"/>
              <a:t>PHP</a:t>
            </a:r>
            <a:r>
              <a:rPr lang="zh-CN"/>
              <a:t>可以做什么？</a:t>
            </a:r>
          </a:p>
        </p:txBody>
      </p:sp>
    </p:spTree>
    <p:extLst>
      <p:ext uri="{BB962C8B-B14F-4D97-AF65-F5344CB8AC3E}">
        <p14:creationId xmlns:p14="http://schemas.microsoft.com/office/powerpoint/2010/main" val="193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zh-CN" altLang="zh-CN"/>
              <a:t>PHP</a:t>
            </a:r>
            <a:r>
              <a:rPr lang="zh-CN"/>
              <a:t>可以做什么？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1286"/>
            <a:ext cx="7643192" cy="5104231"/>
          </a:xfrm>
          <a:prstGeom prst="rect">
            <a:avLst/>
          </a:prstGeom>
        </p:spPr>
      </p:pic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569183" y="1471286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</a:rPr>
              <a:t>ERP系统</a:t>
            </a:r>
          </a:p>
        </p:txBody>
      </p:sp>
    </p:spTree>
    <p:extLst>
      <p:ext uri="{BB962C8B-B14F-4D97-AF65-F5344CB8AC3E}">
        <p14:creationId xmlns:p14="http://schemas.microsoft.com/office/powerpoint/2010/main" val="26764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774950" y="1411288"/>
            <a:ext cx="341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手机APP接口，API接口</a:t>
            </a:r>
          </a:p>
        </p:txBody>
      </p:sp>
      <p:pic>
        <p:nvPicPr>
          <p:cNvPr id="47107" name="Picture 3" descr="2014-03-27_1740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625" y="1887538"/>
            <a:ext cx="7523163" cy="4525962"/>
          </a:xfrm>
          <a:noFill/>
          <a:ln/>
        </p:spPr>
      </p:pic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zh-CN" altLang="zh-CN"/>
              <a:t>PHP</a:t>
            </a:r>
            <a:r>
              <a:rPr lang="zh-CN"/>
              <a:t>可以做什么？</a:t>
            </a:r>
          </a:p>
        </p:txBody>
      </p:sp>
    </p:spTree>
    <p:extLst>
      <p:ext uri="{BB962C8B-B14F-4D97-AF65-F5344CB8AC3E}">
        <p14:creationId xmlns:p14="http://schemas.microsoft.com/office/powerpoint/2010/main" val="375753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708400" y="1482725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2"/>
                </a:solidFill>
              </a:rPr>
              <a:t>页游后台</a:t>
            </a:r>
          </a:p>
        </p:txBody>
      </p:sp>
      <p:pic>
        <p:nvPicPr>
          <p:cNvPr id="49155" name="Picture 3" descr="2014-03-27_17320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275" y="2254250"/>
            <a:ext cx="7791450" cy="3933825"/>
          </a:xfrm>
          <a:noFill/>
          <a:ln/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l"/>
            <a:r>
              <a:rPr lang="zh-CN" altLang="zh-CN"/>
              <a:t>PHP</a:t>
            </a:r>
            <a:r>
              <a:rPr lang="zh-CN"/>
              <a:t>可以做什么？</a:t>
            </a:r>
          </a:p>
        </p:txBody>
      </p:sp>
    </p:spTree>
    <p:extLst>
      <p:ext uri="{BB962C8B-B14F-4D97-AF65-F5344CB8AC3E}">
        <p14:creationId xmlns:p14="http://schemas.microsoft.com/office/powerpoint/2010/main" val="135744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的就业前景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5349"/>
            <a:ext cx="7964190" cy="5061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36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的就业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200800" cy="384518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60" y="1556792"/>
            <a:ext cx="6734175" cy="51625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37683"/>
            <a:ext cx="6302127" cy="50898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2952328"/>
          </a:xfrm>
        </p:spPr>
        <p:txBody>
          <a:bodyPr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+mj-ea"/>
              </a:rPr>
              <a:t>PHP</a:t>
            </a:r>
            <a:r>
              <a:rPr lang="zh-CN" altLang="en-US" sz="4400" b="1" dirty="0">
                <a:solidFill>
                  <a:srgbClr val="FF0000"/>
                </a:solidFill>
                <a:latin typeface="+mj-ea"/>
              </a:rPr>
              <a:t>与云计算</a:t>
            </a:r>
            <a:br>
              <a:rPr lang="en-US" altLang="zh-CN" sz="4400" b="1" dirty="0">
                <a:solidFill>
                  <a:schemeClr val="bg2">
                    <a:lumMod val="75000"/>
                  </a:schemeClr>
                </a:solidFill>
                <a:latin typeface="+mj-ea"/>
              </a:rPr>
            </a:br>
            <a:r>
              <a:rPr lang="zh-CN" altLang="en-US" sz="4400" dirty="0">
                <a:solidFill>
                  <a:schemeClr val="bg2">
                    <a:lumMod val="75000"/>
                  </a:schemeClr>
                </a:solidFill>
                <a:latin typeface="+mj-ea"/>
              </a:rPr>
              <a:t>方向前置课</a:t>
            </a:r>
            <a:br>
              <a:rPr lang="en-US" altLang="zh-CN" sz="4400" dirty="0">
                <a:solidFill>
                  <a:schemeClr val="bg2">
                    <a:lumMod val="75000"/>
                  </a:schemeClr>
                </a:solidFill>
                <a:latin typeface="+mj-ea"/>
              </a:rPr>
            </a:br>
            <a:br>
              <a:rPr lang="en-US" altLang="zh-CN" sz="4400" dirty="0">
                <a:solidFill>
                  <a:schemeClr val="bg2">
                    <a:lumMod val="75000"/>
                  </a:schemeClr>
                </a:solidFill>
                <a:latin typeface="+mj-ea"/>
              </a:rPr>
            </a:br>
            <a:r>
              <a:rPr lang="en-US" altLang="zh-CN" sz="4400" dirty="0">
                <a:solidFill>
                  <a:schemeClr val="bg2">
                    <a:lumMod val="75000"/>
                  </a:schemeClr>
                </a:solidFill>
                <a:latin typeface="+mj-ea"/>
              </a:rPr>
              <a:t>《PHP</a:t>
            </a:r>
            <a:r>
              <a:rPr lang="zh-CN" altLang="en-US" sz="4400" dirty="0">
                <a:solidFill>
                  <a:schemeClr val="bg2">
                    <a:lumMod val="75000"/>
                  </a:schemeClr>
                </a:solidFill>
                <a:latin typeface="+mj-ea"/>
              </a:rPr>
              <a:t>程序开发</a:t>
            </a:r>
            <a:r>
              <a:rPr lang="en-US" altLang="zh-CN" sz="4400" dirty="0">
                <a:solidFill>
                  <a:schemeClr val="bg2">
                    <a:lumMod val="75000"/>
                  </a:schemeClr>
                </a:solidFill>
                <a:latin typeface="+mj-ea"/>
              </a:rPr>
              <a:t>》</a:t>
            </a:r>
            <a:endParaRPr lang="zh-CN" altLang="en-US" sz="4400" b="1" dirty="0">
              <a:solidFill>
                <a:schemeClr val="bg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程序开发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74709"/>
              </p:ext>
            </p:extLst>
          </p:nvPr>
        </p:nvGraphicFramePr>
        <p:xfrm>
          <a:off x="1043608" y="1412776"/>
          <a:ext cx="7026300" cy="485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31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内容及学时</a:t>
                      </a:r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6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PHP</a:t>
                      </a:r>
                      <a:r>
                        <a:rPr lang="zh-CN" altLang="en-US" sz="1800" dirty="0"/>
                        <a:t>程序开发</a:t>
                      </a: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语言基础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课时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核心技术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课时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数据库技术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课时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面向对象、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PDO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Smarty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mvc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38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课时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Ajax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XML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JSON</a:t>
                      </a:r>
                    </a:p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课时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rgbClr val="FF0000"/>
                          </a:solidFill>
                        </a:rPr>
                        <a:t>Php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扩展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课时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31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云计算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课时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523005002"/>
              </p:ext>
            </p:extLst>
          </p:nvPr>
        </p:nvGraphicFramePr>
        <p:xfrm>
          <a:off x="0" y="1745002"/>
          <a:ext cx="8713938" cy="508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34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第一章 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PHP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回首</a:t>
            </a:r>
            <a:r>
              <a:rPr lang="en-US" altLang="zh-CN" sz="28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Web</a:t>
            </a:r>
            <a:r>
              <a:rPr lang="zh-CN" altLang="en-US" sz="2800" b="1" dirty="0">
                <a:solidFill>
                  <a:schemeClr val="accent5">
                    <a:lumMod val="95000"/>
                    <a:lumOff val="5000"/>
                  </a:schemeClr>
                </a:solidFill>
              </a:rPr>
              <a:t>开发一</a:t>
            </a:r>
            <a:endParaRPr lang="en-US" altLang="zh-CN" sz="2800" b="1" dirty="0">
              <a:solidFill>
                <a:schemeClr val="accent5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动态网站基本原理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语言简介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语言的开发和运行环境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重点难点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动态网站基本原理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PHP</a:t>
            </a:r>
            <a:r>
              <a:rPr lang="zh-CN" altLang="en-US" sz="2800" b="1" dirty="0">
                <a:solidFill>
                  <a:srgbClr val="FF0000"/>
                </a:solidFill>
              </a:rPr>
              <a:t>的开发和运行环境的配置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回首</a:t>
            </a:r>
            <a:r>
              <a:rPr lang="en-US" altLang="zh-CN" sz="2800" b="1" dirty="0">
                <a:solidFill>
                  <a:srgbClr val="FF0000"/>
                </a:solidFill>
              </a:rPr>
              <a:t>Web</a:t>
            </a:r>
            <a:r>
              <a:rPr lang="zh-CN" altLang="en-US" sz="2800" b="1" dirty="0">
                <a:solidFill>
                  <a:srgbClr val="FF0000"/>
                </a:solidFill>
              </a:rPr>
              <a:t>开发一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动态网站基本原理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语言简介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语言的开发和运行环境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回首</a:t>
            </a:r>
            <a:r>
              <a:rPr lang="en-US" altLang="zh-CN" dirty="0"/>
              <a:t>Web</a:t>
            </a:r>
            <a:r>
              <a:rPr lang="zh-CN" altLang="en-US" dirty="0"/>
              <a:t>开发一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网页本质是一个文本文件，由浏览器解释文件内容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/>
              <a:t>负责页面结构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/>
              <a:t>负责页面样式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/>
              <a:t>负责页面的行为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回首</a:t>
            </a:r>
            <a:r>
              <a:rPr lang="en-US" altLang="zh-CN" dirty="0"/>
              <a:t>Web</a:t>
            </a:r>
            <a:r>
              <a:rPr lang="zh-CN" altLang="en-US" dirty="0"/>
              <a:t>开发一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031707" cy="447664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6720136" cy="392764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44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回首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开发一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动态网站基本原理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语言简介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语言的开发和运行环境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静态网站执行流程</a:t>
            </a:r>
            <a:endParaRPr lang="zh-CN" altLang="en-US" dirty="0"/>
          </a:p>
        </p:txBody>
      </p:sp>
      <p:sp>
        <p:nvSpPr>
          <p:cNvPr id="4" name="圆角矩形​​ 8"/>
          <p:cNvSpPr/>
          <p:nvPr/>
        </p:nvSpPr>
        <p:spPr bwMode="auto">
          <a:xfrm>
            <a:off x="1285852" y="3000372"/>
            <a:ext cx="1601770" cy="13954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右箭头​​ 13"/>
          <p:cNvSpPr>
            <a:spLocks noChangeArrowheads="1"/>
          </p:cNvSpPr>
          <p:nvPr/>
        </p:nvSpPr>
        <p:spPr bwMode="auto">
          <a:xfrm>
            <a:off x="3101937" y="3324202"/>
            <a:ext cx="1714511" cy="214314"/>
          </a:xfrm>
          <a:prstGeom prst="right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左箭头 5"/>
          <p:cNvSpPr>
            <a:spLocks noChangeArrowheads="1"/>
          </p:cNvSpPr>
          <p:nvPr/>
        </p:nvSpPr>
        <p:spPr bwMode="auto">
          <a:xfrm>
            <a:off x="3030498" y="3681392"/>
            <a:ext cx="1785950" cy="214314"/>
          </a:xfrm>
          <a:prstGeom prst="leftArrow">
            <a:avLst>
              <a:gd name="adj1" fmla="val 50000"/>
              <a:gd name="adj2" fmla="val 498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44812" y="2895574"/>
            <a:ext cx="15001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HTTP </a:t>
            </a:r>
            <a:r>
              <a:rPr lang="zh-CN" altLang="en-US" sz="2000" b="1" dirty="0"/>
              <a:t>请求</a:t>
            </a:r>
            <a:endParaRPr lang="en-US" altLang="zh-CN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73308" y="3824268"/>
            <a:ext cx="30003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          HTTP </a:t>
            </a:r>
            <a:r>
              <a:rPr lang="zh-CN" altLang="en-US" sz="2000" b="1" dirty="0"/>
              <a:t>响应</a:t>
            </a:r>
            <a:endParaRPr lang="en-US" altLang="zh-CN" sz="2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176" y="3324202"/>
            <a:ext cx="803343" cy="7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​​ 16"/>
          <p:cNvSpPr/>
          <p:nvPr/>
        </p:nvSpPr>
        <p:spPr bwMode="auto">
          <a:xfrm>
            <a:off x="5102200" y="2879712"/>
            <a:ext cx="1643074" cy="158749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服务器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6515" y="3395640"/>
            <a:ext cx="1143008" cy="8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32"/>
          <p:cNvGrpSpPr/>
          <p:nvPr/>
        </p:nvGrpSpPr>
        <p:grpSpPr>
          <a:xfrm>
            <a:off x="6959556" y="3094026"/>
            <a:ext cx="1214446" cy="1071570"/>
            <a:chOff x="7500926" y="1770064"/>
            <a:chExt cx="1214446" cy="1071570"/>
          </a:xfrm>
        </p:grpSpPr>
        <p:sp>
          <p:nvSpPr>
            <p:cNvPr id="28" name="圆角矩形标注 27"/>
            <p:cNvSpPr/>
            <p:nvPr/>
          </p:nvSpPr>
          <p:spPr>
            <a:xfrm>
              <a:off x="7500926" y="1770064"/>
              <a:ext cx="1214446" cy="1071570"/>
            </a:xfrm>
            <a:prstGeom prst="wedgeRoundRectCallout">
              <a:avLst>
                <a:gd name="adj1" fmla="val -65098"/>
                <a:gd name="adj2" fmla="val 29813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9" name="图片 28" descr="2010-08-07_09555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5272" y="1912940"/>
              <a:ext cx="734791" cy="857256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571472" y="2928934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静</a:t>
            </a:r>
            <a:endParaRPr lang="en-US" altLang="zh-CN" sz="2400" b="1" dirty="0"/>
          </a:p>
          <a:p>
            <a:r>
              <a:rPr lang="zh-CN" altLang="en-US" sz="2400" b="1" dirty="0"/>
              <a:t>态</a:t>
            </a:r>
            <a:endParaRPr lang="en-US" altLang="zh-CN" sz="2400" b="1" dirty="0"/>
          </a:p>
          <a:p>
            <a:r>
              <a:rPr lang="zh-CN" altLang="en-US" sz="2400" b="1" dirty="0"/>
              <a:t>网</a:t>
            </a:r>
            <a:endParaRPr lang="en-US" altLang="zh-CN" sz="2400" b="1" dirty="0"/>
          </a:p>
          <a:p>
            <a:r>
              <a:rPr lang="zh-CN" altLang="en-US" sz="2400" b="1" dirty="0"/>
              <a:t>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名字：张志敏</a:t>
            </a:r>
            <a:endParaRPr lang="en-US" altLang="zh-CN" sz="2800" dirty="0"/>
          </a:p>
          <a:p>
            <a:r>
              <a:rPr lang="zh-CN" altLang="en-US" sz="2800" dirty="0"/>
              <a:t>电话：</a:t>
            </a:r>
            <a:r>
              <a:rPr lang="zh-CN" altLang="zh-CN" sz="2800" dirty="0">
                <a:latin typeface="黑体"/>
                <a:ea typeface="黑体"/>
                <a:cs typeface="黑体"/>
              </a:rPr>
              <a:t>1</a:t>
            </a:r>
            <a:r>
              <a:rPr lang="en-US" altLang="zh-CN" sz="2800" dirty="0">
                <a:latin typeface="黑体"/>
                <a:ea typeface="黑体"/>
                <a:cs typeface="黑体"/>
              </a:rPr>
              <a:t>5350554791</a:t>
            </a:r>
          </a:p>
          <a:p>
            <a:r>
              <a:rPr lang="en-US" altLang="zh-CN" sz="2800" dirty="0"/>
              <a:t>QQ</a:t>
            </a:r>
            <a:r>
              <a:rPr lang="zh-CN" altLang="en-US" sz="2800" dirty="0"/>
              <a:t>：</a:t>
            </a:r>
            <a:r>
              <a:rPr lang="en-US" altLang="zh-CN" sz="2800" dirty="0">
                <a:latin typeface="黑体"/>
                <a:ea typeface="黑体"/>
                <a:cs typeface="黑体"/>
              </a:rPr>
              <a:t>363787211</a:t>
            </a:r>
          </a:p>
          <a:p>
            <a:r>
              <a:rPr lang="en-US" altLang="zh-CN" sz="2800" dirty="0"/>
              <a:t>Email</a:t>
            </a:r>
            <a:r>
              <a:rPr lang="zh-CN" altLang="en-US" sz="2800" dirty="0"/>
              <a:t>：</a:t>
            </a:r>
            <a:r>
              <a:rPr lang="en-US" altLang="zh-CN" sz="2800" dirty="0">
                <a:latin typeface="黑体"/>
                <a:ea typeface="黑体"/>
                <a:cs typeface="黑体"/>
              </a:rPr>
              <a:t>363787211@qq.com</a:t>
            </a:r>
          </a:p>
        </p:txBody>
      </p:sp>
    </p:spTree>
    <p:extLst>
      <p:ext uri="{BB962C8B-B14F-4D97-AF65-F5344CB8AC3E}">
        <p14:creationId xmlns:p14="http://schemas.microsoft.com/office/powerpoint/2010/main" val="382411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785794"/>
            <a:ext cx="803343" cy="78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35"/>
          <p:cNvGrpSpPr/>
          <p:nvPr/>
        </p:nvGrpSpPr>
        <p:grpSpPr>
          <a:xfrm>
            <a:off x="1000100" y="1570719"/>
            <a:ext cx="3044878" cy="1108182"/>
            <a:chOff x="1000100" y="1570719"/>
            <a:chExt cx="3044878" cy="1108182"/>
          </a:xfrm>
        </p:grpSpPr>
        <p:cxnSp>
          <p:nvCxnSpPr>
            <p:cNvPr id="13" name="肘形连接符 12"/>
            <p:cNvCxnSpPr>
              <a:stCxn id="8" idx="2"/>
            </p:cNvCxnSpPr>
            <p:nvPr/>
          </p:nvCxnSpPr>
          <p:spPr>
            <a:xfrm rot="5400000">
              <a:off x="3040018" y="1673941"/>
              <a:ext cx="1108182" cy="901738"/>
            </a:xfrm>
            <a:prstGeom prst="bentConnector4">
              <a:avLst>
                <a:gd name="adj1" fmla="val 22603"/>
                <a:gd name="adj2" fmla="val 1253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00100" y="1643050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Web</a:t>
              </a:r>
              <a:r>
                <a:rPr lang="zh-CN" altLang="en-US" dirty="0">
                  <a:solidFill>
                    <a:srgbClr val="FF0000"/>
                  </a:solidFill>
                </a:rPr>
                <a:t>浏览器</a:t>
              </a:r>
              <a:r>
                <a:rPr lang="zh-CN" altLang="en-US" dirty="0"/>
                <a:t>发送</a:t>
              </a:r>
              <a:r>
                <a:rPr lang="en-US" altLang="zh-CN" dirty="0"/>
                <a:t>HTTP</a:t>
              </a:r>
              <a:r>
                <a:rPr lang="zh-CN" altLang="en-US" dirty="0"/>
                <a:t>请求，请求</a:t>
              </a:r>
              <a:r>
                <a:rPr lang="en-US" altLang="zh-CN" dirty="0"/>
                <a:t>index.php</a:t>
              </a:r>
              <a:r>
                <a:rPr lang="zh-CN" altLang="en-US" dirty="0"/>
                <a:t>页面</a:t>
              </a:r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714348" y="3000373"/>
            <a:ext cx="3384542" cy="1322496"/>
            <a:chOff x="714348" y="3000373"/>
            <a:chExt cx="3384542" cy="1322496"/>
          </a:xfrm>
        </p:grpSpPr>
        <p:cxnSp>
          <p:nvCxnSpPr>
            <p:cNvPr id="19" name="肘形连接符 12"/>
            <p:cNvCxnSpPr/>
            <p:nvPr/>
          </p:nvCxnSpPr>
          <p:spPr>
            <a:xfrm rot="5400000">
              <a:off x="2995536" y="3219514"/>
              <a:ext cx="1322496" cy="884213"/>
            </a:xfrm>
            <a:prstGeom prst="bentConnector4">
              <a:avLst>
                <a:gd name="adj1" fmla="val 27043"/>
                <a:gd name="adj2" fmla="val 1258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4348" y="3357562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Apache</a:t>
              </a:r>
              <a:r>
                <a:rPr lang="zh-CN" altLang="en-US" dirty="0"/>
                <a:t>把</a:t>
              </a:r>
              <a:r>
                <a:rPr lang="en-US" altLang="zh-CN" dirty="0"/>
                <a:t>index.php</a:t>
              </a:r>
              <a:r>
                <a:rPr lang="zh-CN" altLang="en-US" dirty="0"/>
                <a:t>页面交给</a:t>
              </a:r>
              <a:r>
                <a:rPr lang="en-US" altLang="zh-CN" dirty="0">
                  <a:solidFill>
                    <a:srgbClr val="FF0000"/>
                  </a:solidFill>
                </a:rPr>
                <a:t>PHP</a:t>
              </a:r>
              <a:r>
                <a:rPr lang="zh-CN" altLang="en-US" dirty="0">
                  <a:solidFill>
                    <a:srgbClr val="FF0000"/>
                  </a:solidFill>
                </a:rPr>
                <a:t>解释器</a:t>
              </a:r>
              <a:r>
                <a:rPr lang="zh-CN" altLang="en-US" dirty="0"/>
                <a:t>进行解析</a:t>
              </a:r>
            </a:p>
          </p:txBody>
        </p:sp>
      </p:grpSp>
      <p:grpSp>
        <p:nvGrpSpPr>
          <p:cNvPr id="7" name="组合 37"/>
          <p:cNvGrpSpPr/>
          <p:nvPr/>
        </p:nvGrpSpPr>
        <p:grpSpPr>
          <a:xfrm>
            <a:off x="428596" y="4643447"/>
            <a:ext cx="3527418" cy="1343204"/>
            <a:chOff x="428596" y="4643447"/>
            <a:chExt cx="3527418" cy="1343204"/>
          </a:xfrm>
        </p:grpSpPr>
        <p:cxnSp>
          <p:nvCxnSpPr>
            <p:cNvPr id="21" name="肘形连接符 12"/>
            <p:cNvCxnSpPr/>
            <p:nvPr/>
          </p:nvCxnSpPr>
          <p:spPr>
            <a:xfrm rot="5400000">
              <a:off x="2852660" y="4862588"/>
              <a:ext cx="1322496" cy="884213"/>
            </a:xfrm>
            <a:prstGeom prst="bentConnector4">
              <a:avLst>
                <a:gd name="adj1" fmla="val 27043"/>
                <a:gd name="adj2" fmla="val 1258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8596" y="4786322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index.php</a:t>
              </a:r>
              <a:r>
                <a:rPr lang="zh-CN" altLang="en-US" dirty="0"/>
                <a:t>页面需要执行数据库查询，</a:t>
              </a:r>
              <a:r>
                <a:rPr lang="en-US" altLang="zh-CN" dirty="0"/>
                <a:t>PHP</a:t>
              </a:r>
              <a:r>
                <a:rPr lang="zh-CN" altLang="en-US" dirty="0"/>
                <a:t>调用</a:t>
              </a:r>
              <a:r>
                <a:rPr lang="zh-CN" altLang="en-US" dirty="0">
                  <a:solidFill>
                    <a:srgbClr val="FF0000"/>
                  </a:solidFill>
                </a:rPr>
                <a:t>数据库</a:t>
              </a:r>
              <a:r>
                <a:rPr lang="zh-CN" altLang="en-US" dirty="0"/>
                <a:t>执行</a:t>
              </a:r>
              <a:r>
                <a:rPr lang="en-US" altLang="zh-CN" dirty="0"/>
                <a:t>SQL</a:t>
              </a:r>
              <a:r>
                <a:rPr lang="zh-CN" altLang="en-US" dirty="0"/>
                <a:t>语句</a:t>
              </a:r>
            </a:p>
          </p:txBody>
        </p:sp>
      </p:grpSp>
      <p:grpSp>
        <p:nvGrpSpPr>
          <p:cNvPr id="9" name="组合 38"/>
          <p:cNvGrpSpPr/>
          <p:nvPr/>
        </p:nvGrpSpPr>
        <p:grpSpPr>
          <a:xfrm>
            <a:off x="4405482" y="4155392"/>
            <a:ext cx="2952600" cy="1690488"/>
            <a:chOff x="4405482" y="4155392"/>
            <a:chExt cx="2952600" cy="1690488"/>
          </a:xfrm>
        </p:grpSpPr>
        <p:cxnSp>
          <p:nvCxnSpPr>
            <p:cNvPr id="27" name="肘形连接符 26"/>
            <p:cNvCxnSpPr/>
            <p:nvPr/>
          </p:nvCxnSpPr>
          <p:spPr>
            <a:xfrm flipV="1">
              <a:off x="4405482" y="4155392"/>
              <a:ext cx="166518" cy="1690488"/>
            </a:xfrm>
            <a:prstGeom prst="bentConnector3">
              <a:avLst>
                <a:gd name="adj1" fmla="val 2372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2066" y="4786322"/>
              <a:ext cx="22860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数据库</a:t>
              </a:r>
              <a:r>
                <a:rPr lang="zh-CN" altLang="en-US" dirty="0"/>
                <a:t>将</a:t>
              </a:r>
              <a:r>
                <a:rPr lang="en-US" altLang="zh-CN" dirty="0"/>
                <a:t>SQL</a:t>
              </a:r>
              <a:r>
                <a:rPr lang="zh-CN" altLang="en-US" dirty="0"/>
                <a:t>语句执行结果，返回给</a:t>
              </a:r>
              <a:r>
                <a:rPr lang="en-US" altLang="zh-CN" dirty="0"/>
                <a:t>PHP</a:t>
              </a:r>
              <a:r>
                <a:rPr lang="zh-CN" altLang="en-US" dirty="0"/>
                <a:t>解释器</a:t>
              </a:r>
            </a:p>
          </p:txBody>
        </p:sp>
      </p:grpSp>
      <p:grpSp>
        <p:nvGrpSpPr>
          <p:cNvPr id="10" name="组合 39"/>
          <p:cNvGrpSpPr/>
          <p:nvPr/>
        </p:nvGrpSpPr>
        <p:grpSpPr>
          <a:xfrm>
            <a:off x="4572000" y="2678901"/>
            <a:ext cx="3071834" cy="1593238"/>
            <a:chOff x="4572000" y="2678901"/>
            <a:chExt cx="3071834" cy="1593238"/>
          </a:xfrm>
        </p:grpSpPr>
        <p:cxnSp>
          <p:nvCxnSpPr>
            <p:cNvPr id="31" name="肘形连接符 30"/>
            <p:cNvCxnSpPr/>
            <p:nvPr/>
          </p:nvCxnSpPr>
          <p:spPr>
            <a:xfrm flipV="1">
              <a:off x="4572000" y="2678901"/>
              <a:ext cx="428628" cy="1476491"/>
            </a:xfrm>
            <a:prstGeom prst="bentConnector3">
              <a:avLst>
                <a:gd name="adj1" fmla="val 15333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57818" y="3071810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PHP</a:t>
              </a:r>
              <a:r>
                <a:rPr lang="zh-CN" altLang="en-US" dirty="0">
                  <a:solidFill>
                    <a:srgbClr val="FF0000"/>
                  </a:solidFill>
                </a:rPr>
                <a:t>解释器</a:t>
              </a:r>
              <a:r>
                <a:rPr lang="zh-CN" altLang="en-US" dirty="0"/>
                <a:t>把</a:t>
              </a:r>
              <a:r>
                <a:rPr lang="en-US" altLang="zh-CN" dirty="0"/>
                <a:t>index.php</a:t>
              </a:r>
              <a:r>
                <a:rPr lang="zh-CN" altLang="en-US" dirty="0"/>
                <a:t>页面，翻译成</a:t>
              </a:r>
              <a:r>
                <a:rPr lang="en-US" altLang="zh-CN" dirty="0"/>
                <a:t>HTML</a:t>
              </a:r>
              <a:r>
                <a:rPr lang="zh-CN" altLang="en-US" dirty="0"/>
                <a:t>形式的代码，返回给</a:t>
              </a:r>
              <a:r>
                <a:rPr lang="zh-CN" altLang="en-US" dirty="0">
                  <a:solidFill>
                    <a:srgbClr val="FF0000"/>
                  </a:solidFill>
                </a:rPr>
                <a:t>服务器软件</a:t>
              </a:r>
            </a:p>
          </p:txBody>
        </p:sp>
      </p:grpSp>
      <p:grpSp>
        <p:nvGrpSpPr>
          <p:cNvPr id="11" name="组合 40"/>
          <p:cNvGrpSpPr/>
          <p:nvPr/>
        </p:nvGrpSpPr>
        <p:grpSpPr>
          <a:xfrm>
            <a:off x="4446649" y="1142984"/>
            <a:ext cx="3197185" cy="1535917"/>
            <a:chOff x="4446649" y="1142984"/>
            <a:chExt cx="3197185" cy="1535917"/>
          </a:xfrm>
        </p:grpSpPr>
        <p:cxnSp>
          <p:nvCxnSpPr>
            <p:cNvPr id="34" name="肘形连接符 33"/>
            <p:cNvCxnSpPr>
              <a:endCxn id="8" idx="3"/>
            </p:cNvCxnSpPr>
            <p:nvPr/>
          </p:nvCxnSpPr>
          <p:spPr>
            <a:xfrm flipH="1" flipV="1">
              <a:off x="4446649" y="1178257"/>
              <a:ext cx="553979" cy="1500644"/>
            </a:xfrm>
            <a:prstGeom prst="bentConnector3">
              <a:avLst>
                <a:gd name="adj1" fmla="val -412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57818" y="1142984"/>
              <a:ext cx="22860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服务器软件把翻译好的</a:t>
              </a:r>
              <a:r>
                <a:rPr lang="en-US" altLang="zh-CN" dirty="0"/>
                <a:t>HTML</a:t>
              </a:r>
              <a:r>
                <a:rPr lang="zh-CN" altLang="en-US" dirty="0"/>
                <a:t>形式代码，封装成响应消息主体，发送给</a:t>
              </a:r>
              <a:r>
                <a:rPr lang="en-US" altLang="zh-CN" dirty="0">
                  <a:solidFill>
                    <a:srgbClr val="FF0000"/>
                  </a:solidFill>
                </a:rPr>
                <a:t>Web</a:t>
              </a:r>
              <a:r>
                <a:rPr lang="zh-CN" altLang="en-US" dirty="0">
                  <a:solidFill>
                    <a:srgbClr val="FF0000"/>
                  </a:solidFill>
                </a:rPr>
                <a:t>浏览器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71438" y="142876"/>
            <a:ext cx="2928926" cy="7857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5720" y="214290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动态网站</a:t>
            </a:r>
            <a:r>
              <a:rPr lang="en-US" altLang="zh-CN" sz="2800" b="1" dirty="0"/>
              <a:t>(PHP)</a:t>
            </a:r>
            <a:r>
              <a:rPr lang="zh-CN" altLang="en-US" sz="2800" b="1" dirty="0"/>
              <a:t>执行流程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5874" y="2252216"/>
            <a:ext cx="1143008" cy="8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7800" y="3671974"/>
            <a:ext cx="1143008" cy="8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1118" y="5303784"/>
            <a:ext cx="1143008" cy="8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动态网站特点：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以数据库技术为基础，降低网站维护的工作量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网页实际上并不是独立完整的网页文件，只有当用户请求时服务器才返回一个完整的网页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与用户的交互性更强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功能更多：用户注册</a:t>
            </a:r>
            <a:r>
              <a:rPr lang="en-US" altLang="zh-CN" dirty="0">
                <a:ea typeface="宋体" charset="-122"/>
              </a:rPr>
              <a:t>/</a:t>
            </a:r>
            <a:r>
              <a:rPr lang="zh-CN" altLang="en-US" dirty="0">
                <a:ea typeface="宋体" charset="-122"/>
              </a:rPr>
              <a:t>登录、在线调查、订单管理、电子商务</a:t>
            </a:r>
            <a:r>
              <a:rPr lang="en-US" altLang="zh-CN" dirty="0">
                <a:ea typeface="宋体" charset="-122"/>
              </a:rPr>
              <a:t>……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回首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开发一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动态网站基本原理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PHP</a:t>
            </a:r>
            <a:r>
              <a:rPr lang="zh-CN" altLang="en-US" sz="2800" b="1" dirty="0">
                <a:solidFill>
                  <a:srgbClr val="FF0000"/>
                </a:solidFill>
              </a:rPr>
              <a:t>语言简介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语言的开发和运行环境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（</a:t>
            </a:r>
            <a:r>
              <a:rPr lang="en-US" altLang="zh-CN" dirty="0"/>
              <a:t>PHP: Hypertext Preprocessor</a:t>
            </a:r>
            <a:r>
              <a:rPr lang="zh-CN" altLang="en-US" dirty="0"/>
              <a:t>， “超文本预处理器”）是一种通用</a:t>
            </a:r>
            <a:r>
              <a:rPr lang="zh-CN" altLang="en-US" dirty="0">
                <a:solidFill>
                  <a:srgbClr val="FF0000"/>
                </a:solidFill>
              </a:rPr>
              <a:t>开源脚本</a:t>
            </a:r>
            <a:r>
              <a:rPr lang="zh-CN" altLang="en-US" dirty="0"/>
              <a:t>语言。语法吸收了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语言、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Perl</a:t>
            </a:r>
            <a:r>
              <a:rPr lang="zh-CN" altLang="en-US" dirty="0"/>
              <a:t>的特点，利于学习，使用广泛，主要适用于</a:t>
            </a:r>
            <a:r>
              <a:rPr lang="en-US" altLang="zh-CN" dirty="0"/>
              <a:t>Web</a:t>
            </a:r>
            <a:r>
              <a:rPr lang="zh-CN" altLang="en-US" dirty="0"/>
              <a:t>开发领域。</a:t>
            </a:r>
            <a:r>
              <a:rPr lang="en-US" altLang="zh-CN" dirty="0"/>
              <a:t>PHP </a:t>
            </a:r>
            <a:r>
              <a:rPr lang="zh-CN" altLang="en-US" dirty="0"/>
              <a:t>独特的语法混合了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Perl</a:t>
            </a:r>
            <a:r>
              <a:rPr lang="zh-CN" altLang="en-US" dirty="0"/>
              <a:t>以及</a:t>
            </a:r>
            <a:r>
              <a:rPr lang="en-US" altLang="zh-CN" dirty="0"/>
              <a:t>PHP</a:t>
            </a:r>
            <a:r>
              <a:rPr lang="zh-CN" altLang="en-US" dirty="0"/>
              <a:t>自创的语法。它可以比</a:t>
            </a:r>
            <a:r>
              <a:rPr lang="en-US" altLang="zh-CN" dirty="0"/>
              <a:t>CGI</a:t>
            </a:r>
            <a:r>
              <a:rPr lang="zh-CN" altLang="en-US" dirty="0"/>
              <a:t>或者</a:t>
            </a:r>
            <a:r>
              <a:rPr lang="en-US" altLang="zh-CN" dirty="0"/>
              <a:t>Perl</a:t>
            </a:r>
            <a:r>
              <a:rPr lang="zh-CN" altLang="en-US" dirty="0"/>
              <a:t>更快速地执行动态网页。用</a:t>
            </a:r>
            <a:r>
              <a:rPr lang="en-US" altLang="zh-CN" dirty="0"/>
              <a:t>PHP</a:t>
            </a:r>
            <a:r>
              <a:rPr lang="zh-CN" altLang="en-US" dirty="0"/>
              <a:t>做出的动态页面与其他的编程语言相比，</a:t>
            </a:r>
            <a:r>
              <a:rPr lang="en-US" altLang="zh-CN" dirty="0"/>
              <a:t>PHP</a:t>
            </a:r>
            <a:r>
              <a:rPr lang="zh-CN" altLang="en-US" dirty="0"/>
              <a:t>是将程序嵌入到</a:t>
            </a:r>
            <a:r>
              <a:rPr lang="en-US" altLang="zh-CN" dirty="0"/>
              <a:t>HTML</a:t>
            </a:r>
            <a:r>
              <a:rPr lang="zh-CN" altLang="en-US" dirty="0"/>
              <a:t>（标准通用标记语言下的一个应用）文档中去执行，执行效率比完全生成</a:t>
            </a:r>
            <a:r>
              <a:rPr lang="en-US" altLang="zh-CN" dirty="0"/>
              <a:t>HTML</a:t>
            </a:r>
            <a:r>
              <a:rPr lang="zh-CN" altLang="en-US" dirty="0"/>
              <a:t>标记的</a:t>
            </a:r>
            <a:r>
              <a:rPr lang="en-US" altLang="zh-CN" dirty="0"/>
              <a:t>CGI</a:t>
            </a:r>
            <a:r>
              <a:rPr lang="zh-CN" altLang="en-US" dirty="0"/>
              <a:t>要高许多；</a:t>
            </a:r>
            <a:r>
              <a:rPr lang="en-US" altLang="zh-CN" dirty="0"/>
              <a:t>PHP</a:t>
            </a:r>
            <a:r>
              <a:rPr lang="zh-CN" altLang="en-US" dirty="0"/>
              <a:t>还可以执行编译后代码，编译可以达到加密和优化代码运行，使代码运行更快。</a:t>
            </a:r>
            <a:endParaRPr lang="en-US" altLang="zh-CN" dirty="0"/>
          </a:p>
          <a:p>
            <a:r>
              <a:rPr lang="zh-CN" altLang="en-US" dirty="0"/>
              <a:t>是用于快速开发动态网页的工具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发展历史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1994</a:t>
            </a:r>
            <a:r>
              <a:rPr lang="zh-CN" altLang="en-US" dirty="0"/>
              <a:t>年</a:t>
            </a:r>
            <a:r>
              <a:rPr lang="en-US" altLang="zh-CN" dirty="0" err="1"/>
              <a:t>Rasmus</a:t>
            </a:r>
            <a:r>
              <a:rPr lang="en-US" altLang="zh-CN" dirty="0"/>
              <a:t> </a:t>
            </a:r>
            <a:r>
              <a:rPr lang="en-US" altLang="zh-CN" dirty="0" err="1"/>
              <a:t>Lerdorf</a:t>
            </a:r>
            <a:r>
              <a:rPr lang="zh-CN" altLang="en-US" dirty="0"/>
              <a:t>的个人主页管理工具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1998</a:t>
            </a:r>
            <a:r>
              <a:rPr lang="zh-CN" altLang="en-US" dirty="0"/>
              <a:t>年</a:t>
            </a:r>
            <a:r>
              <a:rPr lang="en-US" altLang="zh-CN" dirty="0" err="1"/>
              <a:t>Zeev</a:t>
            </a:r>
            <a:r>
              <a:rPr lang="en-US" altLang="zh-CN" dirty="0"/>
              <a:t> </a:t>
            </a:r>
            <a:r>
              <a:rPr lang="en-US" altLang="zh-CN" dirty="0" err="1"/>
              <a:t>Suraski</a:t>
            </a:r>
            <a:r>
              <a:rPr lang="zh-CN" altLang="en-US" dirty="0"/>
              <a:t>和</a:t>
            </a:r>
            <a:r>
              <a:rPr lang="en-US" altLang="zh-CN" dirty="0" err="1"/>
              <a:t>Andi</a:t>
            </a:r>
            <a:r>
              <a:rPr lang="en-US" altLang="zh-CN" dirty="0"/>
              <a:t> </a:t>
            </a:r>
            <a:r>
              <a:rPr lang="en-US" altLang="zh-CN" dirty="0" err="1"/>
              <a:t>Gutmans</a:t>
            </a:r>
            <a:r>
              <a:rPr lang="zh-CN" altLang="en-US" dirty="0"/>
              <a:t>发展出</a:t>
            </a:r>
            <a:r>
              <a:rPr lang="en-US" altLang="zh-CN" dirty="0"/>
              <a:t>PHP3</a:t>
            </a:r>
            <a:r>
              <a:rPr lang="zh-CN" altLang="en-US" dirty="0"/>
              <a:t>，后共同创办</a:t>
            </a:r>
            <a:r>
              <a:rPr lang="en-US" altLang="zh-CN" dirty="0" err="1"/>
              <a:t>Zend</a:t>
            </a:r>
            <a:r>
              <a:rPr lang="zh-CN" altLang="en-US" dirty="0"/>
              <a:t>公司。</a:t>
            </a:r>
            <a:endParaRPr lang="en-US" altLang="zh-CN" sz="105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PHP5</a:t>
            </a:r>
            <a:r>
              <a:rPr lang="zh-CN" altLang="en-US" dirty="0"/>
              <a:t>发布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最新版本</a:t>
            </a:r>
            <a:r>
              <a:rPr lang="en-US" altLang="zh-CN" dirty="0"/>
              <a:t>PHP7.0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/>
          </a:p>
        </p:txBody>
      </p:sp>
      <p:pic>
        <p:nvPicPr>
          <p:cNvPr id="4" name="Picture 5" descr="Rasmus Lerdor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2280" y="836712"/>
            <a:ext cx="1392237" cy="2089150"/>
          </a:xfrm>
          <a:prstGeom prst="rect">
            <a:avLst/>
          </a:prstGeom>
          <a:noFill/>
        </p:spPr>
      </p:pic>
      <p:pic>
        <p:nvPicPr>
          <p:cNvPr id="5" name="Picture 6" descr="Zeev Suraski, Andi Gutma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128" y="4149080"/>
            <a:ext cx="2376488" cy="1782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语言的优点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fontAlgn="base">
              <a:spcBef>
                <a:spcPts val="600"/>
              </a:spcBef>
              <a:spcAft>
                <a:spcPts val="1200"/>
              </a:spcAft>
              <a:buSzPct val="68000"/>
              <a:buFont typeface="Wingdings 3" pitchFamily="18" charset="2"/>
              <a:buChar char=""/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免费开源，安全稳定</a:t>
            </a:r>
            <a:endParaRPr lang="en-US" altLang="zh-CN" sz="28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65125" lvl="0" indent="-255588" fontAlgn="base">
              <a:spcBef>
                <a:spcPts val="600"/>
              </a:spcBef>
              <a:spcAft>
                <a:spcPts val="1200"/>
              </a:spcAft>
              <a:buSzPct val="68000"/>
              <a:buFont typeface="Wingdings 3" pitchFamily="18" charset="2"/>
              <a:buChar char=""/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简单易学，快捷便利</a:t>
            </a:r>
          </a:p>
          <a:p>
            <a:pPr marL="365125" lvl="0" indent="-255588" fontAlgn="base">
              <a:spcBef>
                <a:spcPts val="600"/>
              </a:spcBef>
              <a:spcAft>
                <a:spcPts val="1200"/>
              </a:spcAft>
              <a:buSzPct val="68000"/>
              <a:buFont typeface="Wingdings 3" pitchFamily="18" charset="2"/>
              <a:buChar char=""/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跨越平台，随意移植</a:t>
            </a:r>
            <a:endParaRPr lang="en-US" altLang="zh-CN" sz="28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65125" lvl="0" indent="-255588" fontAlgn="base">
              <a:spcBef>
                <a:spcPts val="600"/>
              </a:spcBef>
              <a:spcAft>
                <a:spcPts val="1200"/>
              </a:spcAft>
              <a:buSzPct val="68000"/>
              <a:buFont typeface="Wingdings 3" pitchFamily="18" charset="2"/>
              <a:buChar char=""/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数据库支持，堪称第一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当前内容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回首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开发一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/>
              <a:t>动态网站基本原理</a:t>
            </a:r>
            <a:endParaRPr lang="en-US" altLang="zh-CN" sz="2800" b="1" dirty="0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>
                    <a:lumMod val="10000"/>
                  </a:schemeClr>
                </a:solidFill>
              </a:rPr>
              <a:t>PHP</a:t>
            </a:r>
            <a:r>
              <a:rPr lang="zh-CN" altLang="en-US" sz="2800" b="1" dirty="0">
                <a:solidFill>
                  <a:schemeClr val="tx1">
                    <a:lumMod val="10000"/>
                  </a:schemeClr>
                </a:solidFill>
              </a:rPr>
              <a:t>语言简介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PHP</a:t>
            </a:r>
            <a:r>
              <a:rPr lang="zh-CN" altLang="en-US" sz="2800" b="1" dirty="0">
                <a:solidFill>
                  <a:srgbClr val="FF0000"/>
                </a:solidFill>
              </a:rPr>
              <a:t>语言的开发和运行环境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运行原理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C/C++</a:t>
            </a:r>
            <a:r>
              <a:rPr lang="zh-CN" altLang="en-US" dirty="0"/>
              <a:t>语言的编译执行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>
                <a:ea typeface="宋体" charset="-122"/>
              </a:rPr>
              <a:t>只有编译完毕以后才执行</a:t>
            </a:r>
            <a:endParaRPr lang="en-US" altLang="zh-CN" dirty="0">
              <a:ea typeface="宋体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altLang="zh-CN" b="1" dirty="0">
                <a:solidFill>
                  <a:schemeClr val="accent1"/>
                </a:solidFill>
              </a:rPr>
              <a:t>PHP</a:t>
            </a:r>
            <a:r>
              <a:rPr lang="zh-CN" altLang="en-US" b="1" dirty="0">
                <a:solidFill>
                  <a:schemeClr val="accent1"/>
                </a:solidFill>
              </a:rPr>
              <a:t>的解释执行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解释一句，执行一句，直到解释完毕或出现语法错误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运行环境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Linux</a:t>
            </a:r>
            <a:r>
              <a:rPr lang="zh-CN" altLang="en-US" dirty="0"/>
              <a:t>平台</a:t>
            </a:r>
            <a:endParaRPr lang="en-US" altLang="zh-CN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>
                <a:ea typeface="宋体" charset="-122"/>
              </a:rPr>
              <a:t>LAMP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altLang="zh-CN" b="1" dirty="0">
                <a:solidFill>
                  <a:schemeClr val="accent1"/>
                </a:solidFill>
              </a:rPr>
              <a:t>Windows</a:t>
            </a:r>
            <a:r>
              <a:rPr lang="zh-CN" altLang="en-US" b="1" dirty="0">
                <a:solidFill>
                  <a:schemeClr val="accent1"/>
                </a:solidFill>
              </a:rPr>
              <a:t>平台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4" name="图片 6" descr="fab_os_logo_apache_200_150_log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3211" y="1475835"/>
            <a:ext cx="1589045" cy="119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72108" y="2475967"/>
            <a:ext cx="3014668" cy="2667545"/>
            <a:chOff x="1632" y="1344"/>
            <a:chExt cx="3619" cy="2813"/>
          </a:xfrm>
        </p:grpSpPr>
        <p:pic>
          <p:nvPicPr>
            <p:cNvPr id="6" name="内容占位符 3" descr="logo-php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07" y="3077"/>
              <a:ext cx="1147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632" y="1344"/>
              <a:ext cx="2208" cy="1728"/>
            </a:xfrm>
            <a:custGeom>
              <a:avLst/>
              <a:gdLst>
                <a:gd name="G0" fmla="+- 7788 0 0"/>
                <a:gd name="G1" fmla="+- 7788 0 0"/>
                <a:gd name="G2" fmla="+- 2516 0 0"/>
                <a:gd name="G3" fmla="+- 9138 0 0"/>
                <a:gd name="G4" fmla="+- 21600 0 7788"/>
                <a:gd name="G5" fmla="+- 21600 0 9138"/>
                <a:gd name="G6" fmla="+- 7788 21600 0"/>
                <a:gd name="G7" fmla="*/ G6 1 2"/>
                <a:gd name="G8" fmla="+- 21600 0 7788"/>
                <a:gd name="G9" fmla="+- 21600 0 2516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7788" y="7788"/>
                  </a:moveTo>
                  <a:lnTo>
                    <a:pt x="9138" y="7788"/>
                  </a:lnTo>
                  <a:lnTo>
                    <a:pt x="9138" y="2516"/>
                  </a:lnTo>
                  <a:lnTo>
                    <a:pt x="7788" y="2516"/>
                  </a:lnTo>
                  <a:lnTo>
                    <a:pt x="10800" y="0"/>
                  </a:lnTo>
                  <a:lnTo>
                    <a:pt x="13812" y="2516"/>
                  </a:lnTo>
                  <a:lnTo>
                    <a:pt x="12462" y="2516"/>
                  </a:lnTo>
                  <a:lnTo>
                    <a:pt x="12462" y="7788"/>
                  </a:lnTo>
                  <a:lnTo>
                    <a:pt x="13812" y="7788"/>
                  </a:lnTo>
                  <a:lnTo>
                    <a:pt x="13812" y="9138"/>
                  </a:lnTo>
                  <a:lnTo>
                    <a:pt x="19084" y="9138"/>
                  </a:lnTo>
                  <a:lnTo>
                    <a:pt x="19084" y="7788"/>
                  </a:lnTo>
                  <a:lnTo>
                    <a:pt x="21600" y="10800"/>
                  </a:lnTo>
                  <a:lnTo>
                    <a:pt x="19084" y="13812"/>
                  </a:lnTo>
                  <a:lnTo>
                    <a:pt x="19084" y="12462"/>
                  </a:lnTo>
                  <a:lnTo>
                    <a:pt x="13812" y="12462"/>
                  </a:lnTo>
                  <a:lnTo>
                    <a:pt x="13812" y="13812"/>
                  </a:lnTo>
                  <a:lnTo>
                    <a:pt x="12462" y="13812"/>
                  </a:lnTo>
                  <a:lnTo>
                    <a:pt x="12462" y="19084"/>
                  </a:lnTo>
                  <a:lnTo>
                    <a:pt x="13812" y="19084"/>
                  </a:lnTo>
                  <a:lnTo>
                    <a:pt x="10800" y="21600"/>
                  </a:lnTo>
                  <a:lnTo>
                    <a:pt x="7788" y="19084"/>
                  </a:lnTo>
                  <a:lnTo>
                    <a:pt x="9138" y="19084"/>
                  </a:lnTo>
                  <a:lnTo>
                    <a:pt x="9138" y="13812"/>
                  </a:lnTo>
                  <a:lnTo>
                    <a:pt x="7788" y="13812"/>
                  </a:lnTo>
                  <a:lnTo>
                    <a:pt x="7788" y="12462"/>
                  </a:lnTo>
                  <a:lnTo>
                    <a:pt x="2516" y="12462"/>
                  </a:lnTo>
                  <a:lnTo>
                    <a:pt x="2516" y="13812"/>
                  </a:lnTo>
                  <a:lnTo>
                    <a:pt x="0" y="10800"/>
                  </a:lnTo>
                  <a:lnTo>
                    <a:pt x="2516" y="7788"/>
                  </a:lnTo>
                  <a:lnTo>
                    <a:pt x="2516" y="9138"/>
                  </a:lnTo>
                  <a:lnTo>
                    <a:pt x="7788" y="9138"/>
                  </a:lnTo>
                  <a:close/>
                </a:path>
              </a:pathLst>
            </a:cu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" name="图片 5" descr="mysql_logo.jp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93" y="1871"/>
              <a:ext cx="1258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112" y="1920"/>
              <a:ext cx="1200" cy="576"/>
            </a:xfrm>
            <a:prstGeom prst="ellipse">
              <a:avLst/>
            </a:prstGeom>
            <a:solidFill>
              <a:srgbClr val="095DE5"/>
            </a:solidFill>
            <a:ln w="9525" algn="ctr">
              <a:noFill/>
              <a:round/>
              <a:headEnd/>
              <a:tailEnd/>
            </a:ln>
            <a:effectLst>
              <a:prstShdw prst="shdw17" dist="17961" dir="2700000">
                <a:srgbClr val="095DE5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LAMP</a:t>
              </a:r>
            </a:p>
          </p:txBody>
        </p:sp>
      </p:grpSp>
      <p:pic>
        <p:nvPicPr>
          <p:cNvPr id="10" name="图片 9" descr="imag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641" y="2904595"/>
            <a:ext cx="819673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搭建开发环境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集成环境</a:t>
            </a:r>
            <a:endParaRPr lang="en-US" altLang="zh-CN" dirty="0"/>
          </a:p>
          <a:p>
            <a:pPr lvl="1"/>
            <a:r>
              <a:rPr lang="en-US" altLang="zh-CN" dirty="0" err="1"/>
              <a:t>phpstudy</a:t>
            </a:r>
            <a:endParaRPr lang="en-US" altLang="zh-CN" dirty="0"/>
          </a:p>
          <a:p>
            <a:pPr lvl="1"/>
            <a:r>
              <a:rPr lang="en-US" altLang="zh-CN" dirty="0" err="1"/>
              <a:t>wamp</a:t>
            </a:r>
            <a:endParaRPr lang="en-US" altLang="zh-CN" dirty="0"/>
          </a:p>
          <a:p>
            <a:pPr lvl="1"/>
            <a:r>
              <a:rPr lang="en-US" altLang="zh-CN" dirty="0" err="1"/>
              <a:t>xampp</a:t>
            </a:r>
            <a:endParaRPr lang="en-US" altLang="zh-CN" dirty="0"/>
          </a:p>
          <a:p>
            <a:r>
              <a:rPr lang="zh-CN" altLang="en-US" dirty="0"/>
              <a:t>单独安装（</a:t>
            </a:r>
            <a:r>
              <a:rPr lang="en-US" altLang="zh-CN" dirty="0"/>
              <a:t>apache2.4+php5.6+mysql5.6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http://jingyan.baidu.com/article/e4d08ffd8fa40d0fd2f60dfd.html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9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82613"/>
            <a:ext cx="8229600" cy="1143000"/>
          </a:xfrm>
        </p:spPr>
        <p:txBody>
          <a:bodyPr/>
          <a:lstStyle/>
          <a:p>
            <a:pPr algn="l"/>
            <a:r>
              <a:rPr lang="zh-CN" altLang="zh-CN" dirty="0"/>
              <a:t>PHP</a:t>
            </a:r>
            <a:r>
              <a:rPr lang="zh-CN" dirty="0"/>
              <a:t>未来发展空间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844824"/>
            <a:ext cx="2305496" cy="2304901"/>
          </a:xfrm>
        </p:spPr>
        <p:txBody>
          <a:bodyPr/>
          <a:lstStyle/>
          <a:p>
            <a:r>
              <a:rPr lang="zh-CN" sz="1800" dirty="0"/>
              <a:t>游戏</a:t>
            </a:r>
            <a:r>
              <a:rPr lang="zh-CN" altLang="zh-CN" sz="1800" dirty="0"/>
              <a:t>--web</a:t>
            </a:r>
            <a:r>
              <a:rPr lang="zh-CN" sz="1800" dirty="0"/>
              <a:t>化</a:t>
            </a:r>
          </a:p>
          <a:p>
            <a:r>
              <a:rPr lang="zh-CN" altLang="zh-CN" sz="1800" dirty="0"/>
              <a:t>app--html5</a:t>
            </a:r>
            <a:r>
              <a:rPr lang="zh-CN" sz="1800" dirty="0"/>
              <a:t>化</a:t>
            </a:r>
          </a:p>
          <a:p>
            <a:r>
              <a:rPr lang="zh-CN" sz="1800" dirty="0"/>
              <a:t>互联网</a:t>
            </a:r>
            <a:r>
              <a:rPr lang="zh-CN" altLang="zh-CN" sz="1800" dirty="0"/>
              <a:t>--</a:t>
            </a:r>
            <a:r>
              <a:rPr lang="zh-CN" sz="1800" dirty="0"/>
              <a:t>移动化</a:t>
            </a:r>
          </a:p>
          <a:p>
            <a:r>
              <a:rPr lang="zh-CN" sz="1800" dirty="0"/>
              <a:t>商务</a:t>
            </a:r>
            <a:r>
              <a:rPr lang="zh-CN" altLang="zh-CN" sz="1800" dirty="0"/>
              <a:t>--</a:t>
            </a:r>
            <a:r>
              <a:rPr lang="zh-CN" sz="1800" dirty="0"/>
              <a:t>电子商务</a:t>
            </a:r>
            <a:endParaRPr lang="en-US" altLang="zh-CN" sz="1800" dirty="0"/>
          </a:p>
          <a:p>
            <a:r>
              <a:rPr lang="zh-CN" altLang="zh-CN" sz="1800" dirty="0"/>
              <a:t>软件--云服务化</a:t>
            </a:r>
          </a:p>
          <a:p>
            <a:endParaRPr lang="zh-CN" sz="1800" dirty="0"/>
          </a:p>
        </p:txBody>
      </p:sp>
      <p:pic>
        <p:nvPicPr>
          <p:cNvPr id="64516" name="Picture 4" descr="2014-03-27_20334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0963" y="2098675"/>
            <a:ext cx="2879725" cy="2159000"/>
          </a:xfrm>
          <a:noFill/>
          <a:ln/>
        </p:spPr>
      </p:pic>
      <p:pic>
        <p:nvPicPr>
          <p:cNvPr id="64517" name="Picture 5" descr="2014-03-27_2036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205038"/>
            <a:ext cx="350361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 descr="2014-03-27_2036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625"/>
            <a:ext cx="29940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 descr="2014-03-27_2031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65625"/>
            <a:ext cx="2608262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 descr="2014-03-27_20381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7675" y="4365625"/>
            <a:ext cx="3200400" cy="2143125"/>
          </a:xfrm>
          <a:noFill/>
          <a:ln/>
        </p:spPr>
      </p:pic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108325" y="1360488"/>
            <a:ext cx="2392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php的机会已经来临！</a:t>
            </a:r>
          </a:p>
        </p:txBody>
      </p:sp>
    </p:spTree>
    <p:extLst>
      <p:ext uri="{BB962C8B-B14F-4D97-AF65-F5344CB8AC3E}">
        <p14:creationId xmlns:p14="http://schemas.microsoft.com/office/powerpoint/2010/main" val="1186414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r>
              <a:rPr lang="zh-CN" altLang="en-US"/>
              <a:t>编写环境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Sublime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Text</a:t>
            </a: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altLang="zh-CN" b="1" dirty="0" err="1">
                <a:solidFill>
                  <a:schemeClr val="accent1"/>
                </a:solidFill>
                <a:ea typeface="宋体" charset="-122"/>
              </a:rPr>
              <a:t>phpstorm</a:t>
            </a:r>
            <a:endParaRPr lang="en-US" altLang="zh-CN" b="1" dirty="0">
              <a:solidFill>
                <a:schemeClr val="accent1"/>
              </a:solidFill>
              <a:ea typeface="宋体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altLang="zh-CN" b="1" dirty="0" err="1">
                <a:solidFill>
                  <a:schemeClr val="accent1"/>
                </a:solidFill>
                <a:ea typeface="宋体" charset="-122"/>
              </a:rPr>
              <a:t>Zend</a:t>
            </a: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 Studio</a:t>
            </a: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Eclipse PDT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学习工具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dirty="0">
              <a:ea typeface="宋体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zh-CN" altLang="en-US" b="1" dirty="0">
                <a:solidFill>
                  <a:schemeClr val="accent1"/>
                </a:solidFill>
                <a:ea typeface="宋体" charset="-122"/>
              </a:rPr>
              <a:t>参考手册：</a:t>
            </a: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PHP</a:t>
            </a:r>
            <a:r>
              <a:rPr lang="zh-CN" altLang="en-US" b="1" dirty="0">
                <a:solidFill>
                  <a:schemeClr val="accent1"/>
                </a:solidFill>
                <a:ea typeface="宋体" charset="-122"/>
              </a:rPr>
              <a:t>中文手册</a:t>
            </a:r>
            <a:endParaRPr lang="en-US" altLang="zh-CN" b="1" dirty="0">
              <a:solidFill>
                <a:schemeClr val="accent1"/>
              </a:solidFill>
              <a:ea typeface="宋体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</a:pPr>
            <a:r>
              <a:rPr lang="zh-CN" altLang="en-US" b="1" dirty="0">
                <a:solidFill>
                  <a:schemeClr val="accent1"/>
                </a:solidFill>
                <a:ea typeface="宋体" charset="-122"/>
              </a:rPr>
              <a:t>参考书：</a:t>
            </a:r>
            <a:endParaRPr lang="en-US" altLang="zh-CN" b="1" dirty="0">
              <a:solidFill>
                <a:schemeClr val="accent1"/>
              </a:solidFill>
              <a:ea typeface="宋体" charset="-122"/>
            </a:endParaRP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	《PHP5</a:t>
            </a:r>
            <a:r>
              <a:rPr lang="zh-CN" altLang="en-US" b="1" dirty="0">
                <a:solidFill>
                  <a:schemeClr val="accent1"/>
                </a:solidFill>
                <a:ea typeface="宋体" charset="-122"/>
              </a:rPr>
              <a:t>权威编程</a:t>
            </a: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》</a:t>
            </a: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     《 PHP</a:t>
            </a:r>
            <a:r>
              <a:rPr lang="zh-CN" altLang="en-US" b="1" dirty="0">
                <a:solidFill>
                  <a:schemeClr val="accent1"/>
                </a:solidFill>
                <a:ea typeface="宋体" charset="-122"/>
              </a:rPr>
              <a:t>程序设计</a:t>
            </a: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》</a:t>
            </a: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  <a:buNone/>
            </a:pP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     《</a:t>
            </a:r>
            <a:r>
              <a:rPr lang="zh-CN" altLang="en-US" b="1" dirty="0">
                <a:solidFill>
                  <a:schemeClr val="accent1"/>
                </a:solidFill>
                <a:ea typeface="宋体" charset="-122"/>
              </a:rPr>
              <a:t>细说</a:t>
            </a:r>
            <a:r>
              <a:rPr lang="en-US" altLang="zh-CN" b="1" dirty="0">
                <a:solidFill>
                  <a:schemeClr val="accent1"/>
                </a:solidFill>
                <a:ea typeface="宋体" charset="-122"/>
              </a:rPr>
              <a:t>PHP》</a:t>
            </a:r>
          </a:p>
          <a:p>
            <a:pPr marL="342900" lvl="1" indent="-342900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100000"/>
              <a:buNone/>
            </a:pPr>
            <a:endParaRPr lang="en-US" altLang="zh-CN" b="1" dirty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786058"/>
            <a:ext cx="374420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怎样学好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多思考（还有什么方法可以实现？）</a:t>
            </a:r>
            <a:endParaRPr lang="en-US" altLang="zh-CN" dirty="0"/>
          </a:p>
          <a:p>
            <a:r>
              <a:rPr lang="zh-CN" altLang="en-US" dirty="0"/>
              <a:t>多实践（碰到问题，怎么解决？）</a:t>
            </a:r>
            <a:endParaRPr lang="en-US" altLang="zh-CN" dirty="0"/>
          </a:p>
          <a:p>
            <a:r>
              <a:rPr lang="zh-CN" altLang="en-US" dirty="0"/>
              <a:t>多联想（用</a:t>
            </a:r>
            <a:r>
              <a:rPr lang="en-US" altLang="zh-CN" dirty="0" err="1"/>
              <a:t>php</a:t>
            </a:r>
            <a:r>
              <a:rPr lang="zh-CN" altLang="en-US" dirty="0"/>
              <a:t>怎么实现？）</a:t>
            </a:r>
          </a:p>
        </p:txBody>
      </p:sp>
    </p:spTree>
    <p:extLst>
      <p:ext uri="{BB962C8B-B14F-4D97-AF65-F5344CB8AC3E}">
        <p14:creationId xmlns:p14="http://schemas.microsoft.com/office/powerpoint/2010/main" val="1185842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动态网站运行原理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静态网站和动态网站的主要区别：动态网页的内容，根据程序运行生成不同的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</a:p>
          <a:p>
            <a:pPr marL="0" indent="0">
              <a:buNone/>
            </a:pPr>
            <a:r>
              <a:rPr lang="en-US" altLang="zh-CN" dirty="0"/>
              <a:t>3. PHP</a:t>
            </a:r>
            <a:r>
              <a:rPr lang="zh-CN" altLang="en-US" dirty="0"/>
              <a:t>语言的应用场合：适合快速开发中小型应用</a:t>
            </a:r>
          </a:p>
          <a:p>
            <a:pPr marL="0" indent="0">
              <a:buNone/>
            </a:pPr>
            <a:r>
              <a:rPr lang="en-US" altLang="zh-CN" dirty="0"/>
              <a:t>4. PHP</a:t>
            </a:r>
            <a:r>
              <a:rPr lang="zh-CN" altLang="en-US" dirty="0"/>
              <a:t>语言的运行环境： </a:t>
            </a:r>
            <a:r>
              <a:rPr lang="en-US" altLang="zh-CN" dirty="0"/>
              <a:t>Apache + PHP</a:t>
            </a:r>
            <a:r>
              <a:rPr lang="zh-CN" altLang="en-US" dirty="0"/>
              <a:t>引擎 </a:t>
            </a:r>
            <a:r>
              <a:rPr lang="en-US" altLang="zh-CN" dirty="0"/>
              <a:t>+ MySQL</a:t>
            </a:r>
          </a:p>
          <a:p>
            <a:pPr marL="0" indent="0">
              <a:buNone/>
            </a:pPr>
            <a:r>
              <a:rPr lang="en-US" altLang="zh-CN" dirty="0"/>
              <a:t>5. PHP</a:t>
            </a:r>
            <a:r>
              <a:rPr lang="zh-CN" altLang="en-US" dirty="0"/>
              <a:t>是解释执行的脚本语言。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加入雪梨教育（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日早晨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前）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/>
              <a:t>PHP</a:t>
            </a:r>
            <a:r>
              <a:rPr lang="zh-CN" altLang="en-US" dirty="0"/>
              <a:t>开发环境（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日早晨</a:t>
            </a:r>
            <a:r>
              <a:rPr lang="en-US" altLang="zh-CN" dirty="0"/>
              <a:t>17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前）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918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500"/>
            <a:ext cx="8621712" cy="660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49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培养目标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运用</a:t>
            </a:r>
            <a:r>
              <a:rPr lang="en-US" altLang="zh-CN" dirty="0"/>
              <a:t>PHP</a:t>
            </a:r>
            <a:r>
              <a:rPr lang="zh-CN" altLang="en-US" dirty="0"/>
              <a:t>开发完成各种</a:t>
            </a:r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PHP</a:t>
            </a:r>
            <a:r>
              <a:rPr lang="zh-CN" altLang="en-US" dirty="0"/>
              <a:t>常用开发框架</a:t>
            </a:r>
            <a:endParaRPr lang="en-US" altLang="zh-CN" dirty="0"/>
          </a:p>
          <a:p>
            <a:r>
              <a:rPr lang="zh-CN" altLang="en-US" dirty="0"/>
              <a:t>熟练应用主流</a:t>
            </a:r>
            <a:r>
              <a:rPr lang="en-US" altLang="zh-CN" dirty="0"/>
              <a:t>PHP</a:t>
            </a:r>
            <a:r>
              <a:rPr lang="zh-CN" altLang="en-US" dirty="0"/>
              <a:t>开源系统并能进行二次开发</a:t>
            </a:r>
            <a:endParaRPr lang="en-US" altLang="zh-CN" dirty="0"/>
          </a:p>
          <a:p>
            <a:r>
              <a:rPr lang="en-US" altLang="zh-CN" dirty="0"/>
              <a:t>LAMP</a:t>
            </a:r>
            <a:r>
              <a:rPr lang="zh-CN" altLang="en-US" dirty="0"/>
              <a:t>平台的搭建、配置与维护</a:t>
            </a:r>
            <a:endParaRPr lang="en-US" altLang="zh-CN" dirty="0"/>
          </a:p>
          <a:p>
            <a:r>
              <a:rPr lang="zh-CN" altLang="en-US" dirty="0"/>
              <a:t>掌握云计算的基本概念及原理，能够熟练使用主流云平台的各种应用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59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架构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1619672" y="2132856"/>
            <a:ext cx="957661" cy="2829069"/>
            <a:chOff x="1691680" y="1556792"/>
            <a:chExt cx="957661" cy="2829069"/>
          </a:xfrm>
        </p:grpSpPr>
        <p:pic>
          <p:nvPicPr>
            <p:cNvPr id="5" name="图片 4" descr="7051032_195630623105_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556792"/>
              <a:ext cx="808173" cy="805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" descr="20100410193405-110839277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2564904"/>
              <a:ext cx="957661" cy="90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573016"/>
              <a:ext cx="824525" cy="81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848" y="2780928"/>
            <a:ext cx="1625600" cy="1435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2852936"/>
            <a:ext cx="1296144" cy="1305145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>
            <a:off x="2987824" y="3356992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2987824" y="371703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6012160" y="328498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940152" y="364502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331640" y="1772816"/>
            <a:ext cx="1584176" cy="3528392"/>
          </a:xfrm>
          <a:prstGeom prst="roundRect">
            <a:avLst/>
          </a:prstGeom>
          <a:noFill/>
          <a:ln w="28575" cmpd="sng">
            <a:solidFill>
              <a:srgbClr val="07519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860032" y="2708920"/>
            <a:ext cx="3744416" cy="1656184"/>
          </a:xfrm>
          <a:prstGeom prst="roundRect">
            <a:avLst/>
          </a:prstGeom>
          <a:noFill/>
          <a:ln w="28575" cmpd="sng">
            <a:solidFill>
              <a:srgbClr val="07519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39552" y="5373216"/>
            <a:ext cx="3397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客户端（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Web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前端）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32040" y="4509120"/>
            <a:ext cx="375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服务器端（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Web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后端）</a:t>
            </a:r>
          </a:p>
        </p:txBody>
      </p:sp>
    </p:spTree>
    <p:extLst>
      <p:ext uri="{BB962C8B-B14F-4D97-AF65-F5344CB8AC3E}">
        <p14:creationId xmlns:p14="http://schemas.microsoft.com/office/powerpoint/2010/main" val="11738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前端</a:t>
            </a:r>
          </a:p>
        </p:txBody>
      </p:sp>
      <p:pic>
        <p:nvPicPr>
          <p:cNvPr id="7" name="图片 3" descr="1-1112141400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3000375"/>
            <a:ext cx="661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 descr="7051032_195630623105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85725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 descr="20100410193405-110839277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511300"/>
            <a:ext cx="6508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85938"/>
            <a:ext cx="1000125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9"/>
          <p:cNvCxnSpPr>
            <a:cxnSpLocks noChangeShapeType="1"/>
          </p:cNvCxnSpPr>
          <p:nvPr/>
        </p:nvCxnSpPr>
        <p:spPr bwMode="auto">
          <a:xfrm>
            <a:off x="3000375" y="2206625"/>
            <a:ext cx="1071563" cy="1588"/>
          </a:xfrm>
          <a:prstGeom prst="line">
            <a:avLst/>
          </a:prstGeom>
          <a:noFill/>
          <a:ln w="25400">
            <a:solidFill>
              <a:srgbClr val="98A3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4071938" y="1131888"/>
            <a:ext cx="1674812" cy="1074737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V="1">
            <a:off x="4071938" y="1819275"/>
            <a:ext cx="1674812" cy="38735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6"/>
          <p:cNvCxnSpPr>
            <a:cxnSpLocks noChangeShapeType="1"/>
          </p:cNvCxnSpPr>
          <p:nvPr/>
        </p:nvCxnSpPr>
        <p:spPr bwMode="auto">
          <a:xfrm>
            <a:off x="4071938" y="2206625"/>
            <a:ext cx="1624012" cy="1071563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262188"/>
            <a:ext cx="5603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20"/>
          <p:cNvCxnSpPr>
            <a:cxnSpLocks noChangeShapeType="1"/>
          </p:cNvCxnSpPr>
          <p:nvPr/>
        </p:nvCxnSpPr>
        <p:spPr bwMode="auto">
          <a:xfrm>
            <a:off x="4071938" y="2208213"/>
            <a:ext cx="1725612" cy="33020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左大括号 7"/>
          <p:cNvSpPr>
            <a:spLocks/>
          </p:cNvSpPr>
          <p:nvPr/>
        </p:nvSpPr>
        <p:spPr bwMode="auto">
          <a:xfrm rot="16200000">
            <a:off x="3841750" y="1516063"/>
            <a:ext cx="714375" cy="4397375"/>
          </a:xfrm>
          <a:prstGeom prst="leftBrace">
            <a:avLst>
              <a:gd name="adj1" fmla="val 83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圆角矩形 17"/>
          <p:cNvSpPr>
            <a:spLocks noChangeArrowheads="1"/>
          </p:cNvSpPr>
          <p:nvPr/>
        </p:nvSpPr>
        <p:spPr bwMode="auto">
          <a:xfrm>
            <a:off x="3429000" y="4071938"/>
            <a:ext cx="1549400" cy="500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</a:rPr>
              <a:t>Web</a:t>
            </a:r>
            <a:r>
              <a:rPr lang="zh-CN" altLang="en-US" sz="240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19" name="TextBox 31"/>
          <p:cNvSpPr txBox="1"/>
          <p:nvPr/>
        </p:nvSpPr>
        <p:spPr>
          <a:xfrm>
            <a:off x="1785938" y="4714875"/>
            <a:ext cx="4884770" cy="1200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charset="0"/>
                <a:cs typeface="微软雅黑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Franklin Gothic Book" charset="0"/>
              </a:rPr>
              <a:t>结构标准：</a:t>
            </a:r>
            <a:r>
              <a:rPr lang="en-US" altLang="zh-CN" sz="2400" dirty="0">
                <a:solidFill>
                  <a:srgbClr val="FF0000"/>
                </a:solidFill>
                <a:latin typeface="Franklin Gothic Book" charset="0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latin typeface="Franklin Gothic Book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Franklin Gothic Book" charset="0"/>
              </a:rPr>
              <a:t>HTML5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Franklin Gothic Book" charset="0"/>
              </a:rPr>
              <a:t>样式标准：</a:t>
            </a:r>
            <a:r>
              <a:rPr lang="en-US" altLang="zh-CN" sz="2400" dirty="0">
                <a:solidFill>
                  <a:srgbClr val="FF0000"/>
                </a:solidFill>
                <a:latin typeface="Franklin Gothic Book" charset="0"/>
              </a:rPr>
              <a:t>CSS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Franklin Gothic Book" charset="0"/>
              </a:rPr>
              <a:t>行为标准：</a:t>
            </a:r>
            <a:r>
              <a:rPr lang="en-US" altLang="zh-CN" sz="2400" dirty="0">
                <a:solidFill>
                  <a:srgbClr val="FF0000"/>
                </a:solidFill>
                <a:latin typeface="Franklin Gothic Book" charset="0"/>
              </a:rPr>
              <a:t>W3C DOM</a:t>
            </a:r>
            <a:r>
              <a:rPr lang="zh-CN" altLang="en-US" sz="2400" dirty="0">
                <a:solidFill>
                  <a:srgbClr val="000000"/>
                </a:solidFill>
                <a:latin typeface="Franklin Gothic Book" charset="0"/>
              </a:rPr>
              <a:t>、</a:t>
            </a:r>
            <a:r>
              <a:rPr lang="en-US" altLang="zh-CN" sz="2400" dirty="0" err="1">
                <a:solidFill>
                  <a:srgbClr val="FF0000"/>
                </a:solidFill>
                <a:latin typeface="Franklin Gothic Book" charset="0"/>
              </a:rPr>
              <a:t>ECMAScript</a:t>
            </a:r>
            <a:endParaRPr lang="zh-CN" altLang="en-US" sz="2400" dirty="0">
              <a:solidFill>
                <a:srgbClr val="FF0000"/>
              </a:solidFill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后端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后端作用：</a:t>
            </a:r>
            <a:endParaRPr lang="en-US" altLang="zh-CN" dirty="0"/>
          </a:p>
          <a:p>
            <a:pPr lvl="1"/>
            <a:r>
              <a:rPr lang="zh-CN" altLang="en-US" dirty="0"/>
              <a:t>通过网络为前端提供程序、内容、数据以及进行业务逻辑处理、验证等</a:t>
            </a:r>
            <a:endParaRPr lang="en-US" altLang="zh-CN" dirty="0"/>
          </a:p>
          <a:p>
            <a:r>
              <a:rPr lang="zh-CN" altLang="en-US" dirty="0"/>
              <a:t>可选语言</a:t>
            </a:r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5929451"/>
              </p:ext>
            </p:extLst>
          </p:nvPr>
        </p:nvGraphicFramePr>
        <p:xfrm>
          <a:off x="1835696" y="3356992"/>
          <a:ext cx="5064224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48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Microsoft Office PowerPoint</Application>
  <PresentationFormat>全屏显示(4:3)</PresentationFormat>
  <Paragraphs>222</Paragraphs>
  <Slides>45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黑体</vt:lpstr>
      <vt:lpstr>楷体_GB2312</vt:lpstr>
      <vt:lpstr>宋体</vt:lpstr>
      <vt:lpstr>微软雅黑</vt:lpstr>
      <vt:lpstr>Arial</vt:lpstr>
      <vt:lpstr>Calibri</vt:lpstr>
      <vt:lpstr>Courier New</vt:lpstr>
      <vt:lpstr>Franklin Gothic Book</vt:lpstr>
      <vt:lpstr>Gabriola</vt:lpstr>
      <vt:lpstr>Times New Roman</vt:lpstr>
      <vt:lpstr>Wingdings</vt:lpstr>
      <vt:lpstr>Wingdings 3</vt:lpstr>
      <vt:lpstr>Office 主题</vt:lpstr>
      <vt:lpstr>下载</vt:lpstr>
      <vt:lpstr>PHP与云计算 方向前置课  《PHP程序开发》</vt:lpstr>
      <vt:lpstr>自我介绍</vt:lpstr>
      <vt:lpstr>PHP未来发展空间</vt:lpstr>
      <vt:lpstr>PowerPoint 演示文稿</vt:lpstr>
      <vt:lpstr>培养目标</vt:lpstr>
      <vt:lpstr>Web架构</vt:lpstr>
      <vt:lpstr>Web前端</vt:lpstr>
      <vt:lpstr>Web后端</vt:lpstr>
      <vt:lpstr>Web后端</vt:lpstr>
      <vt:lpstr>PHP可以做什么？</vt:lpstr>
      <vt:lpstr>PHP可以做什么？</vt:lpstr>
      <vt:lpstr>PHP可以做什么？</vt:lpstr>
      <vt:lpstr>PHP可以做什么？</vt:lpstr>
      <vt:lpstr>PHP可以做什么？</vt:lpstr>
      <vt:lpstr>PHP可以做什么？</vt:lpstr>
      <vt:lpstr>PHP可以做什么？</vt:lpstr>
      <vt:lpstr>PHP的就业前景</vt:lpstr>
      <vt:lpstr>PHP的就业</vt:lpstr>
      <vt:lpstr>PHP程序开发</vt:lpstr>
      <vt:lpstr>课程考核</vt:lpstr>
      <vt:lpstr>第一章  PHP简介</vt:lpstr>
      <vt:lpstr>本节内容</vt:lpstr>
      <vt:lpstr>重点难点</vt:lpstr>
      <vt:lpstr>当前内容</vt:lpstr>
      <vt:lpstr>回首Web开发一</vt:lpstr>
      <vt:lpstr>回首Web开发一</vt:lpstr>
      <vt:lpstr>当前内容</vt:lpstr>
      <vt:lpstr>静态网站执行流程</vt:lpstr>
      <vt:lpstr>PowerPoint 演示文稿</vt:lpstr>
      <vt:lpstr>动态网站</vt:lpstr>
      <vt:lpstr>当前内容</vt:lpstr>
      <vt:lpstr>PHP语言简介</vt:lpstr>
      <vt:lpstr>PHP发展历史</vt:lpstr>
      <vt:lpstr>PHP语言的优点</vt:lpstr>
      <vt:lpstr>当前内容</vt:lpstr>
      <vt:lpstr>PHP运行原理</vt:lpstr>
      <vt:lpstr>PHP运行环境</vt:lpstr>
      <vt:lpstr>搭建开发环境</vt:lpstr>
      <vt:lpstr>PHP编写环境</vt:lpstr>
      <vt:lpstr>PHP学习工具</vt:lpstr>
      <vt:lpstr>怎样学好</vt:lpstr>
      <vt:lpstr>内容回顾</vt:lpstr>
      <vt:lpstr>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2017-03-10T00:59:32Z</dcterms:modified>
</cp:coreProperties>
</file>