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511" r:id="rId2"/>
    <p:sldId id="512" r:id="rId3"/>
    <p:sldId id="344" r:id="rId4"/>
    <p:sldId id="392" r:id="rId5"/>
    <p:sldId id="423" r:id="rId6"/>
    <p:sldId id="424" r:id="rId7"/>
    <p:sldId id="486" r:id="rId8"/>
    <p:sldId id="488" r:id="rId9"/>
    <p:sldId id="446" r:id="rId10"/>
    <p:sldId id="500" r:id="rId11"/>
    <p:sldId id="501" r:id="rId12"/>
    <p:sldId id="502" r:id="rId13"/>
    <p:sldId id="490" r:id="rId14"/>
    <p:sldId id="451" r:id="rId15"/>
    <p:sldId id="447" r:id="rId16"/>
    <p:sldId id="457" r:id="rId17"/>
    <p:sldId id="506" r:id="rId18"/>
    <p:sldId id="509" r:id="rId19"/>
    <p:sldId id="513" r:id="rId20"/>
    <p:sldId id="448" r:id="rId21"/>
    <p:sldId id="497" r:id="rId22"/>
    <p:sldId id="467" r:id="rId23"/>
    <p:sldId id="474" r:id="rId24"/>
    <p:sldId id="449" r:id="rId25"/>
    <p:sldId id="503" r:id="rId26"/>
    <p:sldId id="504" r:id="rId27"/>
    <p:sldId id="505" r:id="rId28"/>
    <p:sldId id="352" r:id="rId29"/>
    <p:sldId id="349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0" autoAdjust="0"/>
    <p:restoredTop sz="80862" autoAdjust="0"/>
  </p:normalViewPr>
  <p:slideViewPr>
    <p:cSldViewPr>
      <p:cViewPr varScale="1">
        <p:scale>
          <a:sx n="68" d="100"/>
          <a:sy n="68" d="100"/>
        </p:scale>
        <p:origin x="127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FE3DB-7A91-4D60-80AD-43147C4B057E}" type="datetimeFigureOut">
              <a:rPr lang="zh-CN" altLang="en-US" smtClean="0"/>
              <a:pPr/>
              <a:t>2017/3/10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09F9A-58D4-458E-82AF-B3DDF7EBF5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48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A90BB-907A-497C-8471-AE3D9FF1FB86}" type="datetimeFigureOut">
              <a:rPr lang="zh-CN" altLang="en-US" smtClean="0"/>
              <a:pPr/>
              <a:t>2017/3/10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7BC9C-82C5-4A70-8201-1B876EEB6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6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dirty="0"/>
              <a:t>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93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20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关联数组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数组遍历：对数组中的每个元素都访问，并且只访问一次。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5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此方式只适用于索引数组</a:t>
            </a:r>
            <a:endParaRPr lang="en-US" altLang="zh-CN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并且索引下标必需连续</a:t>
            </a:r>
            <a:endParaRPr lang="en-US" altLang="zh-CN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3008313" cy="78581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32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8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4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857364"/>
            <a:ext cx="3008313" cy="4268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69"/>
            <a:ext cx="5486400" cy="37989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43636" y="785794"/>
            <a:ext cx="1785950" cy="5357850"/>
          </a:xfrm>
          <a:prstGeom prst="rect">
            <a:avLst/>
          </a:prstGeom>
        </p:spPr>
        <p:txBody>
          <a:bodyPr vert="eaVert"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85794"/>
            <a:ext cx="5614998" cy="5340369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讲题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307181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lang="zh-CN" altLang="en-US" sz="4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演讲题目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2000250"/>
            <a:ext cx="2571750" cy="6429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课程编号：</a:t>
            </a:r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286256"/>
            <a:ext cx="2571750" cy="6429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2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6" name="图片 5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其他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2214554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8000" b="0" spc="10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单击此处修改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3643314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500570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7" name="图片 6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反馈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ite bar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-1" y="2000240"/>
            <a:ext cx="9144001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586569" y="2409837"/>
            <a:ext cx="8271711" cy="2662237"/>
          </a:xfrm>
          <a:prstGeom prst="roundRect">
            <a:avLst>
              <a:gd name="adj" fmla="val 8315"/>
            </a:avLst>
          </a:prstGeom>
          <a:noFill/>
          <a:ln cap="flat" cmpd="sng">
            <a:noFill/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Ins="365760" anchor="ctr"/>
          <a:lstStyle/>
          <a:p>
            <a:pPr algn="ctr">
              <a:lnSpc>
                <a:spcPct val="150000"/>
              </a:lnSpc>
            </a:pPr>
            <a:r>
              <a:rPr lang="en-US" altLang="zh-CN" sz="72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2024A"/>
                  </a:outerShdw>
                </a:effectLst>
                <a:latin typeface="Gabriola" pitchFamily="82" charset="0"/>
              </a:rPr>
              <a:t>Thank  you!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  <a:tabLst/>
              <a:defRPr sz="2400" b="1"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字体或字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571612"/>
            <a:ext cx="8229600" cy="455455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 sz="24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>
                <a:latin typeface="Courier New" pitchFamily="49" charset="0"/>
                <a:cs typeface="Courier New" pitchFamily="49" charset="0"/>
              </a:defRPr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>
                <a:latin typeface="Courier New" pitchFamily="49" charset="0"/>
                <a:cs typeface="Courier New" pitchFamily="49" charset="0"/>
              </a:defRPr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或饼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4" name="图片 3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  <p:sldLayoutId id="2147483650" r:id="rId5"/>
    <p:sldLayoutId id="2147483668" r:id="rId6"/>
    <p:sldLayoutId id="2147483667" r:id="rId7"/>
    <p:sldLayoutId id="2147483655" r:id="rId8"/>
    <p:sldLayoutId id="2147483651" r:id="rId9"/>
    <p:sldLayoutId id="2147483652" r:id="rId10"/>
    <p:sldLayoutId id="2147483654" r:id="rId11"/>
    <p:sldLayoutId id="2147483656" r:id="rId12"/>
    <p:sldLayoutId id="2147483657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6768752" cy="455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40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一维数组的两种声明方式：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en-US" altLang="zh-CN"/>
              <a:t>array</a:t>
            </a:r>
            <a:r>
              <a:rPr lang="zh-CN" altLang="en-US"/>
              <a:t>函数声明数组。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语法：</a:t>
            </a:r>
            <a:r>
              <a:rPr lang="en-US"/>
              <a:t>array ([$val1 [ , $val2]] )</a:t>
            </a:r>
            <a:endParaRPr lang="en-US" altLang="zh-CN"/>
          </a:p>
          <a:p>
            <a:r>
              <a:rPr lang="zh-CN" altLang="en-US"/>
              <a:t>例</a:t>
            </a:r>
            <a:r>
              <a:rPr lang="en-US" altLang="zh-CN"/>
              <a:t>：array</a:t>
            </a:r>
            <a:r>
              <a:rPr lang="zh-CN" altLang="en-US"/>
              <a:t>函数声明数组</a:t>
            </a:r>
            <a:endParaRPr lang="en-US" altLang="zh-CN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56176" y="5703639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c5_1.php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00450"/>
            <a:ext cx="5095875" cy="3429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30147"/>
            <a:ext cx="8115300" cy="3429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49080"/>
            <a:ext cx="6848475" cy="69532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一维数组的两种声明方式：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直接通过为数组元素赋值的方式</a:t>
            </a:r>
            <a:r>
              <a:rPr lang="en-US" altLang="zh-CN"/>
              <a:t>.</a:t>
            </a:r>
          </a:p>
          <a:p>
            <a:r>
              <a:rPr lang="zh-CN" altLang="en-US"/>
              <a:t>例</a:t>
            </a:r>
            <a:r>
              <a:rPr lang="en-US" altLang="zh-CN"/>
              <a:t>：</a:t>
            </a:r>
            <a:r>
              <a:rPr lang="zh-CN" altLang="en-US"/>
              <a:t>通过赋值声明数组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zh-CN" altLang="en-US"/>
              <a:t>      或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53147"/>
            <a:ext cx="3324225" cy="92392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25144"/>
            <a:ext cx="3124200" cy="97155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 ()</a:t>
            </a:r>
            <a:r>
              <a:rPr lang="zh-CN" altLang="en-US" dirty="0"/>
              <a:t>数组的创建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/>
              <a:t>range ()</a:t>
            </a:r>
            <a:r>
              <a:rPr lang="zh-CN" altLang="en-US" dirty="0"/>
              <a:t>函数创建有规律的数组</a:t>
            </a:r>
            <a:endParaRPr lang="en-US" altLang="zh-CN" dirty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$a =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($low, $high[, $step]);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>
                <a:ea typeface="宋体" charset="-122"/>
              </a:rPr>
              <a:t>只能创建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索引数组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  <a:p>
            <a:pPr lvl="1"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CN">
                <a:ea typeface="宋体" charset="-122"/>
              </a:rPr>
              <a:t> </a:t>
            </a:r>
            <a:r>
              <a:rPr lang="zh-CN" altLang="en-US">
                <a:ea typeface="宋体" charset="-122"/>
              </a:rPr>
              <a:t>例：</a:t>
            </a:r>
            <a:endParaRPr lang="en-US" altLang="zh-CN">
              <a:ea typeface="宋体" charset="-122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      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13" y="3633961"/>
            <a:ext cx="3495675" cy="101917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数组的声明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/>
              <a:t>array()</a:t>
            </a:r>
            <a:r>
              <a:rPr lang="zh-CN" altLang="en-US" dirty="0"/>
              <a:t>函数创建二</a:t>
            </a:r>
            <a:r>
              <a:rPr lang="zh-CN" altLang="en-US"/>
              <a:t>维数组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192879"/>
              </p:ext>
            </p:extLst>
          </p:nvPr>
        </p:nvGraphicFramePr>
        <p:xfrm>
          <a:off x="2284908" y="4077072"/>
          <a:ext cx="4715982" cy="2138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267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6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‘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张三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'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‘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李四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'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2914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339" y="2631404"/>
            <a:ext cx="74771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26" y="3091194"/>
            <a:ext cx="73533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57" y="3565773"/>
            <a:ext cx="4476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611560" y="2132856"/>
            <a:ext cx="8136904" cy="187220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通过下标“</a:t>
            </a:r>
            <a:r>
              <a:rPr lang="en-US" altLang="zh-CN" dirty="0">
                <a:solidFill>
                  <a:srgbClr val="FF0000"/>
                </a:solidFill>
              </a:rPr>
              <a:t>[ ]</a:t>
            </a:r>
            <a:r>
              <a:rPr lang="zh-CN" altLang="en-US" dirty="0"/>
              <a:t>”访问数组元素</a:t>
            </a:r>
            <a:endParaRPr lang="en-US" altLang="zh-CN" dirty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>
                <a:ea typeface="宋体" charset="-122"/>
              </a:rPr>
              <a:t>如：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$a[1]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$a['name']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$a[0][1]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显示数组信息</a:t>
            </a:r>
            <a:endParaRPr lang="en-US" altLang="zh-CN" dirty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ea typeface="宋体" charset="-122"/>
              </a:rPr>
              <a:t>print_r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()</a:t>
            </a:r>
            <a:r>
              <a:rPr lang="zh-CN" altLang="en-US" dirty="0">
                <a:ea typeface="宋体" charset="-122"/>
              </a:rPr>
              <a:t>：以“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键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-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值</a:t>
            </a:r>
            <a:r>
              <a:rPr lang="zh-CN" altLang="en-US" dirty="0">
                <a:ea typeface="宋体" charset="-122"/>
              </a:rPr>
              <a:t>”对形式显示数组信息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ea typeface="宋体" charset="-122"/>
              </a:rPr>
              <a:t>var_dump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()</a:t>
            </a:r>
            <a:r>
              <a:rPr lang="zh-CN" altLang="en-US" dirty="0">
                <a:ea typeface="宋体" charset="-122"/>
              </a:rPr>
              <a:t>：以“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键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-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值</a:t>
            </a:r>
            <a:r>
              <a:rPr lang="zh-CN" altLang="en-US" dirty="0">
                <a:ea typeface="宋体" charset="-122"/>
              </a:rPr>
              <a:t>”对形式显示数组信息，同时显示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键值的数据类型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>
                <a:ea typeface="宋体" charset="-122"/>
              </a:rPr>
              <a:t>如：</a:t>
            </a: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print_r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($a);  </a:t>
            </a: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var_dump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($a);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当前内容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/>
              <a:t>数组简介</a:t>
            </a:r>
            <a:endParaRPr lang="en-US" altLang="zh-CN" sz="2800" b="1" dirty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数组的定义与使用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数组遍历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数组排序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数组的其它操作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数组</a:t>
            </a:r>
            <a:r>
              <a:rPr lang="zh-CN" altLang="en-US"/>
              <a:t>长度：</a:t>
            </a:r>
            <a:r>
              <a:rPr lang="en-US" altLang="zh-CN">
                <a:solidFill>
                  <a:srgbClr val="FF0000"/>
                </a:solidFill>
              </a:rPr>
              <a:t>count</a:t>
            </a:r>
            <a:r>
              <a:rPr lang="en-US" altLang="zh-CN" dirty="0">
                <a:solidFill>
                  <a:srgbClr val="FF0000"/>
                </a:solidFill>
              </a:rPr>
              <a:t>( 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/>
              <a:t>for </a:t>
            </a:r>
            <a:r>
              <a:rPr lang="zh-CN" altLang="en-US" dirty="0"/>
              <a:t>循环遍历数组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zh-CN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zh-CN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>
                <a:latin typeface="Courier New" pitchFamily="49" charset="0"/>
                <a:cs typeface="Courier New" pitchFamily="49" charset="0"/>
              </a:rPr>
              <a:t>思考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：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循环遍历数组的方式在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PHP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中是否有所不足？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657038"/>
            <a:ext cx="4752528" cy="40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18" y="2852936"/>
            <a:ext cx="59150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35896" y="2747678"/>
            <a:ext cx="15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? ? ? ? ? ? ?</a:t>
            </a:r>
            <a:r>
              <a:rPr lang="zh-CN" altLang="en-US" sz="2400"/>
              <a:t>　　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8" y="2869561"/>
            <a:ext cx="19526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228184" y="5703639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c5_2.php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foreach</a:t>
            </a:r>
            <a:r>
              <a:rPr lang="zh-CN" altLang="en-US" dirty="0"/>
              <a:t>循环遍历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1478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 err="1"/>
              <a:t>foreach</a:t>
            </a:r>
            <a:r>
              <a:rPr lang="zh-CN" altLang="en-US" dirty="0"/>
              <a:t>结构遍历数组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endParaRPr lang="en-US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204864"/>
            <a:ext cx="7753350" cy="39052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64175"/>
              </p:ext>
            </p:extLst>
          </p:nvPr>
        </p:nvGraphicFramePr>
        <p:xfrm>
          <a:off x="5140084" y="3836000"/>
          <a:ext cx="2119306" cy="211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5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5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键名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键值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5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张三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gender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右箭头 10"/>
          <p:cNvSpPr/>
          <p:nvPr/>
        </p:nvSpPr>
        <p:spPr>
          <a:xfrm>
            <a:off x="4139952" y="4336066"/>
            <a:ext cx="857256" cy="50006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$key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7283224" y="4336066"/>
            <a:ext cx="1071570" cy="428628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$value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53" y="2996952"/>
            <a:ext cx="4352925" cy="93345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5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foreach</a:t>
            </a:r>
            <a:r>
              <a:rPr lang="zh-CN" altLang="en-US" dirty="0"/>
              <a:t>循环遍历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1478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 err="1"/>
              <a:t>foreach</a:t>
            </a:r>
            <a:r>
              <a:rPr lang="zh-CN" altLang="en-US" dirty="0"/>
              <a:t>结构遍历数组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endParaRPr lang="en-US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204864"/>
            <a:ext cx="7753350" cy="39052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09299"/>
              </p:ext>
            </p:extLst>
          </p:nvPr>
        </p:nvGraphicFramePr>
        <p:xfrm>
          <a:off x="5140084" y="3836000"/>
          <a:ext cx="2119306" cy="211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5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5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键名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键值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5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张三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gender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右箭头 10"/>
          <p:cNvSpPr/>
          <p:nvPr/>
        </p:nvSpPr>
        <p:spPr>
          <a:xfrm>
            <a:off x="4139952" y="4336066"/>
            <a:ext cx="857256" cy="50006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$key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7283224" y="4336066"/>
            <a:ext cx="1071570" cy="428628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$value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13" y="2852936"/>
            <a:ext cx="5610225" cy="94297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0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7972452" cy="5257800"/>
          </a:xfrm>
        </p:spPr>
        <p:txBody>
          <a:bodyPr/>
          <a:lstStyle/>
          <a:p>
            <a:pPr>
              <a:buNone/>
            </a:pPr>
            <a:endParaRPr lang="en-US" altLang="zh-CN" dirty="0"/>
          </a:p>
          <a:p>
            <a:r>
              <a:rPr lang="en-US" altLang="zh-CN" dirty="0"/>
              <a:t>                   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r>
              <a:rPr lang="zh-CN" altLang="en-US" b="0">
                <a:solidFill>
                  <a:schemeClr val="tx1"/>
                </a:solidFill>
              </a:rPr>
              <a:t>动手做</a:t>
            </a:r>
            <a:endParaRPr lang="en-US" altLang="zh-CN" b="0" dirty="0">
              <a:solidFill>
                <a:schemeClr val="tx1"/>
              </a:solidFill>
            </a:endParaRPr>
          </a:p>
          <a:p>
            <a:endParaRPr lang="en-US" altLang="zh-CN" b="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b="0" dirty="0">
                <a:solidFill>
                  <a:schemeClr val="tx1"/>
                </a:solidFill>
              </a:rPr>
              <a:t>创建</a:t>
            </a:r>
            <a:r>
              <a:rPr lang="en-US" altLang="zh-CN" b="0" dirty="0">
                <a:solidFill>
                  <a:schemeClr val="tx1"/>
                </a:solidFill>
              </a:rPr>
              <a:t>goods</a:t>
            </a:r>
            <a:r>
              <a:rPr lang="zh-CN" altLang="en-US" b="0" dirty="0">
                <a:solidFill>
                  <a:schemeClr val="tx1"/>
                </a:solidFill>
              </a:rPr>
              <a:t>购物车数组，并输出。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pic>
        <p:nvPicPr>
          <p:cNvPr id="51201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620688"/>
            <a:ext cx="1736446" cy="1666037"/>
          </a:xfrm>
          <a:prstGeom prst="rect">
            <a:avLst/>
          </a:prstGeom>
          <a:noFill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32" y="3214092"/>
            <a:ext cx="76200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11110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QQ截图201208082014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3050"/>
            <a:ext cx="9144000" cy="29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6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当前内容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/>
              <a:t>数组简介</a:t>
            </a:r>
            <a:endParaRPr lang="en-US" altLang="zh-CN" sz="2800" b="1" dirty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数组的创建与使用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数组遍历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数组排序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数组的其它操作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84784"/>
            <a:ext cx="6372200" cy="41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71612"/>
            <a:ext cx="3900486" cy="452596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按</a:t>
            </a:r>
            <a:r>
              <a:rPr lang="zh-CN" altLang="en-US"/>
              <a:t>值排序</a:t>
            </a:r>
            <a:endParaRPr lang="en-US" altLang="zh-CN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/>
              <a:t>重新设定索引</a:t>
            </a:r>
            <a:endParaRPr lang="en-US" altLang="zh-CN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/>
              <a:t>保留</a:t>
            </a:r>
            <a:r>
              <a:rPr lang="zh-CN" altLang="en-US" dirty="0"/>
              <a:t>原有索引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/>
              <a:t>按键排序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554201"/>
              </p:ext>
            </p:extLst>
          </p:nvPr>
        </p:nvGraphicFramePr>
        <p:xfrm>
          <a:off x="4214810" y="785794"/>
          <a:ext cx="464347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468181"/>
              </p:ext>
            </p:extLst>
          </p:nvPr>
        </p:nvGraphicFramePr>
        <p:xfrm>
          <a:off x="4214810" y="1857364"/>
          <a:ext cx="464347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067419"/>
              </p:ext>
            </p:extLst>
          </p:nvPr>
        </p:nvGraphicFramePr>
        <p:xfrm>
          <a:off x="928662" y="4214818"/>
          <a:ext cx="464347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gender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math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web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</a:t>
                      </a:r>
                      <a:r>
                        <a:rPr lang="zh-CN" altLang="en-US" dirty="0"/>
                        <a:t>张三</a:t>
                      </a:r>
                      <a:r>
                        <a:rPr lang="en-US" altLang="zh-CN" dirty="0"/>
                        <a:t>’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783236"/>
              </p:ext>
            </p:extLst>
          </p:nvPr>
        </p:nvGraphicFramePr>
        <p:xfrm>
          <a:off x="857224" y="5429264"/>
          <a:ext cx="464347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gender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math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web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</a:t>
                      </a:r>
                      <a:r>
                        <a:rPr lang="zh-CN" altLang="en-US" dirty="0"/>
                        <a:t>张三</a:t>
                      </a:r>
                      <a:r>
                        <a:rPr lang="en-US" altLang="zh-CN" dirty="0"/>
                        <a:t>’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223551"/>
              </p:ext>
            </p:extLst>
          </p:nvPr>
        </p:nvGraphicFramePr>
        <p:xfrm>
          <a:off x="4214810" y="3071810"/>
          <a:ext cx="464347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5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428736"/>
            <a:ext cx="8219256" cy="452596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/>
              <a:t>值排序数组</a:t>
            </a:r>
            <a:r>
              <a:rPr lang="en-US" altLang="zh-CN"/>
              <a:t>(</a:t>
            </a:r>
            <a:r>
              <a:rPr lang="zh-CN" altLang="en-US"/>
              <a:t>重新设定索引，索引从</a:t>
            </a:r>
            <a:r>
              <a:rPr lang="en-US" altLang="zh-CN"/>
              <a:t>0</a:t>
            </a:r>
            <a:r>
              <a:rPr lang="zh-CN" altLang="en-US"/>
              <a:t>开始</a:t>
            </a:r>
            <a:r>
              <a:rPr lang="en-US" altLang="zh-CN"/>
              <a:t>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/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>
                <a:latin typeface="Courier New" pitchFamily="49" charset="0"/>
                <a:cs typeface="Courier New" pitchFamily="49" charset="0"/>
              </a:rPr>
              <a:t>student);//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升序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b="1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rsort</a:t>
            </a:r>
            <a:r>
              <a:rPr lang="en-US">
                <a:latin typeface="Courier New" pitchFamily="49" charset="0"/>
                <a:cs typeface="Courier New" pitchFamily="49" charset="0"/>
              </a:rPr>
              <a:t>($student);//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降序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0584" y="573325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c5_3.php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83033"/>
            <a:ext cx="5248275" cy="29527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58" y="4077072"/>
            <a:ext cx="5505450" cy="27622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664943"/>
            <a:ext cx="5457825" cy="27622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00200"/>
            <a:ext cx="8219256" cy="452596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值排序</a:t>
            </a:r>
            <a:r>
              <a:rPr lang="zh-CN" altLang="en-US"/>
              <a:t>数组</a:t>
            </a:r>
            <a:r>
              <a:rPr lang="en-US" altLang="zh-CN"/>
              <a:t>(</a:t>
            </a:r>
            <a:r>
              <a:rPr lang="zh-CN" altLang="en-US"/>
              <a:t>保留原有索引</a:t>
            </a:r>
            <a:r>
              <a:rPr lang="en-US" altLang="zh-CN"/>
              <a:t>)</a:t>
            </a:r>
            <a:endParaRPr lang="en-US" altLang="zh-CN" dirty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b="1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1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sort</a:t>
            </a:r>
            <a:r>
              <a:rPr lang="en-US">
                <a:latin typeface="Courier New" pitchFamily="49" charset="0"/>
                <a:cs typeface="Courier New" pitchFamily="49" charset="0"/>
              </a:rPr>
              <a:t>($arr);//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升序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arsort</a:t>
            </a:r>
            <a:r>
              <a:rPr lang="en-US">
                <a:latin typeface="Courier New" pitchFamily="49" charset="0"/>
                <a:cs typeface="Courier New" pitchFamily="49" charset="0"/>
              </a:rPr>
              <a:t>($arr);//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降序</a:t>
            </a:r>
            <a:endParaRPr lang="en-US" altLang="zh-CN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/>
              <a:t>“键”排序数组</a:t>
            </a:r>
            <a:endParaRPr lang="en-US" altLang="zh-CN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/>
              <a:t> </a:t>
            </a:r>
            <a:r>
              <a:rPr lang="en-US" altLang="zh-CN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ksort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($arr);//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升序</a:t>
            </a:r>
            <a:endParaRPr lang="en-US" altLang="zh-CN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krsort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($arr);//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降序</a:t>
            </a:r>
            <a:endParaRPr lang="en-US" altLang="zh-CN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endParaRPr lang="en-US" sz="2000" dirty="0"/>
          </a:p>
          <a:p>
            <a:pPr lvl="1">
              <a:spcBef>
                <a:spcPts val="1200"/>
              </a:spcBef>
              <a:spcAft>
                <a:spcPts val="1200"/>
              </a:spcAft>
              <a:buNone/>
            </a:pPr>
            <a:br>
              <a:rPr lang="en-US" dirty="0"/>
            </a:br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当前内容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/>
              <a:t>数组简介</a:t>
            </a:r>
            <a:endParaRPr lang="en-US" altLang="zh-CN" sz="2800" b="1" dirty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数组的创建与使用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数组遍历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数组排序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数组的其它操作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字符串与数组转换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使用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explode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函数将字符串转换成数组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语法：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array explode(string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separator,string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,[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limit])</a:t>
            </a:r>
          </a:p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12976"/>
            <a:ext cx="4457700" cy="10287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869160"/>
            <a:ext cx="5817218" cy="43204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80584" y="573325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c5_4.php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字符串与数组转换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使用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implode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函数将数组转换成一个新字符串。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string implode(string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glue，array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pieces)</a:t>
            </a:r>
          </a:p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2842"/>
            <a:ext cx="6807149" cy="94021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98305"/>
            <a:ext cx="1865312" cy="47085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list</a:t>
            </a:r>
            <a:r>
              <a:rPr lang="zh-CN" altLang="en-US" dirty="0"/>
              <a:t>析取数组元素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686800" cy="268605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析取数组中的元素</a:t>
            </a:r>
            <a:endParaRPr lang="en-US" altLang="zh-CN" dirty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(mixed $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varname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...)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Courier New" pitchFamily="49" charset="0"/>
              </a:rPr>
              <a:t>把数组中的值依次赋值给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Courier New" pitchFamily="49" charset="0"/>
              </a:rPr>
              <a:t>list()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Courier New" pitchFamily="49" charset="0"/>
              </a:rPr>
              <a:t>中的变量</a:t>
            </a:r>
            <a:endParaRPr lang="en-US" altLang="zh-CN" dirty="0">
              <a:latin typeface="宋体" pitchFamily="2" charset="-122"/>
              <a:ea typeface="宋体" pitchFamily="2" charset="-122"/>
              <a:cs typeface="Courier New" pitchFamily="49" charset="0"/>
            </a:endParaRPr>
          </a:p>
          <a:p>
            <a:pPr marL="457200" lvl="1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01008"/>
            <a:ext cx="3456384" cy="75449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75" y="4440907"/>
            <a:ext cx="5324475" cy="107632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80584" y="573325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C5_5.php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22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内容小结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772816"/>
            <a:ext cx="7643866" cy="4464496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defRPr/>
            </a:pP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2100912"/>
            <a:ext cx="727280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 </a:t>
            </a:r>
            <a:r>
              <a:rPr lang="zh-CN" altLang="en-US" dirty="0"/>
              <a:t>数组简介：</a:t>
            </a:r>
            <a:r>
              <a:rPr lang="zh-CN" altLang="en-US" dirty="0">
                <a:solidFill>
                  <a:srgbClr val="FF0000"/>
                </a:solidFill>
              </a:rPr>
              <a:t>索引数组、关联数组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2.  </a:t>
            </a:r>
            <a:r>
              <a:rPr lang="zh-CN" altLang="en-US" dirty="0"/>
              <a:t>数组定义：</a:t>
            </a:r>
            <a:r>
              <a:rPr lang="en-US" altLang="zh-CN" sz="2000" dirty="0">
                <a:solidFill>
                  <a:srgbClr val="FF0000"/>
                </a:solidFill>
              </a:rPr>
              <a:t>array()</a:t>
            </a:r>
            <a:r>
              <a:rPr lang="zh-CN" altLang="en-US" sz="2000" dirty="0"/>
              <a:t>、</a:t>
            </a:r>
            <a:r>
              <a:rPr lang="en-US" altLang="zh-CN" sz="2000" dirty="0"/>
              <a:t>range()</a:t>
            </a:r>
            <a:r>
              <a:rPr lang="zh-CN" altLang="en-US" sz="2000" dirty="0"/>
              <a:t>、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3.  </a:t>
            </a:r>
            <a:r>
              <a:rPr lang="zh-CN" altLang="en-US" dirty="0"/>
              <a:t>查看数组信息：</a:t>
            </a:r>
            <a:r>
              <a:rPr lang="en-US" altLang="zh-CN" sz="2000" dirty="0" err="1">
                <a:solidFill>
                  <a:srgbClr val="FF0000"/>
                </a:solidFill>
              </a:rPr>
              <a:t>print_r</a:t>
            </a:r>
            <a:r>
              <a:rPr lang="en-US" altLang="zh-CN" sz="2000" dirty="0">
                <a:solidFill>
                  <a:srgbClr val="FF0000"/>
                </a:solidFill>
              </a:rPr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>
                <a:solidFill>
                  <a:srgbClr val="FF0000"/>
                </a:solidFill>
              </a:rPr>
              <a:t>var_dump</a:t>
            </a:r>
            <a:r>
              <a:rPr lang="en-US" altLang="zh-CN" sz="2000" dirty="0">
                <a:solidFill>
                  <a:srgbClr val="FF0000"/>
                </a:solidFill>
              </a:rPr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4.  </a:t>
            </a:r>
            <a:r>
              <a:rPr lang="zh-CN" altLang="en-US" dirty="0"/>
              <a:t>数组遍历：</a:t>
            </a:r>
            <a:r>
              <a:rPr lang="en-US" altLang="zh-CN" sz="2000" dirty="0"/>
              <a:t>for</a:t>
            </a:r>
            <a:r>
              <a:rPr lang="zh-CN" altLang="en-US" sz="2000" dirty="0"/>
              <a:t>、</a:t>
            </a:r>
            <a:r>
              <a:rPr lang="en-US" altLang="zh-CN" sz="2000" dirty="0" err="1">
                <a:solidFill>
                  <a:srgbClr val="FF0000"/>
                </a:solidFill>
              </a:rPr>
              <a:t>foreach</a:t>
            </a:r>
            <a:r>
              <a:rPr lang="zh-CN" altLang="en-US" sz="2000" dirty="0"/>
              <a:t>、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en-US" altLang="zh-CN" dirty="0"/>
              <a:t>5.  </a:t>
            </a:r>
            <a:r>
              <a:rPr lang="zh-CN" altLang="en-US" dirty="0"/>
              <a:t>数组排序：</a:t>
            </a:r>
            <a:r>
              <a:rPr lang="en-US" altLang="zh-CN" sz="2000" dirty="0">
                <a:solidFill>
                  <a:srgbClr val="FF0000"/>
                </a:solidFill>
              </a:rPr>
              <a:t>sort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 err="1">
                <a:solidFill>
                  <a:srgbClr val="FF0000"/>
                </a:solidFill>
              </a:rPr>
              <a:t>rsort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endParaRPr lang="en-US" altLang="zh-CN" dirty="0"/>
          </a:p>
          <a:p>
            <a:pPr marL="342900" indent="-342900">
              <a:buAutoNum type="arabicPeriod" startAt="6"/>
            </a:pPr>
            <a:r>
              <a:rPr lang="zh-CN" altLang="en-US" dirty="0"/>
              <a:t>字符串与数组转换：</a:t>
            </a:r>
            <a:r>
              <a:rPr lang="en-US" altLang="zh-CN" sz="2000" dirty="0">
                <a:solidFill>
                  <a:srgbClr val="FF0000"/>
                </a:solidFill>
              </a:rPr>
              <a:t>explode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implode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bg2">
                    <a:lumMod val="75000"/>
                  </a:schemeClr>
                </a:solidFill>
              </a:rPr>
              <a:t>第五章 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</a:rPr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73888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accent5">
                    <a:lumMod val="95000"/>
                    <a:lumOff val="5000"/>
                  </a:schemeClr>
                </a:solidFill>
              </a:rPr>
              <a:t>数组简介</a:t>
            </a:r>
            <a:endParaRPr lang="en-US" altLang="zh-CN" sz="2800" b="1" dirty="0">
              <a:solidFill>
                <a:schemeClr val="accent5">
                  <a:lumMod val="95000"/>
                  <a:lumOff val="5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数组的创建与使用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数组遍历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数组排序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数组的其它操作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重点</a:t>
            </a:r>
            <a:r>
              <a:rPr lang="en-US" altLang="zh-CN" dirty="0"/>
              <a:t>/</a:t>
            </a:r>
            <a:r>
              <a:rPr lang="zh-CN" altLang="en-US" dirty="0"/>
              <a:t>难点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数组的创建与使用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数组遍历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当前内容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数组简介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数组的创建与使用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数组遍历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数组排序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数组的其它操作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数组</a:t>
            </a:r>
            <a:endParaRPr lang="en-US" altLang="zh-CN" dirty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一组数据的集合，把一系列数据组织起来，形成一个可以操作的整体</a:t>
            </a:r>
            <a:endParaRPr lang="en-US" altLang="zh-CN" dirty="0">
              <a:ea typeface="宋体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>
                <a:ea typeface="宋体" charset="-122"/>
              </a:rPr>
              <a:t>PHP</a:t>
            </a:r>
            <a:r>
              <a:rPr lang="zh-CN" altLang="en-US" dirty="0">
                <a:ea typeface="宋体" charset="-122"/>
              </a:rPr>
              <a:t>数组的特点</a:t>
            </a:r>
            <a:r>
              <a:rPr lang="en-US" altLang="zh-CN" dirty="0">
                <a:ea typeface="宋体" charset="-122"/>
              </a:rPr>
              <a:t> 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>
                <a:ea typeface="宋体" charset="-122"/>
              </a:rPr>
              <a:t>同一数组中的元素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数据类型不限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>
                <a:ea typeface="宋体" charset="-122"/>
              </a:rPr>
              <a:t>组织成有序的“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键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-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值</a:t>
            </a:r>
            <a:r>
              <a:rPr lang="zh-CN" altLang="en-US" dirty="0">
                <a:ea typeface="宋体" charset="-122"/>
              </a:rPr>
              <a:t>”对，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dirty="0">
                <a:ea typeface="宋体" charset="-122"/>
              </a:rPr>
              <a:t>  “键”可以为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数字</a:t>
            </a:r>
            <a:r>
              <a:rPr lang="zh-CN" altLang="en-US" dirty="0">
                <a:ea typeface="宋体" charset="-122"/>
              </a:rPr>
              <a:t>也可以为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字符串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>
                <a:ea typeface="宋体" charset="-122"/>
              </a:rPr>
              <a:t>数组长度可以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动态变化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00424"/>
              </p:ext>
            </p:extLst>
          </p:nvPr>
        </p:nvGraphicFramePr>
        <p:xfrm>
          <a:off x="5857884" y="3786190"/>
          <a:ext cx="30182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200901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“张三”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132337"/>
              </p:ext>
            </p:extLst>
          </p:nvPr>
        </p:nvGraphicFramePr>
        <p:xfrm>
          <a:off x="5857884" y="4714884"/>
          <a:ext cx="30182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200901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“张三”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832129"/>
              </p:ext>
            </p:extLst>
          </p:nvPr>
        </p:nvGraphicFramePr>
        <p:xfrm>
          <a:off x="5357784" y="5902030"/>
          <a:ext cx="36433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200901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“张三”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20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支持两种数组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索引数组</a:t>
            </a:r>
            <a:endParaRPr lang="en-US" altLang="zh-CN" dirty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下标为数值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ea typeface="宋体" charset="-122"/>
              </a:rPr>
              <a:t>从</a:t>
            </a:r>
            <a:r>
              <a:rPr lang="en-US" altLang="zh-CN" dirty="0">
                <a:ea typeface="宋体" charset="-122"/>
              </a:rPr>
              <a:t>0</a:t>
            </a:r>
            <a:r>
              <a:rPr lang="zh-CN" altLang="en-US" dirty="0">
                <a:ea typeface="宋体" charset="-122"/>
              </a:rPr>
              <a:t>开始计数</a:t>
            </a:r>
            <a:r>
              <a:rPr lang="en-US" altLang="zh-CN" dirty="0">
                <a:ea typeface="宋体" charset="-122"/>
              </a:rPr>
              <a:t>)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>
                <a:ea typeface="宋体" charset="-122"/>
              </a:rPr>
              <a:t> </a:t>
            </a:r>
            <a:r>
              <a:rPr lang="zh-CN" altLang="en-US" dirty="0">
                <a:ea typeface="宋体" charset="-122"/>
              </a:rPr>
              <a:t>使用数组元素基本同</a:t>
            </a:r>
            <a:r>
              <a:rPr lang="en-US" altLang="zh-CN" dirty="0">
                <a:ea typeface="宋体" charset="-122"/>
              </a:rPr>
              <a:t>C</a:t>
            </a:r>
            <a:r>
              <a:rPr lang="zh-CN" altLang="en-US" dirty="0">
                <a:ea typeface="宋体" charset="-122"/>
              </a:rPr>
              <a:t>语言</a:t>
            </a:r>
            <a:endParaRPr lang="en-US" altLang="zh-CN" dirty="0">
              <a:ea typeface="宋体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关联数组</a:t>
            </a:r>
            <a:endParaRPr lang="en-US" altLang="zh-CN" dirty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“键名” 为字符串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“键值”为任意类型数据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>
                <a:ea typeface="宋体" charset="-122"/>
              </a:rPr>
              <a:t>广泛地用于处理表单数据、数据库数据</a:t>
            </a:r>
            <a:r>
              <a:rPr lang="en-US" altLang="zh-CN" dirty="0">
                <a:ea typeface="宋体" charset="-122"/>
              </a:rPr>
              <a:t>……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242189"/>
              </p:ext>
            </p:extLst>
          </p:nvPr>
        </p:nvGraphicFramePr>
        <p:xfrm>
          <a:off x="4857752" y="1643050"/>
          <a:ext cx="40243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200901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“张三”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86295"/>
              </p:ext>
            </p:extLst>
          </p:nvPr>
        </p:nvGraphicFramePr>
        <p:xfrm>
          <a:off x="4286247" y="3384862"/>
          <a:ext cx="46195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（键名）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200901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“张三”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（键值）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当前内容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/>
              <a:t>数组简介</a:t>
            </a:r>
            <a:endParaRPr lang="en-US" altLang="zh-CN" sz="2800" b="1" dirty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数组的创建与使用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数组遍历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数组排序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数组其它操作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TechED 2009">
      <a:dk1>
        <a:sysClr val="windowText" lastClr="000000"/>
      </a:dk1>
      <a:lt1>
        <a:sysClr val="window" lastClr="FFFFFF"/>
      </a:lt1>
      <a:dk2>
        <a:srgbClr val="5F5F5F"/>
      </a:dk2>
      <a:lt2>
        <a:srgbClr val="075198"/>
      </a:lt2>
      <a:accent1>
        <a:srgbClr val="075198"/>
      </a:accent1>
      <a:accent2>
        <a:srgbClr val="6CAE30"/>
      </a:accent2>
      <a:accent3>
        <a:srgbClr val="DE8400"/>
      </a:accent3>
      <a:accent4>
        <a:srgbClr val="B30000"/>
      </a:accent4>
      <a:accent5>
        <a:srgbClr val="000000"/>
      </a:accent5>
      <a:accent6>
        <a:srgbClr val="808080"/>
      </a:accent6>
      <a:hlink>
        <a:srgbClr val="FA9500"/>
      </a:hlink>
      <a:folHlink>
        <a:srgbClr val="F0ED7B"/>
      </a:folHlink>
    </a:clrScheme>
    <a:fontScheme name="English 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905</Words>
  <Application>Microsoft Office PowerPoint</Application>
  <PresentationFormat>全屏显示(4:3)</PresentationFormat>
  <Paragraphs>289</Paragraphs>
  <Slides>29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宋体</vt:lpstr>
      <vt:lpstr>微软雅黑</vt:lpstr>
      <vt:lpstr>Arial</vt:lpstr>
      <vt:lpstr>Calibri</vt:lpstr>
      <vt:lpstr>Courier New</vt:lpstr>
      <vt:lpstr>Gabriola</vt:lpstr>
      <vt:lpstr>Wingdings</vt:lpstr>
      <vt:lpstr>Office 主题</vt:lpstr>
      <vt:lpstr>PowerPoint 演示文稿</vt:lpstr>
      <vt:lpstr>PowerPoint 演示文稿</vt:lpstr>
      <vt:lpstr>第五章  数组</vt:lpstr>
      <vt:lpstr>本节内容</vt:lpstr>
      <vt:lpstr>重点/难点</vt:lpstr>
      <vt:lpstr>当前内容</vt:lpstr>
      <vt:lpstr>数组简介</vt:lpstr>
      <vt:lpstr>PHP支持两种数组</vt:lpstr>
      <vt:lpstr>当前内容</vt:lpstr>
      <vt:lpstr>数组创建</vt:lpstr>
      <vt:lpstr>数组创建</vt:lpstr>
      <vt:lpstr>range ()数组的创建</vt:lpstr>
      <vt:lpstr>数组的声明</vt:lpstr>
      <vt:lpstr>数组的使用</vt:lpstr>
      <vt:lpstr>当前内容</vt:lpstr>
      <vt:lpstr>for循环遍历</vt:lpstr>
      <vt:lpstr>foreach循环遍历</vt:lpstr>
      <vt:lpstr>foreach循环遍历</vt:lpstr>
      <vt:lpstr>PowerPoint 演示文稿</vt:lpstr>
      <vt:lpstr>当前内容</vt:lpstr>
      <vt:lpstr>排序数组</vt:lpstr>
      <vt:lpstr>数组排序</vt:lpstr>
      <vt:lpstr>数组排序</vt:lpstr>
      <vt:lpstr>当前内容</vt:lpstr>
      <vt:lpstr>字符串与数组转换</vt:lpstr>
      <vt:lpstr>字符串与数组转换</vt:lpstr>
      <vt:lpstr>使用list析取数组元素</vt:lpstr>
      <vt:lpstr>内容小结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2009-10-29T03:28:51Z</dcterms:created>
  <dcterms:modified xsi:type="dcterms:W3CDTF">2017-03-10T06:32:56Z</dcterms:modified>
</cp:coreProperties>
</file>