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53" r:id="rId2"/>
    <p:sldId id="389" r:id="rId3"/>
    <p:sldId id="392" r:id="rId4"/>
    <p:sldId id="393" r:id="rId5"/>
    <p:sldId id="417" r:id="rId6"/>
    <p:sldId id="422" r:id="rId7"/>
    <p:sldId id="421" r:id="rId8"/>
    <p:sldId id="386" r:id="rId9"/>
    <p:sldId id="423" r:id="rId10"/>
    <p:sldId id="424" r:id="rId11"/>
    <p:sldId id="426" r:id="rId12"/>
    <p:sldId id="427" r:id="rId13"/>
    <p:sldId id="432" r:id="rId14"/>
    <p:sldId id="428" r:id="rId15"/>
    <p:sldId id="433" r:id="rId16"/>
    <p:sldId id="397" r:id="rId17"/>
    <p:sldId id="425" r:id="rId18"/>
    <p:sldId id="429" r:id="rId19"/>
    <p:sldId id="430" r:id="rId20"/>
    <p:sldId id="431" r:id="rId21"/>
    <p:sldId id="400" r:id="rId22"/>
    <p:sldId id="401" r:id="rId23"/>
    <p:sldId id="395" r:id="rId24"/>
    <p:sldId id="434" r:id="rId25"/>
    <p:sldId id="436" r:id="rId26"/>
    <p:sldId id="437" r:id="rId27"/>
    <p:sldId id="438" r:id="rId28"/>
    <p:sldId id="440" r:id="rId29"/>
    <p:sldId id="420" r:id="rId30"/>
    <p:sldId id="358" r:id="rId31"/>
    <p:sldId id="349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80" autoAdjust="0"/>
    <p:restoredTop sz="85451" autoAdjust="0"/>
  </p:normalViewPr>
  <p:slideViewPr>
    <p:cSldViewPr>
      <p:cViewPr varScale="1">
        <p:scale>
          <a:sx n="73" d="100"/>
          <a:sy n="73" d="100"/>
        </p:scale>
        <p:origin x="112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60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FE3DB-7A91-4D60-80AD-43147C4B057E}" type="datetimeFigureOut">
              <a:rPr lang="zh-CN" altLang="en-US" smtClean="0"/>
              <a:pPr/>
              <a:t>2017/4/26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09F9A-58D4-458E-82AF-B3DDF7EBF5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185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A90BB-907A-497C-8471-AE3D9FF1FB86}" type="datetimeFigureOut">
              <a:rPr lang="zh-CN" altLang="en-US" smtClean="0"/>
              <a:pPr/>
              <a:t>2017/4/26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7BC9C-82C5-4A70-8201-1B876EEB66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361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举例：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613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举例：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861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891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274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12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206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468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051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3" name="图片 2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bg2">
                  <a:lumMod val="50000"/>
                </a:schemeClr>
              </a:buClr>
              <a:buFont typeface="Wingdings" pitchFamily="2" charset="2"/>
              <a:buChar char="l"/>
              <a:defRPr sz="2800"/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 sz="2400"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1800"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>
                  <a:lumMod val="50000"/>
                </a:schemeClr>
              </a:buClr>
              <a:buFont typeface="Wingdings" pitchFamily="2" charset="2"/>
              <a:buChar char="l"/>
              <a:defRPr sz="2800"/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 sz="2400"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1800"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00108"/>
            <a:ext cx="3008313" cy="78581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000108"/>
            <a:ext cx="5111750" cy="5126055"/>
          </a:xfrm>
          <a:prstGeom prst="rect">
            <a:avLst/>
          </a:prstGeom>
        </p:spPr>
        <p:txBody>
          <a:bodyPr/>
          <a:lstStyle>
            <a:lvl1pPr>
              <a:buClr>
                <a:schemeClr val="accent1">
                  <a:lumMod val="50000"/>
                </a:schemeClr>
              </a:buClr>
              <a:buFont typeface="Wingdings" pitchFamily="2" charset="2"/>
              <a:buChar char="l"/>
              <a:defRPr sz="3200"/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 sz="2800"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400"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857364"/>
            <a:ext cx="3008313" cy="42687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928669"/>
            <a:ext cx="5486400" cy="37989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buClr>
                <a:schemeClr val="accent1"/>
              </a:buClr>
              <a:buFont typeface="Wingdings" pitchFamily="2" charset="2"/>
              <a:buChar char="l"/>
              <a:defRPr>
                <a:solidFill>
                  <a:schemeClr val="accent1"/>
                </a:solidFill>
              </a:defRPr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143636" y="785794"/>
            <a:ext cx="1785950" cy="5357850"/>
          </a:xfrm>
          <a:prstGeom prst="rect">
            <a:avLst/>
          </a:prstGeom>
        </p:spPr>
        <p:txBody>
          <a:bodyPr vert="eaVert"/>
          <a:lstStyle>
            <a:lvl1pPr>
              <a:defRPr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85794"/>
            <a:ext cx="5614998" cy="5340369"/>
          </a:xfrm>
          <a:prstGeom prst="rect">
            <a:avLst/>
          </a:prstGeom>
        </p:spPr>
        <p:txBody>
          <a:bodyPr vert="eaVert"/>
          <a:lstStyle>
            <a:lvl1pPr>
              <a:buClr>
                <a:schemeClr val="accent1"/>
              </a:buClr>
              <a:buFont typeface="Wingdings" pitchFamily="2" charset="2"/>
              <a:buChar char="l"/>
              <a:defRPr>
                <a:solidFill>
                  <a:schemeClr val="accent1"/>
                </a:solidFill>
              </a:defRPr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演讲题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00034" y="3071810"/>
            <a:ext cx="8086724" cy="1143000"/>
          </a:xfrm>
          <a:prstGeom prst="rect">
            <a:avLst/>
          </a:prstGeom>
        </p:spPr>
        <p:txBody>
          <a:bodyPr/>
          <a:lstStyle>
            <a:lvl1pPr algn="l">
              <a:defRPr lang="zh-CN" altLang="en-US" sz="4800" b="1" kern="1200" cap="none" spc="0" baseline="0" dirty="0">
                <a:ln w="1905"/>
                <a:solidFill>
                  <a:schemeClr val="accent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solidFill>
                  <a:schemeClr val="bg2">
                    <a:lumMod val="75000"/>
                  </a:schemeClr>
                </a:solidFill>
              </a:rPr>
              <a:t>标题（第几章）</a:t>
            </a:r>
            <a:endParaRPr lang="zh-CN" altLang="en-US" dirty="0"/>
          </a:p>
        </p:txBody>
      </p:sp>
      <p:sp>
        <p:nvSpPr>
          <p:cNvPr id="4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5357836" y="4286256"/>
            <a:ext cx="3214692" cy="642938"/>
          </a:xfrm>
          <a:prstGeom prst="rect">
            <a:avLst/>
          </a:prstGeom>
        </p:spPr>
        <p:txBody>
          <a:bodyPr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zh-CN" altLang="en-US" sz="2800" b="1" kern="1200" cap="none" spc="0" baseline="0" dirty="0">
                <a:ln w="1905"/>
                <a:solidFill>
                  <a:schemeClr val="accent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CN" sz="2800" b="1" dirty="0" smtClean="0">
                <a:solidFill>
                  <a:schemeClr val="accent1">
                    <a:lumMod val="75000"/>
                  </a:schemeClr>
                </a:solidFill>
              </a:rPr>
              <a:t>--</a:t>
            </a:r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</a:rPr>
              <a:t>副标题（第几节）</a:t>
            </a:r>
          </a:p>
          <a:p>
            <a:pPr lvl="0"/>
            <a:endParaRPr lang="zh-CN" altLang="en-US" dirty="0"/>
          </a:p>
        </p:txBody>
      </p:sp>
      <p:pic>
        <p:nvPicPr>
          <p:cNvPr id="5" name="图片 4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6" name="图片 5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演讲题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57158" y="3071810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lang="zh-CN" altLang="en-US" sz="4800" b="1" kern="1200" cap="none" spc="0" baseline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演讲题目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2000250"/>
            <a:ext cx="2571750" cy="6429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0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 smtClean="0"/>
              <a:t>课程编号：</a:t>
            </a:r>
            <a:endParaRPr lang="zh-CN" altLang="en-US" dirty="0"/>
          </a:p>
        </p:txBody>
      </p:sp>
      <p:sp>
        <p:nvSpPr>
          <p:cNvPr id="4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357158" y="4286256"/>
            <a:ext cx="2571750" cy="64293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altLang="en-US" sz="2800" b="1" kern="1200" cap="none" spc="0" baseline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 dirty="0" smtClean="0"/>
              <a:t>单击此处修改</a:t>
            </a:r>
            <a:endParaRPr lang="zh-CN" altLang="en-US" dirty="0"/>
          </a:p>
        </p:txBody>
      </p:sp>
      <p:pic>
        <p:nvPicPr>
          <p:cNvPr id="5" name="图片 4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6" name="图片 5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其他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57158" y="2214554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8000" b="0" spc="10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单击此处修改</a:t>
            </a:r>
            <a:endParaRPr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3643314"/>
            <a:ext cx="8215370" cy="642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32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 smtClean="0"/>
              <a:t>单击此处修改</a:t>
            </a:r>
            <a:endParaRPr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357158" y="4500570"/>
            <a:ext cx="8215370" cy="642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24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 smtClean="0"/>
              <a:t>单击此处修改</a:t>
            </a:r>
            <a:endParaRPr lang="zh-CN" altLang="en-US" dirty="0"/>
          </a:p>
        </p:txBody>
      </p:sp>
      <p:pic>
        <p:nvPicPr>
          <p:cNvPr id="5" name="图片 4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7" name="图片 6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反馈表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white bar"/>
          <p:cNvPicPr preferRelativeResize="0"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hidden">
          <a:xfrm>
            <a:off x="-1" y="2000240"/>
            <a:ext cx="9144001" cy="376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586569" y="2409837"/>
            <a:ext cx="8271711" cy="2662237"/>
          </a:xfrm>
          <a:prstGeom prst="roundRect">
            <a:avLst>
              <a:gd name="adj" fmla="val 8315"/>
            </a:avLst>
          </a:prstGeom>
          <a:noFill/>
          <a:ln cap="flat" cmpd="sng">
            <a:noFill/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Ins="365760" anchor="ctr"/>
          <a:lstStyle/>
          <a:p>
            <a:pPr algn="ctr">
              <a:lnSpc>
                <a:spcPct val="150000"/>
              </a:lnSpc>
            </a:pPr>
            <a:r>
              <a:rPr lang="en-US" altLang="zh-CN" sz="7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2024A"/>
                  </a:outerShdw>
                </a:effectLst>
                <a:latin typeface="Gabriola" pitchFamily="82" charset="0"/>
              </a:rPr>
              <a:t>Thank  you!</a:t>
            </a:r>
          </a:p>
        </p:txBody>
      </p:sp>
      <p:pic>
        <p:nvPicPr>
          <p:cNvPr id="4" name="图片 3" descr="images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5" name="图片 4" descr="software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主要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 cap="none" spc="0" baseline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 smtClean="0"/>
              <a:t>点击此处修改标题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l"/>
              <a:tabLst/>
              <a:defRPr sz="2800" b="1">
                <a:solidFill>
                  <a:schemeClr val="accent1"/>
                </a:solidFill>
                <a:latin typeface="+mn-ea"/>
                <a:ea typeface="+mn-ea"/>
              </a:defRPr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Ø"/>
              <a:defRPr sz="2400"/>
            </a:lvl2pPr>
            <a:lvl3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 sz="2000"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 dirty="0" smtClean="0"/>
              <a:t>点击此处修改二级标题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4" name="图片 3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5" name="图片 4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字体或字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 smtClean="0"/>
              <a:t>点击此处修改标题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571612"/>
            <a:ext cx="8229600" cy="4554551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l"/>
              <a:tabLst/>
              <a:defRPr sz="2400" b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 sz="2400">
                <a:latin typeface="Courier New" pitchFamily="49" charset="0"/>
                <a:cs typeface="Courier New" pitchFamily="49" charset="0"/>
              </a:defRPr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>
                <a:latin typeface="Courier New" pitchFamily="49" charset="0"/>
                <a:cs typeface="Courier New" pitchFamily="49" charset="0"/>
              </a:defRPr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>
                <a:latin typeface="Courier New" pitchFamily="49" charset="0"/>
                <a:cs typeface="Courier New" pitchFamily="49" charset="0"/>
              </a:defRPr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zh-CN" altLang="en-US" dirty="0" smtClean="0"/>
              <a:t>点击此处修改二级标题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4" name="图片 3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5" name="图片 4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或饼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 cap="none" spc="0" baseline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 smtClean="0"/>
              <a:t>点击此处修改标题</a:t>
            </a:r>
            <a:endParaRPr lang="zh-CN" altLang="en-US" dirty="0"/>
          </a:p>
        </p:txBody>
      </p:sp>
      <p:pic>
        <p:nvPicPr>
          <p:cNvPr id="3" name="图片 2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4" name="图片 3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5" name="图片 4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images.jpg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3" name="图片 2" descr="software.jpg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65" r:id="rId4"/>
    <p:sldLayoutId id="2147483650" r:id="rId5"/>
    <p:sldLayoutId id="2147483668" r:id="rId6"/>
    <p:sldLayoutId id="2147483667" r:id="rId7"/>
    <p:sldLayoutId id="2147483655" r:id="rId8"/>
    <p:sldLayoutId id="2147483651" r:id="rId9"/>
    <p:sldLayoutId id="2147483652" r:id="rId10"/>
    <p:sldLayoutId id="2147483654" r:id="rId11"/>
    <p:sldLayoutId id="2147483656" r:id="rId12"/>
    <p:sldLayoutId id="2147483657" r:id="rId13"/>
    <p:sldLayoutId id="2147483658" r:id="rId14"/>
    <p:sldLayoutId id="2147483659" r:id="rId15"/>
    <p:sldLayoutId id="2147483669" r:id="rId1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altLang="en-US" dirty="0" smtClean="0"/>
              <a:t>第</a:t>
            </a:r>
            <a:r>
              <a:rPr lang="en-US" altLang="en-US" dirty="0"/>
              <a:t>8</a:t>
            </a:r>
            <a:r>
              <a:rPr altLang="en-US" dirty="0" smtClean="0"/>
              <a:t>章 </a:t>
            </a:r>
            <a:r>
              <a:rPr lang="en-US" dirty="0" err="1" smtClean="0"/>
              <a:t>PHP</a:t>
            </a:r>
            <a:r>
              <a:rPr altLang="en-US" dirty="0" smtClean="0"/>
              <a:t>面向对象</a:t>
            </a:r>
            <a:r>
              <a:rPr lang="zh-CN" altLang="en-US" dirty="0" smtClean="0"/>
              <a:t>（一）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创建类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创建类的基本语法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类</a:t>
            </a:r>
            <a:r>
              <a:rPr lang="zh-CN" altLang="en-US" smtClean="0"/>
              <a:t>名</a:t>
            </a:r>
            <a:r>
              <a:rPr lang="zh-CN" altLang="en-US" smtClean="0"/>
              <a:t>：以</a:t>
            </a:r>
            <a:r>
              <a:rPr lang="zh-CN" altLang="en-US" dirty="0" smtClean="0"/>
              <a:t>大写字母开头，后接字母数字下划线，要遵循一定的编码规范。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属性名：遵循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变量名的命名规范。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方法名：遵循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函数名的命名规范。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32856"/>
            <a:ext cx="5099774" cy="2079819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18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访问限制符</a:t>
            </a:r>
            <a:endParaRPr lang="zh-CN" altLang="en-US" dirty="0"/>
          </a:p>
        </p:txBody>
      </p:sp>
      <p:sp>
        <p:nvSpPr>
          <p:cNvPr id="4" name="灯片编号占位符 5"/>
          <p:cNvSpPr txBox="1">
            <a:spLocks/>
          </p:cNvSpPr>
          <p:nvPr/>
        </p:nvSpPr>
        <p:spPr>
          <a:xfrm>
            <a:off x="6337474" y="6604843"/>
            <a:ext cx="2133600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B570FC-0E6A-44FB-B81E-24B2466B4F96}" type="slidenum">
              <a:rPr lang="zh-CN" altLang="en-US" smtClean="0"/>
              <a:pPr/>
              <a:t>11</a:t>
            </a:fld>
            <a:endParaRPr lang="en-US">
              <a:solidFill>
                <a:srgbClr val="A50021"/>
              </a:solidFill>
            </a:endParaRPr>
          </a:p>
        </p:txBody>
      </p:sp>
      <p:pic>
        <p:nvPicPr>
          <p:cNvPr id="5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19" y="1616333"/>
            <a:ext cx="5761038" cy="23495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44" y="4779208"/>
            <a:ext cx="7416800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817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创建类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类成员的访问：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在类内部，使用 “</a:t>
            </a:r>
            <a:r>
              <a:rPr lang="en-US" altLang="zh-CN" dirty="0" smtClean="0"/>
              <a:t>$this-&gt;</a:t>
            </a:r>
            <a:r>
              <a:rPr lang="zh-CN" altLang="en-US" dirty="0" smtClean="0"/>
              <a:t>成员名”</a:t>
            </a:r>
            <a:r>
              <a:rPr lang="en-US" altLang="zh-CN" dirty="0" smtClean="0"/>
              <a:t> </a:t>
            </a:r>
            <a:r>
              <a:rPr lang="zh-CN" altLang="en-US" dirty="0" smtClean="0"/>
              <a:t>形式访问类的成员属性和成员方法。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$this </a:t>
            </a:r>
            <a:r>
              <a:rPr lang="zh-CN" altLang="en-US" dirty="0" smtClean="0"/>
              <a:t>始终代表当前类的对象，可以借助当前类的对象获取或设置类的成员属性或成员方法。</a:t>
            </a:r>
            <a:endParaRPr lang="en-US" altLang="zh-CN" dirty="0" smtClean="0"/>
          </a:p>
          <a:p>
            <a:pPr lvl="2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81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类的特殊方法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构造方法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统一构造方法：</a:t>
            </a:r>
            <a:r>
              <a:rPr lang="en-US" altLang="zh-CN" dirty="0" smtClean="0"/>
              <a:t>__construct( [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] )</a:t>
            </a:r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48880"/>
            <a:ext cx="6134100" cy="245745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040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类的特殊方法</a:t>
            </a:r>
            <a:r>
              <a:rPr lang="en-US" altLang="zh-CN" dirty="0"/>
              <a:t>—</a:t>
            </a:r>
            <a:r>
              <a:rPr lang="zh-CN" altLang="en-US" dirty="0"/>
              <a:t>构造方法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在创建类的对象时，将会自动调用该方法；实现为类的成员属性赋值的目的。</a:t>
            </a:r>
            <a:endParaRPr lang="en-US" altLang="zh-CN" dirty="0" smtClean="0"/>
          </a:p>
          <a:p>
            <a:r>
              <a:rPr lang="zh-CN" altLang="en-US" dirty="0" smtClean="0"/>
              <a:t>构造方法适用于在使用对象之前的一些初始化工作，方法名字是固定的，不允许修改。</a:t>
            </a:r>
            <a:endParaRPr lang="en-US" altLang="zh-CN" dirty="0" smtClean="0"/>
          </a:p>
          <a:p>
            <a:r>
              <a:rPr lang="zh-CN" altLang="en-US" dirty="0" smtClean="0"/>
              <a:t>构造方法的访问限制符一般采用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类型，否则在类外创建对象将会比较麻烦。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098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类的特殊方法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析构方法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统一析构方法</a:t>
            </a:r>
            <a:endParaRPr lang="en-US" altLang="zh-CN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/>
              <a:t>方法名：</a:t>
            </a:r>
            <a:r>
              <a:rPr lang="en-US" altLang="zh-CN" b="1" dirty="0" smtClean="0">
                <a:solidFill>
                  <a:srgbClr val="FF0000"/>
                </a:solidFill>
              </a:rPr>
              <a:t>__destruct()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/>
              <a:t>当程序运行结束，或显式地使用</a:t>
            </a:r>
            <a:r>
              <a:rPr lang="en-US" altLang="zh-CN" dirty="0" smtClean="0"/>
              <a:t>unset( )</a:t>
            </a:r>
            <a:r>
              <a:rPr lang="zh-CN" altLang="en-US" dirty="0" smtClean="0"/>
              <a:t>销毁对象时，会</a:t>
            </a:r>
            <a:r>
              <a:rPr lang="zh-CN" altLang="en-US" b="1" dirty="0" smtClean="0">
                <a:solidFill>
                  <a:srgbClr val="FF0000"/>
                </a:solidFill>
              </a:rPr>
              <a:t>自动调用析构方法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6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857232"/>
            <a:ext cx="7972452" cy="5257800"/>
          </a:xfrm>
        </p:spPr>
        <p:txBody>
          <a:bodyPr/>
          <a:lstStyle/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                   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练习</a:t>
            </a:r>
            <a:r>
              <a:rPr lang="en-US" altLang="zh-CN" dirty="0" err="1" smtClean="0">
                <a:solidFill>
                  <a:schemeClr val="tx1"/>
                </a:solidFill>
              </a:rPr>
              <a:t>c8_1.php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创建一个类</a:t>
            </a:r>
            <a:r>
              <a:rPr lang="en-US" altLang="zh-CN" dirty="0" smtClean="0">
                <a:solidFill>
                  <a:schemeClr val="tx1"/>
                </a:solidFill>
              </a:rPr>
              <a:t>Person</a:t>
            </a:r>
            <a:r>
              <a:rPr lang="zh-CN" altLang="en-US" dirty="0" smtClean="0">
                <a:solidFill>
                  <a:schemeClr val="tx1"/>
                </a:solidFill>
              </a:rPr>
              <a:t>，代表现实世界中的“人”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dirty="0" smtClean="0">
                <a:solidFill>
                  <a:schemeClr val="tx1"/>
                </a:solidFill>
              </a:rPr>
              <a:t>Person</a:t>
            </a:r>
            <a:r>
              <a:rPr lang="zh-CN" altLang="en-US" dirty="0" smtClean="0">
                <a:solidFill>
                  <a:schemeClr val="tx1"/>
                </a:solidFill>
              </a:rPr>
              <a:t>类具有的属性：姓名、性别、年龄、身高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dirty="0" smtClean="0">
                <a:solidFill>
                  <a:schemeClr val="tx1"/>
                </a:solidFill>
              </a:rPr>
              <a:t>Person</a:t>
            </a:r>
            <a:r>
              <a:rPr lang="zh-CN" altLang="en-US" dirty="0" smtClean="0">
                <a:solidFill>
                  <a:schemeClr val="tx1"/>
                </a:solidFill>
              </a:rPr>
              <a:t>类具有的</a:t>
            </a:r>
            <a:r>
              <a:rPr lang="zh-CN" altLang="en-US" smtClean="0">
                <a:solidFill>
                  <a:schemeClr val="tx1"/>
                </a:solidFill>
              </a:rPr>
              <a:t>方法</a:t>
            </a:r>
            <a:r>
              <a:rPr lang="zh-CN" altLang="en-US" smtClean="0">
                <a:solidFill>
                  <a:schemeClr val="tx1"/>
                </a:solidFill>
              </a:rPr>
              <a:t>：读书、跑步、踢球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年龄、性别、身高都是保密的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pic>
        <p:nvPicPr>
          <p:cNvPr id="51201" name="Picture 1" descr="C:\Documents and Settings\celin\Local Settings\Temporary Internet Files\Content.IE5\MFPJ12MY\MCj0446382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520" y="620688"/>
            <a:ext cx="1736446" cy="166603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创建对象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创建对象使用</a:t>
            </a:r>
            <a:r>
              <a:rPr lang="en-US" altLang="zh-CN" dirty="0" smtClean="0"/>
              <a:t>new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new</a:t>
            </a:r>
            <a:r>
              <a:rPr lang="zh-CN" altLang="en-US" dirty="0" smtClean="0"/>
              <a:t>创建对象时，将会自动调用类的构造方法。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创建的对象在内存中分布情况类似于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语言中的指针变量；即对象的创建是引用式的。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例如：</a:t>
            </a:r>
            <a:r>
              <a:rPr lang="en-US" altLang="zh-CN" dirty="0" smtClean="0"/>
              <a:t>$p = new Person('</a:t>
            </a:r>
            <a:r>
              <a:rPr lang="zh-CN" altLang="en-US" dirty="0" smtClean="0"/>
              <a:t>张三</a:t>
            </a:r>
            <a:r>
              <a:rPr lang="en-US" altLang="zh-CN" dirty="0" smtClean="0"/>
              <a:t>', 18);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1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922055"/>
            <a:ext cx="3717925" cy="2665412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784" y="3890210"/>
            <a:ext cx="5083175" cy="2678112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94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对象赋值：</a:t>
            </a:r>
            <a:r>
              <a:rPr lang="en-US" altLang="zh-CN" dirty="0" smtClean="0"/>
              <a:t>$</a:t>
            </a:r>
            <a:r>
              <a:rPr lang="en-US" altLang="zh-CN" dirty="0" err="1" smtClean="0"/>
              <a:t>p2</a:t>
            </a:r>
            <a:r>
              <a:rPr lang="en-US" altLang="zh-CN" dirty="0" smtClean="0"/>
              <a:t> = $</a:t>
            </a:r>
            <a:r>
              <a:rPr lang="en-US" altLang="zh-CN" dirty="0" err="1" smtClean="0"/>
              <a:t>p1</a:t>
            </a:r>
            <a:r>
              <a:rPr lang="en-US" altLang="zh-CN" dirty="0" smtClean="0"/>
              <a:t>;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对象赋值是引用式赋值，即当前</a:t>
            </a:r>
            <a:r>
              <a:rPr lang="en-US" altLang="zh-CN" dirty="0" smtClean="0"/>
              <a:t>$</a:t>
            </a:r>
            <a:r>
              <a:rPr lang="en-US" altLang="zh-CN" dirty="0" err="1" smtClean="0"/>
              <a:t>p1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$</a:t>
            </a:r>
            <a:r>
              <a:rPr lang="en-US" altLang="zh-CN" dirty="0" err="1" smtClean="0"/>
              <a:t>p2</a:t>
            </a:r>
            <a:r>
              <a:rPr lang="zh-CN" altLang="en-US" dirty="0" smtClean="0"/>
              <a:t>指向堆区内存中同一块存储单元。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若</a:t>
            </a:r>
            <a:r>
              <a:rPr lang="en-US" altLang="zh-CN" dirty="0" smtClean="0"/>
              <a:t>$</a:t>
            </a:r>
            <a:r>
              <a:rPr lang="en-US" altLang="zh-CN" dirty="0" err="1" smtClean="0"/>
              <a:t>p1</a:t>
            </a:r>
            <a:r>
              <a:rPr lang="zh-CN" altLang="en-US" dirty="0" smtClean="0"/>
              <a:t>的属性发生改变，</a:t>
            </a:r>
            <a:r>
              <a:rPr lang="en-US" altLang="zh-CN" dirty="0" smtClean="0"/>
              <a:t>$</a:t>
            </a:r>
            <a:r>
              <a:rPr lang="en-US" altLang="zh-CN" dirty="0" err="1" smtClean="0"/>
              <a:t>p2</a:t>
            </a:r>
            <a:r>
              <a:rPr lang="zh-CN" altLang="en-US" dirty="0" smtClean="0"/>
              <a:t>的属性也会发生改变。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若欲实现真正的复制，即</a:t>
            </a:r>
            <a:r>
              <a:rPr lang="en-US" altLang="zh-CN" dirty="0" smtClean="0"/>
              <a:t>$</a:t>
            </a:r>
            <a:r>
              <a:rPr lang="en-US" altLang="zh-CN" dirty="0" err="1" smtClean="0"/>
              <a:t>p1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$</a:t>
            </a:r>
            <a:r>
              <a:rPr lang="en-US" altLang="zh-CN" dirty="0" err="1" smtClean="0"/>
              <a:t>p2</a:t>
            </a:r>
            <a:r>
              <a:rPr lang="zh-CN" altLang="en-US" dirty="0" smtClean="0"/>
              <a:t>分别占据一块内存单元，可以在赋值时加上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关键字。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$</a:t>
            </a:r>
            <a:r>
              <a:rPr lang="en-US" altLang="zh-CN" dirty="0" err="1" smtClean="0"/>
              <a:t>p2</a:t>
            </a:r>
            <a:r>
              <a:rPr lang="en-US" altLang="zh-CN" dirty="0" smtClean="0"/>
              <a:t> = clone $</a:t>
            </a:r>
            <a:r>
              <a:rPr lang="en-US" altLang="zh-CN" dirty="0" err="1" smtClean="0"/>
              <a:t>p1</a:t>
            </a:r>
            <a:r>
              <a:rPr lang="en-US" altLang="zh-CN" dirty="0" smtClean="0"/>
              <a:t>;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399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访问对象成员，使用</a:t>
            </a:r>
            <a:r>
              <a:rPr lang="en-US" altLang="zh-CN" dirty="0" smtClean="0"/>
              <a:t> </a:t>
            </a:r>
            <a:r>
              <a:rPr lang="zh-CN" altLang="en-US" dirty="0" smtClean="0"/>
              <a:t>“对象名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成员名”形式。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通过对象名只能访问当前对象的公有属性和公有方法。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获得的公有属性或公有方法，可以直接理解成变量和函数，使用在任何有效的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代码中。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echo  $</a:t>
            </a:r>
            <a:r>
              <a:rPr lang="en-US" altLang="zh-CN" dirty="0" err="1" smtClean="0"/>
              <a:t>p1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getName</a:t>
            </a:r>
            <a:r>
              <a:rPr lang="en-US" altLang="zh-CN" dirty="0" smtClean="0"/>
              <a:t>();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$</a:t>
            </a:r>
            <a:r>
              <a:rPr lang="en-US" altLang="zh-CN" dirty="0" err="1" smtClean="0"/>
              <a:t>p1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setAge</a:t>
            </a:r>
            <a:r>
              <a:rPr lang="en-US" altLang="zh-CN" dirty="0" smtClean="0"/>
              <a:t>(20);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620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本节内容</a:t>
            </a:r>
            <a:endParaRPr lang="zh-CN" altLang="en-US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57224" y="1571612"/>
            <a:ext cx="7643866" cy="414340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</a:rPr>
              <a:t>面向对象简介</a:t>
            </a:r>
            <a:endParaRPr lang="en-US" altLang="zh-CN" sz="2800" b="1" dirty="0" smtClean="0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</a:rPr>
              <a:t>类与对象</a:t>
            </a:r>
            <a:endParaRPr lang="en-US" altLang="zh-CN" sz="2800" b="1" dirty="0" smtClean="0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</a:rPr>
              <a:t>静态成员和常量成员</a:t>
            </a:r>
            <a:endParaRPr lang="en-US" altLang="zh-CN" sz="2800" b="1" dirty="0" smtClean="0">
              <a:solidFill>
                <a:schemeClr val="tx1">
                  <a:lumMod val="1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可以使用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foreach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循环，直接迭代对象的公有属性（不会迭代对象的方法）。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09" y="2852936"/>
            <a:ext cx="6644151" cy="2016224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51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7972452" cy="5257800"/>
          </a:xfrm>
        </p:spPr>
        <p:txBody>
          <a:bodyPr/>
          <a:lstStyle/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                   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练习</a:t>
            </a:r>
            <a:r>
              <a:rPr lang="en-US" altLang="zh-CN" dirty="0" err="1" smtClean="0">
                <a:solidFill>
                  <a:schemeClr val="tx1"/>
                </a:solidFill>
              </a:rPr>
              <a:t>c8</a:t>
            </a:r>
            <a:r>
              <a:rPr lang="en-US" altLang="zh-CN" dirty="0" err="1">
                <a:solidFill>
                  <a:schemeClr val="tx1"/>
                </a:solidFill>
              </a:rPr>
              <a:t>_</a:t>
            </a:r>
            <a:r>
              <a:rPr lang="en-US" altLang="zh-CN" dirty="0" err="1" smtClean="0">
                <a:solidFill>
                  <a:schemeClr val="tx1"/>
                </a:solidFill>
              </a:rPr>
              <a:t>2.php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改进</a:t>
            </a:r>
            <a:r>
              <a:rPr lang="en-US" altLang="zh-CN" dirty="0" smtClean="0">
                <a:solidFill>
                  <a:schemeClr val="tx1"/>
                </a:solidFill>
              </a:rPr>
              <a:t>Person</a:t>
            </a:r>
            <a:r>
              <a:rPr lang="zh-CN" altLang="en-US" dirty="0" smtClean="0">
                <a:solidFill>
                  <a:schemeClr val="tx1"/>
                </a:solidFill>
              </a:rPr>
              <a:t>类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dirty="0" smtClean="0">
                <a:solidFill>
                  <a:schemeClr val="tx1"/>
                </a:solidFill>
              </a:rPr>
              <a:t>private</a:t>
            </a:r>
            <a:r>
              <a:rPr lang="zh-CN" altLang="en-US" dirty="0" smtClean="0">
                <a:solidFill>
                  <a:schemeClr val="tx1"/>
                </a:solidFill>
              </a:rPr>
              <a:t>属性：姓名、年龄、性别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dirty="0" smtClean="0">
                <a:solidFill>
                  <a:schemeClr val="tx1"/>
                </a:solidFill>
              </a:rPr>
              <a:t>public</a:t>
            </a:r>
            <a:r>
              <a:rPr lang="zh-CN" altLang="en-US" dirty="0" smtClean="0">
                <a:solidFill>
                  <a:schemeClr val="tx1"/>
                </a:solidFill>
              </a:rPr>
              <a:t>方法：构造方法、</a:t>
            </a:r>
            <a:r>
              <a:rPr lang="en-US" altLang="zh-CN" dirty="0" smtClean="0">
                <a:solidFill>
                  <a:schemeClr val="tx1"/>
                </a:solidFill>
              </a:rPr>
              <a:t>get/set</a:t>
            </a:r>
            <a:r>
              <a:rPr lang="zh-CN" altLang="en-US" dirty="0" smtClean="0">
                <a:solidFill>
                  <a:schemeClr val="tx1"/>
                </a:solidFill>
              </a:rPr>
              <a:t>类方法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在构造方法中，提供参数（且带有默认值）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产生</a:t>
            </a:r>
            <a:r>
              <a:rPr lang="en-US" altLang="zh-CN" dirty="0" smtClean="0">
                <a:solidFill>
                  <a:schemeClr val="tx1"/>
                </a:solidFill>
              </a:rPr>
              <a:t>Person</a:t>
            </a:r>
            <a:r>
              <a:rPr lang="zh-CN" altLang="en-US" dirty="0" smtClean="0">
                <a:solidFill>
                  <a:schemeClr val="tx1"/>
                </a:solidFill>
              </a:rPr>
              <a:t>类的对象，输出该对象的信息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pic>
        <p:nvPicPr>
          <p:cNvPr id="51201" name="Picture 1" descr="C:\Documents and Settings\celin\Local Settings\Temporary Internet Files\Content.IE5\MFPJ12MY\MCj0446382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520" y="620688"/>
            <a:ext cx="1736446" cy="166603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当前内容</a:t>
            </a:r>
            <a:endParaRPr lang="zh-CN" altLang="en-US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57224" y="1571612"/>
            <a:ext cx="7643866" cy="414340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</a:rPr>
              <a:t>面向对象简介</a:t>
            </a:r>
            <a:endParaRPr lang="en-US" altLang="zh-CN" sz="2800" b="1" dirty="0" smtClean="0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</a:rPr>
              <a:t>类与对象</a:t>
            </a:r>
            <a:endParaRPr lang="en-US" altLang="zh-CN" sz="2800" b="1" dirty="0" smtClean="0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 smtClean="0">
                <a:solidFill>
                  <a:srgbClr val="FF0000"/>
                </a:solidFill>
              </a:rPr>
              <a:t>静态成员和常量成员</a:t>
            </a:r>
            <a:endParaRPr lang="en-US" altLang="zh-CN" sz="28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静态成员和常量成员</a:t>
            </a:r>
            <a:r>
              <a:rPr lang="en-US" altLang="zh-CN" smtClean="0"/>
              <a:t>-</a:t>
            </a:r>
            <a:r>
              <a:rPr lang="zh-CN" altLang="en-US" smtClean="0"/>
              <a:t>类的特殊成员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常量成员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类成员属性中永远保持其值不变的属性（相当于类作用域范围内的常量）；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只能定义常量属性，没有常量成员方法。</a:t>
            </a:r>
            <a:endParaRPr lang="en-US" altLang="zh-CN" dirty="0" smtClean="0"/>
          </a:p>
          <a:p>
            <a:r>
              <a:rPr lang="zh-CN" altLang="en-US" dirty="0" smtClean="0"/>
              <a:t>静态成员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类所有实例对象共享的全局变量或全局函数（不依赖于类实例对象，而只属于类体）。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静态成员和常量成员</a:t>
            </a:r>
            <a:r>
              <a:rPr lang="en-US" altLang="zh-CN" smtClean="0"/>
              <a:t>-</a:t>
            </a:r>
            <a:r>
              <a:rPr lang="zh-CN" altLang="en-US" smtClean="0"/>
              <a:t>类的特殊成员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对于这两类特殊成员，在使用时有一些注意事项：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常量成员在定义时不能加权限访问限制符（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protected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这两类成员在类内部使用时，不能使用</a:t>
            </a:r>
            <a:r>
              <a:rPr lang="en-US" altLang="zh-CN" dirty="0" smtClean="0"/>
              <a:t>$this</a:t>
            </a:r>
            <a:r>
              <a:rPr lang="zh-CN" altLang="en-US" dirty="0" smtClean="0"/>
              <a:t>引用，而必须使用</a:t>
            </a:r>
            <a:r>
              <a:rPr lang="en-US" altLang="zh-CN" dirty="0" smtClean="0"/>
              <a:t>self</a:t>
            </a:r>
            <a:r>
              <a:rPr lang="zh-CN" altLang="en-US" dirty="0" smtClean="0"/>
              <a:t>关键字（表示当前类）。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这两类成员在类外部使用时，不能使用“对象名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成员名”形式引用，而必须使用“类名</a:t>
            </a:r>
            <a:r>
              <a:rPr lang="en-US" altLang="zh-CN" dirty="0" smtClean="0"/>
              <a:t>::</a:t>
            </a:r>
            <a:r>
              <a:rPr lang="zh-CN" altLang="en-US" dirty="0" smtClean="0"/>
              <a:t>成员名”形式引用。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44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常量成员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定义常量成员基本语法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常量成员定义时使用</a:t>
            </a:r>
            <a:r>
              <a:rPr lang="en-US" altLang="zh-CN" dirty="0" err="1" smtClean="0"/>
              <a:t>const</a:t>
            </a:r>
            <a:r>
              <a:rPr lang="zh-CN" altLang="en-US" dirty="0" smtClean="0"/>
              <a:t>关键字，且必须赋初值。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常量成员名不要加</a:t>
            </a:r>
            <a:r>
              <a:rPr lang="en-US" altLang="zh-CN" dirty="0" smtClean="0"/>
              <a:t>$</a:t>
            </a:r>
            <a:r>
              <a:rPr lang="zh-CN" altLang="en-US" dirty="0" smtClean="0"/>
              <a:t>符号，遵循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常量名命名规范。</a:t>
            </a:r>
            <a:endParaRPr lang="en-US" altLang="zh-CN" dirty="0" smtClean="0"/>
          </a:p>
          <a:p>
            <a:r>
              <a:rPr lang="zh-CN" altLang="en-US" dirty="0" smtClean="0"/>
              <a:t>访问常量成员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在类定义内部访问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在类外访问</a:t>
            </a:r>
            <a:endParaRPr lang="en-US" altLang="zh-CN" dirty="0"/>
          </a:p>
        </p:txBody>
      </p:sp>
      <p:pic>
        <p:nvPicPr>
          <p:cNvPr id="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981075"/>
            <a:ext cx="2592388" cy="9271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3"/>
          <p:cNvSpPr>
            <a:spLocks/>
          </p:cNvSpPr>
          <p:nvPr/>
        </p:nvSpPr>
        <p:spPr bwMode="auto">
          <a:xfrm>
            <a:off x="5508625" y="1285875"/>
            <a:ext cx="2016125" cy="342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zh-CN" altLang="zh-CN" b="1">
              <a:sym typeface="Arial" pitchFamily="34" charset="0"/>
            </a:endParaRPr>
          </a:p>
        </p:txBody>
      </p:sp>
      <p:pic>
        <p:nvPicPr>
          <p:cNvPr id="8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363" y="3208215"/>
            <a:ext cx="3295650" cy="766762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9"/>
          <p:cNvSpPr>
            <a:spLocks/>
          </p:cNvSpPr>
          <p:nvPr/>
        </p:nvSpPr>
        <p:spPr bwMode="auto">
          <a:xfrm>
            <a:off x="6083300" y="3451102"/>
            <a:ext cx="865188" cy="26035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zh-CN" altLang="zh-CN" b="1">
              <a:sym typeface="Arial" pitchFamily="34" charset="0"/>
            </a:endParaRPr>
          </a:p>
        </p:txBody>
      </p:sp>
      <p:pic>
        <p:nvPicPr>
          <p:cNvPr id="10" name="图片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221163"/>
            <a:ext cx="1962150" cy="28733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4686300"/>
            <a:ext cx="2089150" cy="48577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2"/>
          <p:cNvSpPr>
            <a:spLocks/>
          </p:cNvSpPr>
          <p:nvPr/>
        </p:nvSpPr>
        <p:spPr bwMode="auto">
          <a:xfrm>
            <a:off x="5588000" y="4225925"/>
            <a:ext cx="1144588" cy="28257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zh-CN" altLang="zh-CN" b="1">
              <a:sym typeface="Arial" pitchFamily="34" charset="0"/>
            </a:endParaRPr>
          </a:p>
        </p:txBody>
      </p:sp>
      <p:sp>
        <p:nvSpPr>
          <p:cNvPr id="13" name="矩形 13"/>
          <p:cNvSpPr>
            <a:spLocks/>
          </p:cNvSpPr>
          <p:nvPr/>
        </p:nvSpPr>
        <p:spPr bwMode="auto">
          <a:xfrm>
            <a:off x="5537200" y="4916488"/>
            <a:ext cx="1143000" cy="28416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zh-CN" altLang="zh-CN" b="1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97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常量成员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使用场合：类的一些公有信息，如：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如用户的不同状态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数据表的字段名称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模板文件的存储路径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用户的最大会话周期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221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静态成员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定义静态成员基本语法：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定义静态属性： 访问限制符</a:t>
            </a:r>
            <a:r>
              <a:rPr lang="en-US" altLang="zh-CN" dirty="0" smtClean="0"/>
              <a:t> static </a:t>
            </a:r>
            <a:r>
              <a:rPr lang="zh-CN" altLang="en-US" dirty="0" smtClean="0"/>
              <a:t>静态属性名 </a:t>
            </a:r>
            <a:r>
              <a:rPr lang="en-US" altLang="zh-CN" dirty="0" smtClean="0"/>
              <a:t>= </a:t>
            </a:r>
            <a:r>
              <a:rPr lang="zh-CN" altLang="en-US" dirty="0" smtClean="0"/>
              <a:t>属性值</a:t>
            </a:r>
            <a:r>
              <a:rPr lang="en-US" altLang="zh-CN" dirty="0" smtClean="0"/>
              <a:t>; </a:t>
            </a:r>
            <a:endParaRPr lang="zh-CN" altLang="en-US" dirty="0" smtClean="0"/>
          </a:p>
          <a:p>
            <a:pPr lvl="2"/>
            <a:r>
              <a:rPr lang="en-US" altLang="zh-CN" dirty="0" smtClean="0"/>
              <a:t>private static $_instance = null;</a:t>
            </a:r>
            <a:endParaRPr lang="zh-CN" altLang="en-US" dirty="0" smtClean="0"/>
          </a:p>
          <a:p>
            <a:pPr lvl="2"/>
            <a:r>
              <a:rPr lang="en-US" altLang="zh-CN" dirty="0" smtClean="0"/>
              <a:t>public static $count = 0;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定义静态方法： 访问限制符</a:t>
            </a:r>
            <a:r>
              <a:rPr lang="en-US" altLang="zh-CN" dirty="0" smtClean="0"/>
              <a:t> static function </a:t>
            </a:r>
            <a:r>
              <a:rPr lang="zh-CN" altLang="en-US" dirty="0" smtClean="0"/>
              <a:t>静态方法名</a:t>
            </a:r>
            <a:r>
              <a:rPr lang="en-US" altLang="zh-CN" dirty="0" smtClean="0"/>
              <a:t>( ) { }</a:t>
            </a:r>
            <a:endParaRPr lang="zh-CN" altLang="en-US" dirty="0" smtClean="0"/>
          </a:p>
          <a:p>
            <a:pPr lvl="2"/>
            <a:r>
              <a:rPr lang="en-US" altLang="zh-CN" dirty="0" smtClean="0"/>
              <a:t>public static function </a:t>
            </a:r>
            <a:r>
              <a:rPr lang="en-US" altLang="zh-CN" dirty="0" err="1" smtClean="0"/>
              <a:t>getInstance</a:t>
            </a:r>
            <a:r>
              <a:rPr lang="en-US" altLang="zh-CN" dirty="0" smtClean="0"/>
              <a:t>( ) { …… }</a:t>
            </a:r>
          </a:p>
          <a:p>
            <a:pPr lvl="1"/>
            <a:r>
              <a:rPr lang="zh-CN" altLang="en-US" dirty="0" smtClean="0"/>
              <a:t>静态方法只能访问静态属性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866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7972452" cy="5257800"/>
          </a:xfrm>
        </p:spPr>
        <p:txBody>
          <a:bodyPr/>
          <a:lstStyle/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                   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练习</a:t>
            </a:r>
            <a:r>
              <a:rPr lang="en-US" altLang="zh-CN" dirty="0" err="1" smtClean="0">
                <a:solidFill>
                  <a:schemeClr val="tx1"/>
                </a:solidFill>
              </a:rPr>
              <a:t>c8_3.php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 dirty="0">
                <a:solidFill>
                  <a:schemeClr val="tx1"/>
                </a:solidFill>
              </a:rPr>
              <a:t>编写一个</a:t>
            </a:r>
            <a:r>
              <a:rPr lang="zh-CN" altLang="en-US" dirty="0" smtClean="0">
                <a:solidFill>
                  <a:schemeClr val="tx1"/>
                </a:solidFill>
              </a:rPr>
              <a:t>类</a:t>
            </a:r>
            <a:r>
              <a:rPr lang="en-US" altLang="zh-CN" dirty="0" smtClean="0">
                <a:solidFill>
                  <a:schemeClr val="tx1"/>
                </a:solidFill>
              </a:rPr>
              <a:t>Circle</a:t>
            </a:r>
            <a:r>
              <a:rPr lang="zh-CN" altLang="en-US" dirty="0" smtClean="0">
                <a:solidFill>
                  <a:schemeClr val="tx1"/>
                </a:solidFill>
              </a:rPr>
              <a:t>类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有</a:t>
            </a:r>
            <a:r>
              <a:rPr lang="zh-CN" altLang="en-US" dirty="0">
                <a:solidFill>
                  <a:schemeClr val="tx1"/>
                </a:solidFill>
              </a:rPr>
              <a:t>一个</a:t>
            </a:r>
            <a:r>
              <a:rPr lang="en-US" altLang="zh-CN" dirty="0" smtClean="0">
                <a:solidFill>
                  <a:schemeClr val="tx1"/>
                </a:solidFill>
              </a:rPr>
              <a:t>private</a:t>
            </a:r>
            <a:r>
              <a:rPr lang="zh-CN" altLang="en-US" smtClean="0">
                <a:solidFill>
                  <a:schemeClr val="tx1"/>
                </a:solidFill>
              </a:rPr>
              <a:t>静态成员</a:t>
            </a:r>
            <a:r>
              <a:rPr lang="en-US" altLang="zh-CN" dirty="0" smtClean="0">
                <a:solidFill>
                  <a:schemeClr val="tx1"/>
                </a:solidFill>
              </a:rPr>
              <a:t>$count</a:t>
            </a:r>
            <a:r>
              <a:rPr lang="zh-CN" altLang="en-US" dirty="0">
                <a:solidFill>
                  <a:schemeClr val="tx1"/>
                </a:solidFill>
              </a:rPr>
              <a:t>，记录当前类的对象个数</a:t>
            </a:r>
            <a:r>
              <a:rPr lang="zh-CN" altLang="en-US" dirty="0" smtClean="0">
                <a:solidFill>
                  <a:schemeClr val="tx1"/>
                </a:solidFill>
              </a:rPr>
              <a:t>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zh-CN" altLang="en-US" dirty="0"/>
              <a:t>有一</a:t>
            </a:r>
            <a:r>
              <a:rPr lang="zh-CN" altLang="en-US" dirty="0" smtClean="0"/>
              <a:t>个常量成员</a:t>
            </a:r>
            <a:r>
              <a:rPr lang="en-US" altLang="zh-CN" dirty="0" smtClean="0"/>
              <a:t>PI</a:t>
            </a:r>
            <a:r>
              <a:rPr lang="zh-CN" altLang="en-US" dirty="0" smtClean="0"/>
              <a:t>，设置</a:t>
            </a:r>
            <a:r>
              <a:rPr lang="en-US" altLang="zh-CN" dirty="0" smtClean="0"/>
              <a:t>PI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zh-CN" altLang="en-US" dirty="0">
                <a:solidFill>
                  <a:schemeClr val="tx1"/>
                </a:solidFill>
              </a:rPr>
              <a:t>有一</a:t>
            </a:r>
            <a:r>
              <a:rPr lang="zh-CN" altLang="en-US" dirty="0" smtClean="0">
                <a:solidFill>
                  <a:schemeClr val="tx1"/>
                </a:solidFill>
              </a:rPr>
              <a:t>个私有成员</a:t>
            </a:r>
            <a:r>
              <a:rPr lang="en-US" altLang="zh-CN" dirty="0" smtClean="0">
                <a:solidFill>
                  <a:schemeClr val="tx1"/>
                </a:solidFill>
              </a:rPr>
              <a:t>$radius</a:t>
            </a:r>
            <a:r>
              <a:rPr lang="zh-CN" altLang="en-US" dirty="0" smtClean="0">
                <a:solidFill>
                  <a:schemeClr val="tx1"/>
                </a:solidFill>
              </a:rPr>
              <a:t>，记录半径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同时</a:t>
            </a:r>
            <a:r>
              <a:rPr lang="zh-CN" altLang="en-US" dirty="0">
                <a:solidFill>
                  <a:schemeClr val="tx1"/>
                </a:solidFill>
              </a:rPr>
              <a:t>编写适当的方法设置或</a:t>
            </a:r>
            <a:r>
              <a:rPr lang="zh-CN" altLang="en-US" dirty="0" smtClean="0">
                <a:solidFill>
                  <a:schemeClr val="tx1"/>
                </a:solidFill>
              </a:rPr>
              <a:t>获取</a:t>
            </a:r>
            <a:r>
              <a:rPr lang="zh-CN" altLang="en-US" dirty="0" smtClean="0"/>
              <a:t>类对象个数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</a:pPr>
            <a:endParaRPr lang="en-US" altLang="zh-CN" dirty="0" smtClean="0">
              <a:solidFill>
                <a:schemeClr val="tx1"/>
              </a:solidFill>
            </a:endParaRPr>
          </a:p>
        </p:txBody>
      </p:sp>
      <p:pic>
        <p:nvPicPr>
          <p:cNvPr id="51201" name="Picture 1" descr="C:\Documents and Settings\celin\Local Settings\Temporary Internet Files\Content.IE5\MFPJ12MY\MCj0446382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520" y="620688"/>
            <a:ext cx="1736446" cy="16660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7958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703282"/>
          </a:xfrm>
        </p:spPr>
        <p:txBody>
          <a:bodyPr/>
          <a:lstStyle/>
          <a:p>
            <a:r>
              <a:rPr lang="zh-CN" altLang="en-US" dirty="0" smtClean="0"/>
              <a:t>声明类创建对象总结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32" y="1285860"/>
            <a:ext cx="8401080" cy="4840303"/>
          </a:xfrm>
        </p:spPr>
        <p:txBody>
          <a:bodyPr/>
          <a:lstStyle/>
          <a:p>
            <a:pPr>
              <a:lnSpc>
                <a:spcPts val="2000"/>
              </a:lnSpc>
              <a:buNone/>
            </a:pPr>
            <a:r>
              <a:rPr lang="en-US" altLang="zh-CN" sz="2200" b="0" dirty="0" smtClean="0">
                <a:solidFill>
                  <a:schemeClr val="tx1"/>
                </a:solidFill>
                <a:latin typeface="+mn-lt"/>
              </a:rPr>
              <a:t>class  Person{</a:t>
            </a:r>
          </a:p>
          <a:p>
            <a:pPr>
              <a:lnSpc>
                <a:spcPts val="2000"/>
              </a:lnSpc>
              <a:buNone/>
            </a:pPr>
            <a:r>
              <a:rPr lang="en-US" altLang="zh-CN" sz="2200" dirty="0" smtClean="0">
                <a:solidFill>
                  <a:srgbClr val="FF0000"/>
                </a:solidFill>
                <a:latin typeface="+mn-lt"/>
              </a:rPr>
              <a:t>    private  </a:t>
            </a:r>
            <a:r>
              <a:rPr lang="en-US" altLang="zh-CN" sz="2200" b="0" dirty="0" smtClean="0">
                <a:solidFill>
                  <a:schemeClr val="tx1"/>
                </a:solidFill>
                <a:latin typeface="+mn-lt"/>
              </a:rPr>
              <a:t>$_name, $_age;</a:t>
            </a:r>
          </a:p>
          <a:p>
            <a:pPr>
              <a:lnSpc>
                <a:spcPts val="2000"/>
              </a:lnSpc>
              <a:buNone/>
            </a:pPr>
            <a:r>
              <a:rPr lang="en-US" altLang="zh-CN" sz="2200" dirty="0" smtClean="0">
                <a:solidFill>
                  <a:srgbClr val="FF0000"/>
                </a:solidFill>
                <a:latin typeface="+mn-lt"/>
              </a:rPr>
              <a:t>   static</a:t>
            </a:r>
            <a:r>
              <a:rPr lang="en-US" altLang="zh-CN" sz="2200" b="0" dirty="0" smtClean="0">
                <a:solidFill>
                  <a:schemeClr val="tx1"/>
                </a:solidFill>
                <a:latin typeface="+mn-lt"/>
              </a:rPr>
              <a:t> public  $</a:t>
            </a:r>
            <a:r>
              <a:rPr lang="en-US" altLang="zh-CN" sz="2200" b="0" dirty="0" err="1" smtClean="0">
                <a:solidFill>
                  <a:schemeClr val="tx1"/>
                </a:solidFill>
                <a:latin typeface="+mn-lt"/>
              </a:rPr>
              <a:t>maxAge</a:t>
            </a:r>
            <a:r>
              <a:rPr lang="en-US" altLang="zh-CN" sz="2200" b="0" dirty="0" smtClean="0">
                <a:solidFill>
                  <a:schemeClr val="tx1"/>
                </a:solidFill>
                <a:latin typeface="+mn-lt"/>
              </a:rPr>
              <a:t>;</a:t>
            </a:r>
          </a:p>
          <a:p>
            <a:pPr>
              <a:lnSpc>
                <a:spcPts val="2000"/>
              </a:lnSpc>
              <a:buNone/>
            </a:pPr>
            <a:r>
              <a:rPr lang="en-US" altLang="zh-CN" sz="2200" b="0" dirty="0" smtClean="0">
                <a:solidFill>
                  <a:schemeClr val="tx1"/>
                </a:solidFill>
                <a:latin typeface="+mn-lt"/>
              </a:rPr>
              <a:t>    public function </a:t>
            </a:r>
            <a:r>
              <a:rPr lang="en-US" altLang="zh-CN" sz="2200" dirty="0" smtClean="0">
                <a:solidFill>
                  <a:srgbClr val="FF0000"/>
                </a:solidFill>
                <a:latin typeface="+mn-lt"/>
              </a:rPr>
              <a:t>__construct</a:t>
            </a:r>
            <a:r>
              <a:rPr lang="en-US" altLang="zh-CN" sz="2200" b="0" dirty="0" smtClean="0">
                <a:solidFill>
                  <a:schemeClr val="tx1"/>
                </a:solidFill>
                <a:latin typeface="+mn-lt"/>
              </a:rPr>
              <a:t>($name)</a:t>
            </a:r>
          </a:p>
          <a:p>
            <a:pPr>
              <a:lnSpc>
                <a:spcPts val="2000"/>
              </a:lnSpc>
              <a:buNone/>
            </a:pPr>
            <a:r>
              <a:rPr lang="en-US" altLang="zh-CN" sz="2200" b="0" dirty="0" smtClean="0">
                <a:solidFill>
                  <a:schemeClr val="tx1"/>
                </a:solidFill>
                <a:latin typeface="+mn-lt"/>
              </a:rPr>
              <a:t>    {</a:t>
            </a:r>
          </a:p>
          <a:p>
            <a:pPr>
              <a:lnSpc>
                <a:spcPts val="2000"/>
              </a:lnSpc>
              <a:buNone/>
            </a:pPr>
            <a:r>
              <a:rPr lang="en-US" altLang="zh-CN" sz="2200" b="0" dirty="0" smtClean="0">
                <a:solidFill>
                  <a:schemeClr val="tx1"/>
                </a:solidFill>
                <a:latin typeface="+mn-lt"/>
              </a:rPr>
              <a:t>      $this-&gt;_name = $name;</a:t>
            </a:r>
          </a:p>
          <a:p>
            <a:pPr>
              <a:lnSpc>
                <a:spcPts val="2000"/>
              </a:lnSpc>
              <a:buNone/>
            </a:pPr>
            <a:r>
              <a:rPr lang="en-US" altLang="zh-CN" sz="2200" b="0" dirty="0" smtClean="0">
                <a:solidFill>
                  <a:schemeClr val="tx1"/>
                </a:solidFill>
                <a:latin typeface="+mn-lt"/>
              </a:rPr>
              <a:t>    }</a:t>
            </a:r>
          </a:p>
          <a:p>
            <a:pPr>
              <a:lnSpc>
                <a:spcPts val="2000"/>
              </a:lnSpc>
              <a:buNone/>
            </a:pPr>
            <a:r>
              <a:rPr lang="en-US" altLang="zh-CN" sz="2200" b="0" dirty="0" smtClean="0">
                <a:solidFill>
                  <a:schemeClr val="tx1"/>
                </a:solidFill>
                <a:latin typeface="+mn-lt"/>
              </a:rPr>
              <a:t>    function </a:t>
            </a:r>
            <a:r>
              <a:rPr lang="en-US" altLang="zh-CN" sz="2200" b="0" dirty="0" err="1" smtClean="0">
                <a:solidFill>
                  <a:schemeClr val="tx1"/>
                </a:solidFill>
                <a:latin typeface="+mn-lt"/>
              </a:rPr>
              <a:t>setAge</a:t>
            </a:r>
            <a:r>
              <a:rPr lang="en-US" altLang="zh-CN" sz="2200" b="0" dirty="0" smtClean="0">
                <a:solidFill>
                  <a:schemeClr val="tx1"/>
                </a:solidFill>
                <a:latin typeface="+mn-lt"/>
              </a:rPr>
              <a:t>($age)</a:t>
            </a:r>
          </a:p>
          <a:p>
            <a:pPr>
              <a:lnSpc>
                <a:spcPts val="2000"/>
              </a:lnSpc>
              <a:buNone/>
            </a:pPr>
            <a:r>
              <a:rPr lang="en-US" altLang="zh-CN" sz="2200" b="0" dirty="0" smtClean="0">
                <a:solidFill>
                  <a:schemeClr val="tx1"/>
                </a:solidFill>
                <a:latin typeface="+mn-lt"/>
              </a:rPr>
              <a:t>    {</a:t>
            </a:r>
          </a:p>
          <a:p>
            <a:pPr>
              <a:lnSpc>
                <a:spcPts val="2000"/>
              </a:lnSpc>
              <a:buNone/>
            </a:pPr>
            <a:r>
              <a:rPr lang="en-US" altLang="zh-CN" sz="2200" b="0" dirty="0" smtClean="0">
                <a:solidFill>
                  <a:schemeClr val="tx1"/>
                </a:solidFill>
                <a:latin typeface="+mn-lt"/>
              </a:rPr>
              <a:t>       </a:t>
            </a:r>
            <a:r>
              <a:rPr lang="en-US" altLang="zh-CN" sz="2200" dirty="0" smtClean="0">
                <a:solidFill>
                  <a:srgbClr val="FF0000"/>
                </a:solidFill>
                <a:latin typeface="+mn-lt"/>
              </a:rPr>
              <a:t>$this-&gt;</a:t>
            </a:r>
            <a:r>
              <a:rPr lang="en-US" altLang="zh-CN" sz="2200" b="0" dirty="0" smtClean="0">
                <a:solidFill>
                  <a:schemeClr val="tx1"/>
                </a:solidFill>
                <a:latin typeface="+mn-lt"/>
              </a:rPr>
              <a:t>_age = $age;</a:t>
            </a:r>
          </a:p>
          <a:p>
            <a:pPr>
              <a:lnSpc>
                <a:spcPts val="2000"/>
              </a:lnSpc>
              <a:buNone/>
            </a:pPr>
            <a:r>
              <a:rPr lang="en-US" altLang="zh-CN" sz="2200" b="0" dirty="0" smtClean="0">
                <a:solidFill>
                  <a:schemeClr val="tx1"/>
                </a:solidFill>
                <a:latin typeface="+mn-lt"/>
              </a:rPr>
              <a:t>    }</a:t>
            </a:r>
          </a:p>
          <a:p>
            <a:pPr>
              <a:lnSpc>
                <a:spcPts val="2000"/>
              </a:lnSpc>
              <a:buNone/>
            </a:pPr>
            <a:r>
              <a:rPr lang="en-US" altLang="zh-CN" sz="2200" b="0" dirty="0" smtClean="0">
                <a:solidFill>
                  <a:schemeClr val="tx1"/>
                </a:solidFill>
                <a:latin typeface="+mn-lt"/>
              </a:rPr>
              <a:t>    static public function </a:t>
            </a:r>
            <a:r>
              <a:rPr lang="en-US" altLang="zh-CN" sz="2200" b="0" dirty="0" err="1" smtClean="0">
                <a:solidFill>
                  <a:schemeClr val="tx1"/>
                </a:solidFill>
                <a:latin typeface="+mn-lt"/>
              </a:rPr>
              <a:t>setMaxAge</a:t>
            </a:r>
            <a:r>
              <a:rPr lang="en-US" altLang="zh-CN" sz="2200" b="0" dirty="0" smtClean="0">
                <a:solidFill>
                  <a:schemeClr val="tx1"/>
                </a:solidFill>
                <a:latin typeface="+mn-lt"/>
              </a:rPr>
              <a:t>($age)</a:t>
            </a:r>
          </a:p>
          <a:p>
            <a:pPr>
              <a:lnSpc>
                <a:spcPts val="2000"/>
              </a:lnSpc>
              <a:buNone/>
            </a:pPr>
            <a:r>
              <a:rPr lang="en-US" altLang="zh-CN" sz="2200" b="0" dirty="0" smtClean="0">
                <a:solidFill>
                  <a:schemeClr val="tx1"/>
                </a:solidFill>
                <a:latin typeface="+mn-lt"/>
              </a:rPr>
              <a:t>    {</a:t>
            </a:r>
          </a:p>
          <a:p>
            <a:pPr>
              <a:lnSpc>
                <a:spcPts val="2000"/>
              </a:lnSpc>
              <a:buNone/>
            </a:pPr>
            <a:r>
              <a:rPr lang="en-US" altLang="zh-CN" sz="2200" b="0" dirty="0" smtClean="0">
                <a:solidFill>
                  <a:schemeClr val="tx1"/>
                </a:solidFill>
                <a:latin typeface="+mn-lt"/>
              </a:rPr>
              <a:t>       </a:t>
            </a:r>
            <a:r>
              <a:rPr lang="en-US" altLang="zh-CN" sz="2200" dirty="0" smtClean="0">
                <a:solidFill>
                  <a:srgbClr val="FF0000"/>
                </a:solidFill>
                <a:latin typeface="+mn-lt"/>
              </a:rPr>
              <a:t>self::</a:t>
            </a:r>
            <a:r>
              <a:rPr lang="en-US" altLang="zh-CN" sz="2200" b="0" dirty="0" smtClean="0">
                <a:solidFill>
                  <a:schemeClr val="tx1"/>
                </a:solidFill>
                <a:latin typeface="+mn-lt"/>
              </a:rPr>
              <a:t>$</a:t>
            </a:r>
            <a:r>
              <a:rPr lang="en-US" altLang="zh-CN" sz="2200" b="0" dirty="0" err="1" smtClean="0">
                <a:solidFill>
                  <a:schemeClr val="tx1"/>
                </a:solidFill>
                <a:latin typeface="+mn-lt"/>
              </a:rPr>
              <a:t>maxAge</a:t>
            </a:r>
            <a:r>
              <a:rPr lang="en-US" altLang="zh-CN" sz="2200" b="0" dirty="0" smtClean="0">
                <a:solidFill>
                  <a:schemeClr val="tx1"/>
                </a:solidFill>
                <a:latin typeface="+mn-lt"/>
              </a:rPr>
              <a:t> = $age;</a:t>
            </a:r>
          </a:p>
          <a:p>
            <a:pPr>
              <a:lnSpc>
                <a:spcPts val="2000"/>
              </a:lnSpc>
              <a:buNone/>
            </a:pPr>
            <a:r>
              <a:rPr lang="en-US" altLang="zh-CN" sz="2200" b="0" dirty="0" smtClean="0">
                <a:solidFill>
                  <a:schemeClr val="tx1"/>
                </a:solidFill>
                <a:latin typeface="+mn-lt"/>
              </a:rPr>
              <a:t>    }</a:t>
            </a:r>
          </a:p>
          <a:p>
            <a:pPr>
              <a:lnSpc>
                <a:spcPts val="2000"/>
              </a:lnSpc>
              <a:buNone/>
            </a:pPr>
            <a:r>
              <a:rPr lang="en-US" altLang="zh-CN" sz="2200" b="0" dirty="0" smtClean="0">
                <a:solidFill>
                  <a:schemeClr val="tx1"/>
                </a:solidFill>
                <a:latin typeface="+mn-lt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29190" y="1357298"/>
            <a:ext cx="4000528" cy="44012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000" dirty="0" smtClean="0">
                <a:latin typeface="+mn-ea"/>
              </a:rPr>
              <a:t>声明类的属性使用访问限制符（比如</a:t>
            </a:r>
            <a:r>
              <a:rPr lang="en-US" altLang="zh-CN" sz="2000" dirty="0" smtClean="0">
                <a:latin typeface="+mn-ea"/>
              </a:rPr>
              <a:t>public</a:t>
            </a:r>
            <a:r>
              <a:rPr lang="zh-CN" altLang="en-US" sz="2000" dirty="0" smtClean="0">
                <a:latin typeface="+mn-ea"/>
              </a:rPr>
              <a:t>、</a:t>
            </a:r>
            <a:r>
              <a:rPr lang="en-US" altLang="zh-CN" sz="2000" dirty="0" smtClean="0">
                <a:latin typeface="+mn-ea"/>
              </a:rPr>
              <a:t>private</a:t>
            </a:r>
            <a:r>
              <a:rPr lang="zh-CN" altLang="en-US" sz="2000" dirty="0" smtClean="0">
                <a:latin typeface="+mn-ea"/>
              </a:rPr>
              <a:t>、</a:t>
            </a:r>
            <a:r>
              <a:rPr lang="en-US" altLang="zh-CN" sz="2000" dirty="0" smtClean="0">
                <a:latin typeface="+mn-ea"/>
              </a:rPr>
              <a:t>static</a:t>
            </a:r>
            <a:r>
              <a:rPr lang="zh-CN" altLang="en-US" sz="2000" dirty="0" smtClean="0">
                <a:latin typeface="+mn-ea"/>
              </a:rPr>
              <a:t>等）</a:t>
            </a:r>
            <a:endParaRPr lang="en-US" altLang="zh-CN" sz="2000" dirty="0" smtClean="0">
              <a:latin typeface="+mn-ea"/>
            </a:endParaRPr>
          </a:p>
          <a:p>
            <a:pPr>
              <a:buFont typeface="Wingdings" pitchFamily="2" charset="2"/>
              <a:buChar char="Ø"/>
            </a:pPr>
            <a:endParaRPr lang="en-US" altLang="zh-CN" sz="2000" dirty="0" smtClean="0">
              <a:latin typeface="+mn-ea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000" dirty="0" smtClean="0">
                <a:latin typeface="+mn-ea"/>
              </a:rPr>
              <a:t>类的构造方法会在对象创建时自动被调用</a:t>
            </a:r>
            <a:endParaRPr lang="en-US" altLang="zh-CN" sz="2000" dirty="0" smtClean="0">
              <a:latin typeface="+mn-ea"/>
            </a:endParaRPr>
          </a:p>
          <a:p>
            <a:pPr>
              <a:buFont typeface="Wingdings" pitchFamily="2" charset="2"/>
              <a:buChar char="Ø"/>
            </a:pPr>
            <a:endParaRPr lang="en-US" altLang="zh-CN" sz="2000" dirty="0" smtClean="0">
              <a:latin typeface="+mn-ea"/>
            </a:endParaRPr>
          </a:p>
          <a:p>
            <a:pPr>
              <a:buFont typeface="Wingdings" pitchFamily="2" charset="2"/>
              <a:buChar char="Ø"/>
            </a:pPr>
            <a:endParaRPr lang="en-US" altLang="zh-CN" sz="2000" dirty="0" smtClean="0">
              <a:latin typeface="+mn-ea"/>
            </a:endParaRPr>
          </a:p>
          <a:p>
            <a:pPr>
              <a:buFont typeface="Wingdings" pitchFamily="2" charset="2"/>
              <a:buChar char="Ø"/>
            </a:pPr>
            <a:endParaRPr lang="en-US" altLang="zh-CN" sz="2000" dirty="0" smtClean="0">
              <a:latin typeface="+mn-ea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000" dirty="0" smtClean="0">
                <a:latin typeface="+mn-ea"/>
              </a:rPr>
              <a:t>$this</a:t>
            </a:r>
            <a:r>
              <a:rPr lang="zh-CN" altLang="en-US" sz="2000" dirty="0" smtClean="0">
                <a:latin typeface="+mn-ea"/>
              </a:rPr>
              <a:t>是对当前对象的引用</a:t>
            </a:r>
            <a:endParaRPr lang="en-US" altLang="zh-CN" sz="2000" dirty="0" smtClean="0">
              <a:latin typeface="+mn-ea"/>
            </a:endParaRPr>
          </a:p>
          <a:p>
            <a:pPr>
              <a:buFont typeface="Wingdings" pitchFamily="2" charset="2"/>
              <a:buChar char="Ø"/>
            </a:pPr>
            <a:endParaRPr lang="en-US" altLang="zh-CN" sz="2000" dirty="0" smtClean="0">
              <a:latin typeface="+mn-ea"/>
            </a:endParaRPr>
          </a:p>
          <a:p>
            <a:pPr>
              <a:buFont typeface="Wingdings" pitchFamily="2" charset="2"/>
              <a:buChar char="Ø"/>
            </a:pPr>
            <a:endParaRPr lang="en-US" altLang="zh-CN" sz="2000" dirty="0" smtClean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000" dirty="0" smtClean="0">
                <a:latin typeface="+mn-ea"/>
              </a:rPr>
              <a:t>self</a:t>
            </a:r>
            <a:r>
              <a:rPr lang="zh-CN" altLang="en-US" sz="2000" dirty="0" smtClean="0">
                <a:latin typeface="+mn-ea"/>
              </a:rPr>
              <a:t>是对类的引用</a:t>
            </a:r>
            <a:endParaRPr lang="en-US" altLang="zh-CN" sz="2000" dirty="0" smtClean="0">
              <a:latin typeface="+mn-ea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000" dirty="0" smtClean="0">
                <a:latin typeface="+mn-ea"/>
              </a:rPr>
              <a:t>静态方法中只能访问静态属性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390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重点难点</a:t>
            </a:r>
            <a:endParaRPr lang="zh-CN" altLang="en-US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57224" y="1571612"/>
            <a:ext cx="7643866" cy="414340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 smtClean="0">
                <a:solidFill>
                  <a:srgbClr val="FF0000"/>
                </a:solidFill>
              </a:rPr>
              <a:t>类与对象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 smtClean="0">
                <a:solidFill>
                  <a:srgbClr val="FF0000"/>
                </a:solidFill>
              </a:rPr>
              <a:t>静态成员和常量成员</a:t>
            </a:r>
            <a:endParaRPr lang="en-US" altLang="zh-CN" sz="28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703282"/>
          </a:xfrm>
        </p:spPr>
        <p:txBody>
          <a:bodyPr/>
          <a:lstStyle/>
          <a:p>
            <a:r>
              <a:rPr lang="zh-CN" altLang="en-US" smtClean="0"/>
              <a:t>本章内容回顾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57728" y="1071546"/>
            <a:ext cx="4614866" cy="53578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ts val="2000"/>
              </a:lnSpc>
              <a:buNone/>
            </a:pPr>
            <a:r>
              <a:rPr lang="en-US" altLang="zh-CN" sz="2000" b="0" dirty="0" smtClean="0">
                <a:solidFill>
                  <a:schemeClr val="tx1"/>
                </a:solidFill>
                <a:latin typeface="+mn-lt"/>
              </a:rPr>
              <a:t>class  Person{</a:t>
            </a:r>
          </a:p>
          <a:p>
            <a:pPr>
              <a:lnSpc>
                <a:spcPts val="2000"/>
              </a:lnSpc>
              <a:buNone/>
            </a:pPr>
            <a:r>
              <a:rPr lang="en-US" altLang="zh-CN" sz="2000" b="0" dirty="0" smtClean="0">
                <a:solidFill>
                  <a:schemeClr val="tx1"/>
                </a:solidFill>
                <a:latin typeface="+mn-lt"/>
              </a:rPr>
              <a:t>    </a:t>
            </a:r>
            <a:r>
              <a:rPr lang="en-US" altLang="zh-CN" sz="2000" b="0" dirty="0" smtClean="0">
                <a:solidFill>
                  <a:srgbClr val="FF0000"/>
                </a:solidFill>
                <a:latin typeface="+mn-lt"/>
              </a:rPr>
              <a:t>protected</a:t>
            </a:r>
            <a:r>
              <a:rPr lang="en-US" altLang="zh-CN" sz="2000" b="0" dirty="0" smtClean="0">
                <a:solidFill>
                  <a:schemeClr val="tx1"/>
                </a:solidFill>
                <a:latin typeface="+mn-lt"/>
              </a:rPr>
              <a:t>  $_name, $_age;</a:t>
            </a:r>
          </a:p>
          <a:p>
            <a:pPr>
              <a:lnSpc>
                <a:spcPts val="2000"/>
              </a:lnSpc>
              <a:buNone/>
            </a:pPr>
            <a:r>
              <a:rPr lang="en-US" altLang="zh-CN" sz="2000" b="0" dirty="0" smtClean="0">
                <a:solidFill>
                  <a:schemeClr val="tx1"/>
                </a:solidFill>
                <a:latin typeface="+mn-lt"/>
              </a:rPr>
              <a:t>    </a:t>
            </a:r>
            <a:r>
              <a:rPr lang="en-US" altLang="zh-CN" sz="2000" b="0" dirty="0" smtClean="0">
                <a:solidFill>
                  <a:srgbClr val="FF0000"/>
                </a:solidFill>
                <a:latin typeface="+mn-lt"/>
              </a:rPr>
              <a:t>private</a:t>
            </a:r>
            <a:r>
              <a:rPr lang="en-US" altLang="zh-CN" sz="2000" b="0" dirty="0" smtClean="0">
                <a:solidFill>
                  <a:schemeClr val="tx1"/>
                </a:solidFill>
                <a:latin typeface="+mn-lt"/>
              </a:rPr>
              <a:t>  $_gender;</a:t>
            </a:r>
          </a:p>
          <a:p>
            <a:pPr>
              <a:lnSpc>
                <a:spcPts val="2000"/>
              </a:lnSpc>
              <a:buNone/>
            </a:pPr>
            <a:r>
              <a:rPr lang="en-US" altLang="zh-CN" sz="2000" b="0" dirty="0" smtClean="0">
                <a:solidFill>
                  <a:schemeClr val="tx1"/>
                </a:solidFill>
                <a:latin typeface="+mn-lt"/>
              </a:rPr>
              <a:t>    </a:t>
            </a:r>
            <a:r>
              <a:rPr lang="en-US" altLang="zh-CN" sz="2000" b="0" dirty="0" smtClean="0">
                <a:solidFill>
                  <a:srgbClr val="FF0000"/>
                </a:solidFill>
                <a:latin typeface="+mn-lt"/>
              </a:rPr>
              <a:t>static</a:t>
            </a:r>
            <a:r>
              <a:rPr lang="en-US" altLang="zh-CN" sz="2000" b="0" dirty="0" smtClean="0">
                <a:solidFill>
                  <a:schemeClr val="tx1"/>
                </a:solidFill>
                <a:latin typeface="+mn-lt"/>
              </a:rPr>
              <a:t> public $</a:t>
            </a:r>
            <a:r>
              <a:rPr lang="en-US" altLang="zh-CN" sz="2000" b="0" dirty="0" err="1" smtClean="0">
                <a:solidFill>
                  <a:schemeClr val="tx1"/>
                </a:solidFill>
                <a:latin typeface="+mn-lt"/>
              </a:rPr>
              <a:t>maxAge</a:t>
            </a:r>
            <a:r>
              <a:rPr lang="en-US" altLang="zh-CN" sz="2000" b="0" dirty="0" smtClean="0">
                <a:solidFill>
                  <a:schemeClr val="tx1"/>
                </a:solidFill>
                <a:latin typeface="+mn-lt"/>
              </a:rPr>
              <a:t> = 130;</a:t>
            </a:r>
          </a:p>
          <a:p>
            <a:pPr>
              <a:lnSpc>
                <a:spcPts val="2000"/>
              </a:lnSpc>
              <a:buNone/>
            </a:pPr>
            <a:r>
              <a:rPr lang="en-US" altLang="zh-CN" sz="2000" b="0" dirty="0" smtClean="0">
                <a:solidFill>
                  <a:schemeClr val="tx1"/>
                </a:solidFill>
                <a:latin typeface="+mn-lt"/>
              </a:rPr>
              <a:t>    public function </a:t>
            </a:r>
            <a:r>
              <a:rPr lang="en-US" altLang="zh-CN" sz="2000" b="0" dirty="0" smtClean="0">
                <a:solidFill>
                  <a:srgbClr val="FF0000"/>
                </a:solidFill>
                <a:latin typeface="+mn-lt"/>
              </a:rPr>
              <a:t>__construct</a:t>
            </a:r>
            <a:r>
              <a:rPr lang="en-US" altLang="zh-CN" sz="2000" b="0" dirty="0" smtClean="0">
                <a:solidFill>
                  <a:schemeClr val="tx1"/>
                </a:solidFill>
                <a:latin typeface="+mn-lt"/>
              </a:rPr>
              <a:t>($name){</a:t>
            </a:r>
          </a:p>
          <a:p>
            <a:pPr>
              <a:lnSpc>
                <a:spcPts val="2000"/>
              </a:lnSpc>
              <a:buNone/>
            </a:pPr>
            <a:r>
              <a:rPr lang="en-US" altLang="zh-CN" sz="2000" b="0" dirty="0" smtClean="0">
                <a:solidFill>
                  <a:schemeClr val="tx1"/>
                </a:solidFill>
                <a:latin typeface="+mn-lt"/>
              </a:rPr>
              <a:t>      $this-&gt;_name=$name;</a:t>
            </a:r>
          </a:p>
          <a:p>
            <a:pPr>
              <a:lnSpc>
                <a:spcPts val="2000"/>
              </a:lnSpc>
              <a:buNone/>
            </a:pPr>
            <a:r>
              <a:rPr lang="en-US" altLang="zh-CN" sz="2000" b="0" dirty="0" smtClean="0">
                <a:solidFill>
                  <a:schemeClr val="tx1"/>
                </a:solidFill>
                <a:latin typeface="+mn-lt"/>
              </a:rPr>
              <a:t>    }</a:t>
            </a:r>
          </a:p>
          <a:p>
            <a:pPr>
              <a:lnSpc>
                <a:spcPts val="2000"/>
              </a:lnSpc>
              <a:buNone/>
            </a:pPr>
            <a:r>
              <a:rPr lang="en-US" altLang="zh-CN" sz="2000" b="0" dirty="0" smtClean="0">
                <a:solidFill>
                  <a:schemeClr val="tx1"/>
                </a:solidFill>
                <a:latin typeface="+mn-lt"/>
              </a:rPr>
              <a:t>    public function </a:t>
            </a:r>
            <a:r>
              <a:rPr lang="en-US" altLang="zh-CN" sz="2000" b="0" dirty="0" err="1" smtClean="0">
                <a:solidFill>
                  <a:schemeClr val="tx1"/>
                </a:solidFill>
                <a:latin typeface="+mn-lt"/>
              </a:rPr>
              <a:t>setGender</a:t>
            </a:r>
            <a:r>
              <a:rPr lang="en-US" altLang="zh-CN" sz="2000" b="0" dirty="0" smtClean="0">
                <a:solidFill>
                  <a:schemeClr val="tx1"/>
                </a:solidFill>
                <a:latin typeface="+mn-lt"/>
              </a:rPr>
              <a:t>($gender){</a:t>
            </a:r>
          </a:p>
          <a:p>
            <a:pPr>
              <a:lnSpc>
                <a:spcPts val="2000"/>
              </a:lnSpc>
              <a:buNone/>
            </a:pPr>
            <a:r>
              <a:rPr lang="en-US" altLang="zh-CN" sz="2000" b="0" dirty="0" smtClean="0">
                <a:solidFill>
                  <a:schemeClr val="tx1"/>
                </a:solidFill>
                <a:latin typeface="+mn-lt"/>
              </a:rPr>
              <a:t>       </a:t>
            </a:r>
            <a:r>
              <a:rPr lang="en-US" altLang="zh-CN" sz="2000" b="0" dirty="0" smtClean="0">
                <a:solidFill>
                  <a:srgbClr val="FF0000"/>
                </a:solidFill>
                <a:latin typeface="+mn-lt"/>
              </a:rPr>
              <a:t>$this-&gt;_</a:t>
            </a:r>
            <a:r>
              <a:rPr lang="en-US" altLang="zh-CN" sz="2000" b="0" dirty="0" smtClean="0">
                <a:solidFill>
                  <a:schemeClr val="tx1"/>
                </a:solidFill>
                <a:latin typeface="+mn-lt"/>
              </a:rPr>
              <a:t>gender=$gender;</a:t>
            </a:r>
          </a:p>
          <a:p>
            <a:pPr>
              <a:lnSpc>
                <a:spcPts val="2000"/>
              </a:lnSpc>
              <a:buNone/>
            </a:pPr>
            <a:r>
              <a:rPr lang="en-US" altLang="zh-CN" sz="2000" b="0" dirty="0" smtClean="0">
                <a:solidFill>
                  <a:schemeClr val="tx1"/>
                </a:solidFill>
                <a:latin typeface="+mn-lt"/>
              </a:rPr>
              <a:t>    }</a:t>
            </a:r>
          </a:p>
          <a:p>
            <a:pPr>
              <a:lnSpc>
                <a:spcPts val="2000"/>
              </a:lnSpc>
              <a:buNone/>
            </a:pPr>
            <a:r>
              <a:rPr lang="en-US" altLang="zh-CN" sz="2000" b="0" dirty="0" smtClean="0">
                <a:solidFill>
                  <a:schemeClr val="tx1"/>
                </a:solidFill>
                <a:latin typeface="+mn-lt"/>
              </a:rPr>
              <a:t>    static public function </a:t>
            </a:r>
            <a:r>
              <a:rPr lang="en-US" altLang="zh-CN" sz="2000" b="0" dirty="0" err="1" smtClean="0">
                <a:solidFill>
                  <a:schemeClr val="tx1"/>
                </a:solidFill>
                <a:latin typeface="+mn-lt"/>
              </a:rPr>
              <a:t>setMaxAge</a:t>
            </a:r>
            <a:r>
              <a:rPr lang="en-US" altLang="zh-CN" sz="2000" b="0" dirty="0" smtClean="0">
                <a:solidFill>
                  <a:schemeClr val="tx1"/>
                </a:solidFill>
                <a:latin typeface="+mn-lt"/>
              </a:rPr>
              <a:t>($age){</a:t>
            </a:r>
          </a:p>
          <a:p>
            <a:pPr>
              <a:lnSpc>
                <a:spcPts val="2000"/>
              </a:lnSpc>
              <a:buNone/>
            </a:pPr>
            <a:r>
              <a:rPr lang="en-US" altLang="zh-CN" sz="2000" b="0" dirty="0" smtClean="0">
                <a:solidFill>
                  <a:schemeClr val="tx1"/>
                </a:solidFill>
                <a:latin typeface="+mn-lt"/>
              </a:rPr>
              <a:t>       </a:t>
            </a:r>
            <a:r>
              <a:rPr lang="en-US" altLang="zh-CN" sz="2000" b="0" dirty="0" smtClean="0">
                <a:solidFill>
                  <a:srgbClr val="FF0000"/>
                </a:solidFill>
                <a:latin typeface="+mn-lt"/>
              </a:rPr>
              <a:t>self::</a:t>
            </a:r>
            <a:r>
              <a:rPr lang="en-US" altLang="zh-CN" sz="2000" b="0" dirty="0" smtClean="0">
                <a:solidFill>
                  <a:schemeClr val="tx1"/>
                </a:solidFill>
                <a:latin typeface="+mn-lt"/>
              </a:rPr>
              <a:t>$</a:t>
            </a:r>
            <a:r>
              <a:rPr lang="en-US" altLang="zh-CN" sz="2000" b="0" dirty="0" err="1" smtClean="0">
                <a:solidFill>
                  <a:schemeClr val="tx1"/>
                </a:solidFill>
                <a:latin typeface="+mn-lt"/>
              </a:rPr>
              <a:t>maxAge</a:t>
            </a:r>
            <a:r>
              <a:rPr lang="en-US" altLang="zh-CN" sz="2000" b="0" dirty="0" smtClean="0">
                <a:solidFill>
                  <a:schemeClr val="tx1"/>
                </a:solidFill>
                <a:latin typeface="+mn-lt"/>
              </a:rPr>
              <a:t> = $age;</a:t>
            </a:r>
          </a:p>
          <a:p>
            <a:pPr>
              <a:lnSpc>
                <a:spcPts val="2000"/>
              </a:lnSpc>
              <a:buNone/>
            </a:pPr>
            <a:r>
              <a:rPr lang="en-US" altLang="zh-CN" sz="2000" b="0" dirty="0" smtClean="0">
                <a:solidFill>
                  <a:schemeClr val="tx1"/>
                </a:solidFill>
                <a:latin typeface="+mn-lt"/>
              </a:rPr>
              <a:t>    }</a:t>
            </a:r>
          </a:p>
          <a:p>
            <a:pPr>
              <a:lnSpc>
                <a:spcPts val="2000"/>
              </a:lnSpc>
              <a:buNone/>
            </a:pPr>
            <a:r>
              <a:rPr lang="en-US" altLang="zh-CN" sz="2000" b="0" dirty="0" smtClean="0">
                <a:solidFill>
                  <a:schemeClr val="tx1"/>
                </a:solidFill>
                <a:latin typeface="+mn-lt"/>
              </a:rPr>
              <a:t>}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7158" y="1357298"/>
            <a:ext cx="38576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chemeClr val="bg2"/>
                </a:solidFill>
              </a:rPr>
              <a:t>类和对象的概念</a:t>
            </a:r>
            <a:endParaRPr lang="en-US" altLang="zh-CN" sz="2800" dirty="0" smtClean="0">
              <a:solidFill>
                <a:schemeClr val="bg2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chemeClr val="bg2"/>
                </a:solidFill>
              </a:rPr>
              <a:t>定义类</a:t>
            </a:r>
            <a:endParaRPr lang="en-US" altLang="zh-CN" sz="2800" dirty="0" smtClean="0">
              <a:solidFill>
                <a:schemeClr val="bg2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chemeClr val="bg2"/>
                </a:solidFill>
              </a:rPr>
              <a:t>访问修饰符</a:t>
            </a:r>
            <a:endParaRPr lang="en-US" altLang="zh-CN" sz="2800" dirty="0" smtClean="0">
              <a:solidFill>
                <a:schemeClr val="bg2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400" dirty="0" smtClean="0"/>
              <a:t>访问限制修饰符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sz="2400" dirty="0" smtClean="0"/>
              <a:t>static</a:t>
            </a:r>
            <a:r>
              <a:rPr lang="zh-CN" altLang="en-US" sz="2400" dirty="0" smtClean="0"/>
              <a:t>修饰符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sz="2400" dirty="0" smtClean="0"/>
              <a:t>const</a:t>
            </a:r>
            <a:r>
              <a:rPr lang="zh-CN" altLang="en-US" sz="2400" dirty="0" smtClean="0"/>
              <a:t>常量修饰符</a:t>
            </a:r>
            <a:endParaRPr lang="en-US" altLang="zh-CN" sz="2800" dirty="0" smtClean="0">
              <a:solidFill>
                <a:schemeClr val="bg2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chemeClr val="bg2"/>
                </a:solidFill>
              </a:rPr>
              <a:t>创建类的对象</a:t>
            </a:r>
            <a:endParaRPr lang="en-US" altLang="zh-CN" sz="2800" dirty="0" smtClean="0">
              <a:solidFill>
                <a:schemeClr val="bg2"/>
              </a:solidFill>
            </a:endParaRPr>
          </a:p>
          <a:p>
            <a:pPr lvl="1"/>
            <a:r>
              <a:rPr lang="en-US" altLang="zh-CN" sz="2400" dirty="0" smtClean="0"/>
              <a:t>$p=</a:t>
            </a:r>
            <a:r>
              <a:rPr lang="en-US" altLang="zh-CN" sz="2400" dirty="0" smtClean="0">
                <a:solidFill>
                  <a:srgbClr val="FF0000"/>
                </a:solidFill>
              </a:rPr>
              <a:t>new</a:t>
            </a:r>
            <a:r>
              <a:rPr lang="en-US" altLang="zh-CN" sz="2400" dirty="0" smtClean="0"/>
              <a:t> Person();</a:t>
            </a:r>
          </a:p>
          <a:p>
            <a:pPr lvl="1"/>
            <a:r>
              <a:rPr lang="en-US" altLang="zh-CN" sz="2400" dirty="0" smtClean="0"/>
              <a:t>$p1=</a:t>
            </a:r>
            <a:r>
              <a:rPr lang="en-US" altLang="zh-CN" sz="2400" dirty="0" smtClean="0">
                <a:solidFill>
                  <a:srgbClr val="FF0000"/>
                </a:solidFill>
              </a:rPr>
              <a:t>new</a:t>
            </a:r>
            <a:r>
              <a:rPr lang="en-US" altLang="zh-CN" sz="2400" dirty="0" smtClean="0"/>
              <a:t> Person(</a:t>
            </a:r>
            <a:r>
              <a:rPr lang="en-US" altLang="zh-CN" sz="2400" dirty="0" smtClean="0">
                <a:solidFill>
                  <a:srgbClr val="FF0000"/>
                </a:solidFill>
              </a:rPr>
              <a:t>“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ali</a:t>
            </a:r>
            <a:r>
              <a:rPr lang="en-US" altLang="zh-CN" sz="2400" dirty="0" smtClean="0">
                <a:solidFill>
                  <a:srgbClr val="FF0000"/>
                </a:solidFill>
              </a:rPr>
              <a:t>”</a:t>
            </a:r>
            <a:r>
              <a:rPr lang="en-US" altLang="zh-CN" sz="2400" dirty="0" smtClean="0"/>
              <a:t>);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800" dirty="0" smtClean="0">
                <a:solidFill>
                  <a:schemeClr val="bg2"/>
                </a:solidFill>
              </a:rPr>
              <a:t>$this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800" dirty="0" smtClean="0">
                <a:solidFill>
                  <a:schemeClr val="bg2"/>
                </a:solidFill>
              </a:rPr>
              <a:t>self</a:t>
            </a:r>
            <a:endParaRPr lang="zh-CN" altLang="en-US" sz="28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当前内容</a:t>
            </a:r>
            <a:endParaRPr lang="zh-CN" altLang="en-US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57224" y="1571612"/>
            <a:ext cx="7643866" cy="414340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 smtClean="0">
                <a:solidFill>
                  <a:srgbClr val="FF0000"/>
                </a:solidFill>
              </a:rPr>
              <a:t>面向对象简介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</a:rPr>
              <a:t>类与对象</a:t>
            </a:r>
            <a:endParaRPr lang="en-US" altLang="zh-CN" sz="2800" b="1" dirty="0" smtClean="0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</a:rPr>
              <a:t>静态成员和常量成员</a:t>
            </a:r>
            <a:endParaRPr lang="en-US" altLang="zh-CN" sz="2800" b="1" dirty="0" smtClean="0">
              <a:solidFill>
                <a:schemeClr val="tx1">
                  <a:lumMod val="1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面向对象简介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面向对象编程（</a:t>
            </a:r>
            <a:r>
              <a:rPr lang="en-US" altLang="zh-CN" smtClean="0"/>
              <a:t>OOP</a:t>
            </a:r>
            <a:r>
              <a:rPr lang="zh-CN" altLang="en-US" smtClean="0"/>
              <a:t>）是一种计算机编程架构。</a:t>
            </a:r>
            <a:endParaRPr lang="en-US" altLang="zh-CN" smtClean="0"/>
          </a:p>
          <a:p>
            <a:pPr lvl="1"/>
            <a:r>
              <a:rPr lang="zh-CN" altLang="en-US" smtClean="0"/>
              <a:t>基本原则：计算机程序是由单个能够起到子程序作用的单元或对象组成。</a:t>
            </a:r>
            <a:endParaRPr lang="en-US" altLang="zh-CN" smtClean="0"/>
          </a:p>
          <a:p>
            <a:pPr lvl="1"/>
            <a:r>
              <a:rPr lang="en-US" altLang="zh-CN" smtClean="0"/>
              <a:t>OOP</a:t>
            </a:r>
            <a:r>
              <a:rPr lang="zh-CN" altLang="en-US" smtClean="0"/>
              <a:t>达到了软件工程的三个要求：重用性、灵活性、扩展性。</a:t>
            </a:r>
            <a:endParaRPr lang="en-US" altLang="zh-CN" smtClean="0"/>
          </a:p>
          <a:p>
            <a:r>
              <a:rPr lang="zh-CN" altLang="en-US" smtClean="0"/>
              <a:t>面向对象编程的优点：</a:t>
            </a:r>
            <a:endParaRPr lang="en-US" altLang="zh-CN" smtClean="0"/>
          </a:p>
          <a:p>
            <a:pPr lvl="1"/>
            <a:r>
              <a:rPr lang="zh-CN" altLang="en-US" smtClean="0"/>
              <a:t>系统架构清晰、各部分各司其职，利于团队开发。</a:t>
            </a:r>
          </a:p>
          <a:p>
            <a:pPr lvl="1"/>
            <a:r>
              <a:rPr lang="zh-CN" altLang="en-US" smtClean="0"/>
              <a:t>符合人们理解事物的一般规律。</a:t>
            </a:r>
            <a:endParaRPr lang="en-US" altLang="zh-CN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面向对象简介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面向对象编程基本流程：</a:t>
            </a:r>
            <a:endParaRPr lang="en-US" altLang="zh-CN" smtClean="0"/>
          </a:p>
          <a:p>
            <a:pPr lvl="1"/>
            <a:r>
              <a:rPr lang="zh-CN" altLang="en-US" smtClean="0"/>
              <a:t>引入类和对象概念。</a:t>
            </a:r>
            <a:endParaRPr lang="en-US" altLang="zh-CN" smtClean="0"/>
          </a:p>
          <a:p>
            <a:pPr lvl="1"/>
            <a:r>
              <a:rPr lang="zh-CN" altLang="en-US" smtClean="0"/>
              <a:t>把每个独立的功能模块抽象成类，形成对象，对象间相互作用，构成面向对象的程序。</a:t>
            </a:r>
            <a:endParaRPr lang="en-US" altLang="zh-CN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0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当前内容</a:t>
            </a:r>
            <a:endParaRPr lang="zh-CN" altLang="en-US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57224" y="1571612"/>
            <a:ext cx="7643866" cy="414340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 smtClean="0"/>
              <a:t>面向对象简介</a:t>
            </a:r>
            <a:endParaRPr lang="en-US" altLang="zh-CN" sz="2800" b="1" dirty="0" smtClean="0"/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 smtClean="0">
                <a:solidFill>
                  <a:srgbClr val="FF0000"/>
                </a:solidFill>
              </a:rPr>
              <a:t>类与对象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</a:rPr>
              <a:t>静态成员和常量成员</a:t>
            </a:r>
            <a:endParaRPr lang="en-US" altLang="zh-CN" sz="2800" b="1" dirty="0" smtClean="0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</a:rPr>
              <a:t>继承</a:t>
            </a:r>
            <a:endParaRPr lang="en-US" altLang="zh-CN" sz="2800" b="1" dirty="0" smtClean="0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</a:rPr>
              <a:t>接口</a:t>
            </a:r>
            <a:endParaRPr lang="en-US" altLang="zh-CN" sz="2800" b="1" dirty="0" smtClean="0">
              <a:solidFill>
                <a:schemeClr val="tx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07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类与对象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类：具有相同特征和行为的一组事物的集合，是对符合该类事物的统一化的抽象描述。</a:t>
            </a:r>
          </a:p>
          <a:p>
            <a:pPr lvl="1"/>
            <a:r>
              <a:rPr lang="zh-CN" altLang="en-US" dirty="0" smtClean="0"/>
              <a:t>抽象的，看不到摸不着的一个概念，泛指抽象的名词。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例如：“人”、“电脑”、“汽车”、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对象：用来描述客观事物的一个实体，称之为类的实例。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具体的事物，看得到的摸得着的实体。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例如：张三、张三的</a:t>
            </a:r>
            <a:r>
              <a:rPr lang="en-US" altLang="zh-CN" dirty="0" smtClean="0"/>
              <a:t>dell</a:t>
            </a:r>
            <a:r>
              <a:rPr lang="zh-CN" altLang="en-US" dirty="0" smtClean="0"/>
              <a:t>电脑、张三的汽车、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类与对象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类和对象的关系：</a:t>
            </a:r>
            <a:endParaRPr lang="en-US" altLang="zh-CN" smtClean="0"/>
          </a:p>
          <a:p>
            <a:pPr lvl="1"/>
            <a:r>
              <a:rPr lang="zh-CN" altLang="en-US" smtClean="0"/>
              <a:t>“类”是“对象”的模板，是同一类“对象”具有共同特征的描述。</a:t>
            </a:r>
            <a:endParaRPr lang="en-US" altLang="zh-CN" smtClean="0"/>
          </a:p>
          <a:p>
            <a:pPr lvl="1"/>
            <a:r>
              <a:rPr lang="zh-CN" altLang="en-US" smtClean="0"/>
              <a:t>“对象”是“类”的具体表现，是对“类”的实例化。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8514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TechED 2009">
      <a:dk1>
        <a:sysClr val="windowText" lastClr="000000"/>
      </a:dk1>
      <a:lt1>
        <a:sysClr val="window" lastClr="FFFFFF"/>
      </a:lt1>
      <a:dk2>
        <a:srgbClr val="5F5F5F"/>
      </a:dk2>
      <a:lt2>
        <a:srgbClr val="075198"/>
      </a:lt2>
      <a:accent1>
        <a:srgbClr val="075198"/>
      </a:accent1>
      <a:accent2>
        <a:srgbClr val="6CAE30"/>
      </a:accent2>
      <a:accent3>
        <a:srgbClr val="DE8400"/>
      </a:accent3>
      <a:accent4>
        <a:srgbClr val="B30000"/>
      </a:accent4>
      <a:accent5>
        <a:srgbClr val="000000"/>
      </a:accent5>
      <a:accent6>
        <a:srgbClr val="808080"/>
      </a:accent6>
      <a:hlink>
        <a:srgbClr val="FA9500"/>
      </a:hlink>
      <a:folHlink>
        <a:srgbClr val="F0ED7B"/>
      </a:folHlink>
    </a:clrScheme>
    <a:fontScheme name="English Calibri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华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1512</Words>
  <Application>Microsoft Office PowerPoint</Application>
  <PresentationFormat>全屏显示(4:3)</PresentationFormat>
  <Paragraphs>217</Paragraphs>
  <Slides>31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宋体</vt:lpstr>
      <vt:lpstr>微软雅黑</vt:lpstr>
      <vt:lpstr>Arial</vt:lpstr>
      <vt:lpstr>Calibri</vt:lpstr>
      <vt:lpstr>Courier New</vt:lpstr>
      <vt:lpstr>Gabriola</vt:lpstr>
      <vt:lpstr>Wingdings</vt:lpstr>
      <vt:lpstr>Office 主题</vt:lpstr>
      <vt:lpstr>第8章 PHP面向对象（一）</vt:lpstr>
      <vt:lpstr>本节内容</vt:lpstr>
      <vt:lpstr>重点难点</vt:lpstr>
      <vt:lpstr>当前内容</vt:lpstr>
      <vt:lpstr>面向对象简介</vt:lpstr>
      <vt:lpstr>面向对象简介</vt:lpstr>
      <vt:lpstr>当前内容</vt:lpstr>
      <vt:lpstr>类与对象</vt:lpstr>
      <vt:lpstr>类与对象</vt:lpstr>
      <vt:lpstr>创建类</vt:lpstr>
      <vt:lpstr>创建类</vt:lpstr>
      <vt:lpstr>创建类</vt:lpstr>
      <vt:lpstr>类的特殊方法—构造方法</vt:lpstr>
      <vt:lpstr>类的特殊方法—构造方法</vt:lpstr>
      <vt:lpstr>类的特殊方法—析构方法</vt:lpstr>
      <vt:lpstr>PowerPoint 演示文稿</vt:lpstr>
      <vt:lpstr>创建对象</vt:lpstr>
      <vt:lpstr>使用对象</vt:lpstr>
      <vt:lpstr>使用对象</vt:lpstr>
      <vt:lpstr>使用对象</vt:lpstr>
      <vt:lpstr>PowerPoint 演示文稿</vt:lpstr>
      <vt:lpstr>当前内容</vt:lpstr>
      <vt:lpstr>静态成员和常量成员-类的特殊成员</vt:lpstr>
      <vt:lpstr>静态成员和常量成员-类的特殊成员</vt:lpstr>
      <vt:lpstr>常量成员</vt:lpstr>
      <vt:lpstr>常量成员</vt:lpstr>
      <vt:lpstr>静态成员</vt:lpstr>
      <vt:lpstr>PowerPoint 演示文稿</vt:lpstr>
      <vt:lpstr>声明类创建对象总结</vt:lpstr>
      <vt:lpstr>本章内容回顾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2009-10-29T03:28:51Z</dcterms:created>
  <dcterms:modified xsi:type="dcterms:W3CDTF">2017-04-26T02:00:53Z</dcterms:modified>
</cp:coreProperties>
</file>