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1.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0"/>
  </p:notesMasterIdLst>
  <p:handoutMasterIdLst>
    <p:handoutMasterId r:id="rId41"/>
  </p:handoutMasterIdLst>
  <p:sldIdLst>
    <p:sldId id="344" r:id="rId2"/>
    <p:sldId id="503" r:id="rId3"/>
    <p:sldId id="492" r:id="rId4"/>
    <p:sldId id="425" r:id="rId5"/>
    <p:sldId id="426" r:id="rId6"/>
    <p:sldId id="482" r:id="rId7"/>
    <p:sldId id="423" r:id="rId8"/>
    <p:sldId id="498" r:id="rId9"/>
    <p:sldId id="395" r:id="rId10"/>
    <p:sldId id="431" r:id="rId11"/>
    <p:sldId id="499" r:id="rId12"/>
    <p:sldId id="493" r:id="rId13"/>
    <p:sldId id="494" r:id="rId14"/>
    <p:sldId id="495" r:id="rId15"/>
    <p:sldId id="496" r:id="rId16"/>
    <p:sldId id="497" r:id="rId17"/>
    <p:sldId id="500" r:id="rId18"/>
    <p:sldId id="490" r:id="rId19"/>
    <p:sldId id="471" r:id="rId20"/>
    <p:sldId id="472" r:id="rId21"/>
    <p:sldId id="473" r:id="rId22"/>
    <p:sldId id="474" r:id="rId23"/>
    <p:sldId id="475" r:id="rId24"/>
    <p:sldId id="476" r:id="rId25"/>
    <p:sldId id="491" r:id="rId26"/>
    <p:sldId id="477" r:id="rId27"/>
    <p:sldId id="479" r:id="rId28"/>
    <p:sldId id="480" r:id="rId29"/>
    <p:sldId id="481" r:id="rId30"/>
    <p:sldId id="501" r:id="rId31"/>
    <p:sldId id="484" r:id="rId32"/>
    <p:sldId id="485" r:id="rId33"/>
    <p:sldId id="504" r:id="rId34"/>
    <p:sldId id="502" r:id="rId35"/>
    <p:sldId id="444" r:id="rId36"/>
    <p:sldId id="506" r:id="rId37"/>
    <p:sldId id="461" r:id="rId38"/>
    <p:sldId id="349"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作者"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24" autoAdjust="0"/>
    <p:restoredTop sz="87293" autoAdjust="0"/>
  </p:normalViewPr>
  <p:slideViewPr>
    <p:cSldViewPr>
      <p:cViewPr varScale="1">
        <p:scale>
          <a:sx n="73" d="100"/>
          <a:sy n="73" d="100"/>
        </p:scale>
        <p:origin x="1116"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60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2-08-20T10:00:37.681" idx="1">
    <p:pos x="5102" y="3365"/>
    <p:text>没有例子文件</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7DFE3DB-7A91-4D60-80AD-43147C4B057E}" type="datetimeFigureOut">
              <a:rPr lang="zh-CN" altLang="en-US" smtClean="0"/>
              <a:pPr/>
              <a:t>2017/5/10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CD09F9A-58D4-458E-82AF-B3DDF7EBF5C7}" type="slidenum">
              <a:rPr lang="zh-CN" altLang="en-US" smtClean="0"/>
              <a:pPr/>
              <a:t>‹#›</a:t>
            </a:fld>
            <a:endParaRPr lang="zh-CN" altLang="en-US"/>
          </a:p>
        </p:txBody>
      </p:sp>
    </p:spTree>
    <p:extLst>
      <p:ext uri="{BB962C8B-B14F-4D97-AF65-F5344CB8AC3E}">
        <p14:creationId xmlns:p14="http://schemas.microsoft.com/office/powerpoint/2010/main" val="12344756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CA90BB-907A-497C-8471-AE3D9FF1FB86}" type="datetimeFigureOut">
              <a:rPr lang="zh-CN" altLang="en-US" smtClean="0"/>
              <a:pPr/>
              <a:t>2017/5/10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D7BC9C-82C5-4A70-8201-1B876EEB66CF}" type="slidenum">
              <a:rPr lang="zh-CN" altLang="en-US" smtClean="0"/>
              <a:pPr/>
              <a:t>‹#›</a:t>
            </a:fld>
            <a:endParaRPr lang="zh-CN" altLang="en-US"/>
          </a:p>
        </p:txBody>
      </p:sp>
    </p:spTree>
    <p:extLst>
      <p:ext uri="{BB962C8B-B14F-4D97-AF65-F5344CB8AC3E}">
        <p14:creationId xmlns:p14="http://schemas.microsoft.com/office/powerpoint/2010/main" val="1144361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D7BC9C-82C5-4A70-8201-1B876EEB66CF}" type="slidenum">
              <a:rPr lang="zh-CN" altLang="en-US" smtClean="0"/>
              <a:pPr/>
              <a:t>1</a:t>
            </a:fld>
            <a:endParaRPr lang="zh-CN" altLang="en-US"/>
          </a:p>
        </p:txBody>
      </p:sp>
    </p:spTree>
    <p:extLst>
      <p:ext uri="{BB962C8B-B14F-4D97-AF65-F5344CB8AC3E}">
        <p14:creationId xmlns:p14="http://schemas.microsoft.com/office/powerpoint/2010/main" val="1737604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indent="-228600">
              <a:buNone/>
            </a:pPr>
            <a:endParaRPr lang="zh-CN" altLang="en-US" dirty="0"/>
          </a:p>
        </p:txBody>
      </p:sp>
      <p:sp>
        <p:nvSpPr>
          <p:cNvPr id="4" name="灯片编号占位符 3"/>
          <p:cNvSpPr>
            <a:spLocks noGrp="1"/>
          </p:cNvSpPr>
          <p:nvPr>
            <p:ph type="sldNum" sz="quarter" idx="10"/>
          </p:nvPr>
        </p:nvSpPr>
        <p:spPr/>
        <p:txBody>
          <a:bodyPr/>
          <a:lstStyle/>
          <a:p>
            <a:fld id="{1BD7BC9C-82C5-4A70-8201-1B876EEB66CF}" type="slidenum">
              <a:rPr lang="zh-CN" altLang="en-US" smtClean="0"/>
              <a:pPr/>
              <a:t>20</a:t>
            </a:fld>
            <a:endParaRPr lang="zh-CN" altLang="en-US"/>
          </a:p>
        </p:txBody>
      </p:sp>
    </p:spTree>
    <p:extLst>
      <p:ext uri="{BB962C8B-B14F-4D97-AF65-F5344CB8AC3E}">
        <p14:creationId xmlns:p14="http://schemas.microsoft.com/office/powerpoint/2010/main" val="3213905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indent="-228600">
              <a:buAutoNum type="arabicPeriod"/>
            </a:pPr>
            <a:r>
              <a:rPr lang="en-US" altLang="zh-CN" dirty="0"/>
              <a:t>/(0[1-9])|(1[0-2])/</a:t>
            </a:r>
          </a:p>
          <a:p>
            <a:pPr marL="228600" indent="-228600">
              <a:buAutoNum type="arabicPeriod"/>
            </a:pPr>
            <a:r>
              <a:rPr lang="en-US" altLang="zh-CN" dirty="0"/>
              <a:t>/(0[1-9])|([12][0-9])|(3[01])/</a:t>
            </a:r>
          </a:p>
          <a:p>
            <a:pPr marL="228600" indent="-228600">
              <a:buAutoNum type="arabicPeriod"/>
            </a:pPr>
            <a:r>
              <a:rPr lang="en-US" altLang="zh-CN" dirty="0"/>
              <a:t>/[^\n\r]/</a:t>
            </a:r>
          </a:p>
          <a:p>
            <a:pPr marL="228600" indent="-228600">
              <a:buAutoNum type="arabicPeriod"/>
            </a:pPr>
            <a:r>
              <a:rPr lang="en-US" altLang="zh-CN" dirty="0"/>
              <a:t>/[a-zA-Z0-9_]/</a:t>
            </a:r>
          </a:p>
          <a:p>
            <a:pPr marL="228600" indent="-228600">
              <a:buAutoNum type="arabicPeriod"/>
            </a:pPr>
            <a:r>
              <a:rPr lang="en-US" altLang="zh-CN" dirty="0"/>
              <a:t>/[0-9]/</a:t>
            </a:r>
            <a:endParaRPr lang="zh-CN" altLang="en-US" dirty="0"/>
          </a:p>
        </p:txBody>
      </p:sp>
      <p:sp>
        <p:nvSpPr>
          <p:cNvPr id="4" name="灯片编号占位符 3"/>
          <p:cNvSpPr>
            <a:spLocks noGrp="1"/>
          </p:cNvSpPr>
          <p:nvPr>
            <p:ph type="sldNum" sz="quarter" idx="10"/>
          </p:nvPr>
        </p:nvSpPr>
        <p:spPr/>
        <p:txBody>
          <a:bodyPr/>
          <a:lstStyle/>
          <a:p>
            <a:fld id="{1BD7BC9C-82C5-4A70-8201-1B876EEB66CF}" type="slidenum">
              <a:rPr lang="zh-CN" altLang="en-US" smtClean="0"/>
              <a:pPr/>
              <a:t>21</a:t>
            </a:fld>
            <a:endParaRPr lang="zh-CN" altLang="en-US"/>
          </a:p>
        </p:txBody>
      </p:sp>
    </p:spTree>
    <p:extLst>
      <p:ext uri="{BB962C8B-B14F-4D97-AF65-F5344CB8AC3E}">
        <p14:creationId xmlns:p14="http://schemas.microsoft.com/office/powerpoint/2010/main" val="3580253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indent="-228600">
              <a:buNone/>
            </a:pPr>
            <a:r>
              <a:rPr lang="zh-CN" altLang="en-US" dirty="0"/>
              <a:t>咱的邮箱</a:t>
            </a:r>
          </a:p>
        </p:txBody>
      </p:sp>
      <p:sp>
        <p:nvSpPr>
          <p:cNvPr id="4" name="灯片编号占位符 3"/>
          <p:cNvSpPr>
            <a:spLocks noGrp="1"/>
          </p:cNvSpPr>
          <p:nvPr>
            <p:ph type="sldNum" sz="quarter" idx="10"/>
          </p:nvPr>
        </p:nvSpPr>
        <p:spPr/>
        <p:txBody>
          <a:bodyPr/>
          <a:lstStyle/>
          <a:p>
            <a:fld id="{1BD7BC9C-82C5-4A70-8201-1B876EEB66CF}" type="slidenum">
              <a:rPr lang="zh-CN" altLang="en-US" smtClean="0"/>
              <a:pPr/>
              <a:t>25</a:t>
            </a:fld>
            <a:endParaRPr lang="zh-CN" altLang="en-US"/>
          </a:p>
        </p:txBody>
      </p:sp>
    </p:spTree>
    <p:extLst>
      <p:ext uri="{BB962C8B-B14F-4D97-AF65-F5344CB8AC3E}">
        <p14:creationId xmlns:p14="http://schemas.microsoft.com/office/powerpoint/2010/main" val="3077434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indent="-228600">
              <a:buNone/>
            </a:pPr>
            <a:endParaRPr lang="zh-CN" altLang="en-US" dirty="0"/>
          </a:p>
        </p:txBody>
      </p:sp>
      <p:sp>
        <p:nvSpPr>
          <p:cNvPr id="4" name="灯片编号占位符 3"/>
          <p:cNvSpPr>
            <a:spLocks noGrp="1"/>
          </p:cNvSpPr>
          <p:nvPr>
            <p:ph type="sldNum" sz="quarter" idx="10"/>
          </p:nvPr>
        </p:nvSpPr>
        <p:spPr/>
        <p:txBody>
          <a:bodyPr/>
          <a:lstStyle/>
          <a:p>
            <a:fld id="{1BD7BC9C-82C5-4A70-8201-1B876EEB66CF}" type="slidenum">
              <a:rPr lang="zh-CN" altLang="en-US" smtClean="0"/>
              <a:pPr/>
              <a:t>28</a:t>
            </a:fld>
            <a:endParaRPr lang="zh-CN" altLang="en-US"/>
          </a:p>
        </p:txBody>
      </p:sp>
    </p:spTree>
    <p:extLst>
      <p:ext uri="{BB962C8B-B14F-4D97-AF65-F5344CB8AC3E}">
        <p14:creationId xmlns:p14="http://schemas.microsoft.com/office/powerpoint/2010/main" val="1628463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BD7BC9C-82C5-4A70-8201-1B876EEB66CF}" type="slidenum">
              <a:rPr lang="zh-CN" altLang="en-US" smtClean="0"/>
              <a:pPr/>
              <a:t>29</a:t>
            </a:fld>
            <a:endParaRPr lang="zh-CN" altLang="en-US"/>
          </a:p>
        </p:txBody>
      </p:sp>
    </p:spTree>
    <p:extLst>
      <p:ext uri="{BB962C8B-B14F-4D97-AF65-F5344CB8AC3E}">
        <p14:creationId xmlns:p14="http://schemas.microsoft.com/office/powerpoint/2010/main" val="3426943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b="0" i="0" kern="1200" dirty="0">
                <a:solidFill>
                  <a:schemeClr val="tx1"/>
                </a:solidFill>
                <a:latin typeface="+mn-lt"/>
                <a:ea typeface="+mn-ea"/>
                <a:cs typeface="+mn-cs"/>
              </a:rPr>
              <a:t>/^\w+([-+.]\w+)*@\w+([-.]\w+)*\.\w+([-.]\w+)*$/</a:t>
            </a:r>
            <a:endParaRPr lang="zh-CN" altLang="en-US" b="0" i="0" dirty="0"/>
          </a:p>
        </p:txBody>
      </p:sp>
      <p:sp>
        <p:nvSpPr>
          <p:cNvPr id="4" name="灯片编号占位符 3"/>
          <p:cNvSpPr>
            <a:spLocks noGrp="1"/>
          </p:cNvSpPr>
          <p:nvPr>
            <p:ph type="sldNum" sz="quarter" idx="10"/>
          </p:nvPr>
        </p:nvSpPr>
        <p:spPr/>
        <p:txBody>
          <a:bodyPr/>
          <a:lstStyle/>
          <a:p>
            <a:fld id="{1BD7BC9C-82C5-4A70-8201-1B876EEB66CF}" type="slidenum">
              <a:rPr lang="zh-CN" altLang="en-US" smtClean="0"/>
              <a:pPr/>
              <a:t>31</a:t>
            </a:fld>
            <a:endParaRPr lang="zh-CN" altLang="en-US"/>
          </a:p>
        </p:txBody>
      </p:sp>
    </p:spTree>
    <p:extLst>
      <p:ext uri="{BB962C8B-B14F-4D97-AF65-F5344CB8AC3E}">
        <p14:creationId xmlns:p14="http://schemas.microsoft.com/office/powerpoint/2010/main" val="25212132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None/>
            </a:pPr>
            <a:r>
              <a:rPr lang="en-US" altLang="zh-CN">
                <a:solidFill>
                  <a:schemeClr val="tx1"/>
                </a:solidFill>
              </a:rPr>
              <a:t>1</a:t>
            </a:r>
            <a:r>
              <a:rPr lang="zh-CN" altLang="en-US">
                <a:solidFill>
                  <a:schemeClr val="tx1"/>
                </a:solidFill>
              </a:rPr>
              <a:t>、根据条件构建匹配的字符串。</a:t>
            </a:r>
            <a:endParaRPr lang="en-US" altLang="zh-CN">
              <a:solidFill>
                <a:schemeClr val="tx1"/>
              </a:solidFill>
            </a:endParaRPr>
          </a:p>
          <a:p>
            <a:pPr>
              <a:buNone/>
            </a:pPr>
            <a:r>
              <a:rPr lang="en-US" altLang="zh-CN">
                <a:solidFill>
                  <a:schemeClr val="tx1"/>
                </a:solidFill>
              </a:rPr>
              <a:t>2</a:t>
            </a:r>
            <a:r>
              <a:rPr lang="zh-CN" altLang="en-US">
                <a:solidFill>
                  <a:schemeClr val="tx1"/>
                </a:solidFill>
              </a:rPr>
              <a:t>、选择适当的函数。</a:t>
            </a:r>
            <a:endParaRPr lang="en-US" altLang="zh-CN">
              <a:solidFill>
                <a:schemeClr val="tx1"/>
              </a:solidFill>
            </a:endParaRPr>
          </a:p>
          <a:p>
            <a:endParaRPr lang="zh-CN" altLang="en-US"/>
          </a:p>
        </p:txBody>
      </p:sp>
      <p:sp>
        <p:nvSpPr>
          <p:cNvPr id="4" name="灯片编号占位符 3"/>
          <p:cNvSpPr>
            <a:spLocks noGrp="1"/>
          </p:cNvSpPr>
          <p:nvPr>
            <p:ph type="sldNum" sz="quarter" idx="10"/>
          </p:nvPr>
        </p:nvSpPr>
        <p:spPr/>
        <p:txBody>
          <a:bodyPr/>
          <a:lstStyle/>
          <a:p>
            <a:fld id="{1BD7BC9C-82C5-4A70-8201-1B876EEB66CF}" type="slidenum">
              <a:rPr lang="zh-CN" altLang="en-US" smtClean="0"/>
              <a:pPr/>
              <a:t>33</a:t>
            </a:fld>
            <a:endParaRPr lang="zh-CN" altLang="en-US"/>
          </a:p>
        </p:txBody>
      </p:sp>
    </p:spTree>
    <p:extLst>
      <p:ext uri="{BB962C8B-B14F-4D97-AF65-F5344CB8AC3E}">
        <p14:creationId xmlns:p14="http://schemas.microsoft.com/office/powerpoint/2010/main" val="8043115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电子邮件：</a:t>
            </a:r>
            <a:r>
              <a:rPr lang="en-US" sz="1200" b="0" i="0" kern="1200" dirty="0">
                <a:solidFill>
                  <a:schemeClr val="tx1"/>
                </a:solidFill>
                <a:latin typeface="+mn-lt"/>
                <a:ea typeface="+mn-ea"/>
                <a:cs typeface="+mn-cs"/>
              </a:rPr>
              <a:t>^\w+([-+.]\w+)*@\w+([-.]\w+)*\.\w+([-.]\w+)*$</a:t>
            </a:r>
          </a:p>
          <a:p>
            <a:r>
              <a:rPr lang="en-US" altLang="zh-CN" sz="1200" b="0" i="0" kern="1200" dirty="0">
                <a:solidFill>
                  <a:schemeClr val="tx1"/>
                </a:solidFill>
                <a:latin typeface="+mn-lt"/>
                <a:ea typeface="+mn-ea"/>
                <a:cs typeface="+mn-cs"/>
              </a:rPr>
              <a:t>URL</a:t>
            </a:r>
            <a:r>
              <a:rPr lang="zh-CN" altLang="en-US" sz="1200" b="0" i="0" kern="1200" dirty="0">
                <a:solidFill>
                  <a:schemeClr val="tx1"/>
                </a:solidFill>
                <a:latin typeface="+mn-lt"/>
                <a:ea typeface="+mn-ea"/>
                <a:cs typeface="+mn-cs"/>
              </a:rPr>
              <a:t>：</a:t>
            </a:r>
            <a:r>
              <a:rPr lang="en-US" altLang="zh-CN" dirty="0">
                <a:solidFill>
                  <a:srgbClr val="FF0000"/>
                </a:solidFill>
              </a:rPr>
              <a:t>/^</a:t>
            </a:r>
            <a:r>
              <a:rPr lang="en-US" b="0" dirty="0">
                <a:solidFill>
                  <a:srgbClr val="FF0000"/>
                </a:solidFill>
              </a:rPr>
              <a:t>http(s)?:\/\/([\w-]+\.)+[\w-]+(\/[\w-.\/?%&amp;=]*)?$</a:t>
            </a:r>
            <a:r>
              <a:rPr lang="en-US" altLang="zh-CN" dirty="0">
                <a:solidFill>
                  <a:srgbClr val="FF0000"/>
                </a:solidFill>
              </a:rPr>
              <a:t>/</a:t>
            </a:r>
            <a:endParaRPr lang="zh-CN" altLang="en-US" b="0" i="0" dirty="0"/>
          </a:p>
        </p:txBody>
      </p:sp>
      <p:sp>
        <p:nvSpPr>
          <p:cNvPr id="4" name="灯片编号占位符 3"/>
          <p:cNvSpPr>
            <a:spLocks noGrp="1"/>
          </p:cNvSpPr>
          <p:nvPr>
            <p:ph type="sldNum" sz="quarter" idx="10"/>
          </p:nvPr>
        </p:nvSpPr>
        <p:spPr/>
        <p:txBody>
          <a:bodyPr/>
          <a:lstStyle/>
          <a:p>
            <a:fld id="{1BD7BC9C-82C5-4A70-8201-1B876EEB66CF}" type="slidenum">
              <a:rPr lang="zh-CN" altLang="en-US" smtClean="0"/>
              <a:pPr/>
              <a:t>35</a:t>
            </a:fld>
            <a:endParaRPr lang="zh-CN" altLang="en-US"/>
          </a:p>
        </p:txBody>
      </p:sp>
    </p:spTree>
    <p:extLst>
      <p:ext uri="{BB962C8B-B14F-4D97-AF65-F5344CB8AC3E}">
        <p14:creationId xmlns:p14="http://schemas.microsoft.com/office/powerpoint/2010/main" val="35657493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b="0" i="0" dirty="0"/>
          </a:p>
        </p:txBody>
      </p:sp>
      <p:sp>
        <p:nvSpPr>
          <p:cNvPr id="4" name="灯片编号占位符 3"/>
          <p:cNvSpPr>
            <a:spLocks noGrp="1"/>
          </p:cNvSpPr>
          <p:nvPr>
            <p:ph type="sldNum" sz="quarter" idx="10"/>
          </p:nvPr>
        </p:nvSpPr>
        <p:spPr/>
        <p:txBody>
          <a:bodyPr/>
          <a:lstStyle/>
          <a:p>
            <a:fld id="{1BD7BC9C-82C5-4A70-8201-1B876EEB66CF}" type="slidenum">
              <a:rPr lang="zh-CN" altLang="en-US" smtClean="0"/>
              <a:pPr/>
              <a:t>37</a:t>
            </a:fld>
            <a:endParaRPr lang="zh-CN" altLang="en-US"/>
          </a:p>
        </p:txBody>
      </p:sp>
    </p:spTree>
    <p:extLst>
      <p:ext uri="{BB962C8B-B14F-4D97-AF65-F5344CB8AC3E}">
        <p14:creationId xmlns:p14="http://schemas.microsoft.com/office/powerpoint/2010/main" val="534515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a:t>将加拿大</a:t>
            </a:r>
            <a:r>
              <a:rPr lang="en-US" altLang="zh-CN" sz="1200"/>
              <a:t>14</a:t>
            </a:r>
            <a:r>
              <a:rPr lang="zh-CN" altLang="en-US" sz="1200"/>
              <a:t>个银行金融网站的各个时段的利率及动态利率，展示到制作的网站上，并且每天更新两次，可以按照规定的方式排序。</a:t>
            </a:r>
            <a:endParaRPr lang="en-US" altLang="zh-CN" sz="1200"/>
          </a:p>
          <a:p>
            <a:endParaRPr lang="zh-CN" altLang="en-US"/>
          </a:p>
        </p:txBody>
      </p:sp>
      <p:sp>
        <p:nvSpPr>
          <p:cNvPr id="4" name="灯片编号占位符 3"/>
          <p:cNvSpPr>
            <a:spLocks noGrp="1"/>
          </p:cNvSpPr>
          <p:nvPr>
            <p:ph type="sldNum" sz="quarter" idx="10"/>
          </p:nvPr>
        </p:nvSpPr>
        <p:spPr/>
        <p:txBody>
          <a:bodyPr/>
          <a:lstStyle/>
          <a:p>
            <a:fld id="{1BD7BC9C-82C5-4A70-8201-1B876EEB66CF}" type="slidenum">
              <a:rPr lang="zh-CN" altLang="en-US" smtClean="0"/>
              <a:pPr/>
              <a:t>2</a:t>
            </a:fld>
            <a:endParaRPr lang="zh-CN" altLang="en-US"/>
          </a:p>
        </p:txBody>
      </p:sp>
    </p:spTree>
    <p:extLst>
      <p:ext uri="{BB962C8B-B14F-4D97-AF65-F5344CB8AC3E}">
        <p14:creationId xmlns:p14="http://schemas.microsoft.com/office/powerpoint/2010/main" val="3602471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D7BC9C-82C5-4A70-8201-1B876EEB66CF}" type="slidenum">
              <a:rPr lang="zh-CN" altLang="en-US" smtClean="0"/>
              <a:pPr/>
              <a:t>3</a:t>
            </a:fld>
            <a:endParaRPr lang="zh-CN" altLang="en-US"/>
          </a:p>
        </p:txBody>
      </p:sp>
    </p:spTree>
    <p:extLst>
      <p:ext uri="{BB962C8B-B14F-4D97-AF65-F5344CB8AC3E}">
        <p14:creationId xmlns:p14="http://schemas.microsoft.com/office/powerpoint/2010/main" val="2330050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BD7BC9C-82C5-4A70-8201-1B876EEB66CF}" type="slidenum">
              <a:rPr lang="zh-CN" altLang="en-US" smtClean="0"/>
              <a:pPr/>
              <a:t>4</a:t>
            </a:fld>
            <a:endParaRPr lang="zh-CN" altLang="en-US"/>
          </a:p>
        </p:txBody>
      </p:sp>
    </p:spTree>
    <p:extLst>
      <p:ext uri="{BB962C8B-B14F-4D97-AF65-F5344CB8AC3E}">
        <p14:creationId xmlns:p14="http://schemas.microsoft.com/office/powerpoint/2010/main" val="3412093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以邮箱为例来阐述什么是模式</a:t>
            </a:r>
          </a:p>
        </p:txBody>
      </p:sp>
      <p:sp>
        <p:nvSpPr>
          <p:cNvPr id="4" name="灯片编号占位符 3"/>
          <p:cNvSpPr>
            <a:spLocks noGrp="1"/>
          </p:cNvSpPr>
          <p:nvPr>
            <p:ph type="sldNum" sz="quarter" idx="10"/>
          </p:nvPr>
        </p:nvSpPr>
        <p:spPr/>
        <p:txBody>
          <a:bodyPr/>
          <a:lstStyle/>
          <a:p>
            <a:fld id="{1BD7BC9C-82C5-4A70-8201-1B876EEB66CF}" type="slidenum">
              <a:rPr lang="zh-CN" altLang="en-US" smtClean="0"/>
              <a:pPr/>
              <a:t>5</a:t>
            </a:fld>
            <a:endParaRPr lang="zh-CN" altLang="en-US"/>
          </a:p>
        </p:txBody>
      </p:sp>
    </p:spTree>
    <p:extLst>
      <p:ext uri="{BB962C8B-B14F-4D97-AF65-F5344CB8AC3E}">
        <p14:creationId xmlns:p14="http://schemas.microsoft.com/office/powerpoint/2010/main" val="2412217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继续拿例子说</a:t>
            </a:r>
            <a:endParaRPr lang="en-US" altLang="zh-CN" dirty="0"/>
          </a:p>
        </p:txBody>
      </p:sp>
      <p:sp>
        <p:nvSpPr>
          <p:cNvPr id="4" name="灯片编号占位符 3"/>
          <p:cNvSpPr>
            <a:spLocks noGrp="1"/>
          </p:cNvSpPr>
          <p:nvPr>
            <p:ph type="sldNum" sz="quarter" idx="10"/>
          </p:nvPr>
        </p:nvSpPr>
        <p:spPr/>
        <p:txBody>
          <a:bodyPr/>
          <a:lstStyle/>
          <a:p>
            <a:fld id="{1BD7BC9C-82C5-4A70-8201-1B876EEB66CF}" type="slidenum">
              <a:rPr lang="zh-CN" altLang="en-US" smtClean="0"/>
              <a:pPr/>
              <a:t>9</a:t>
            </a:fld>
            <a:endParaRPr lang="zh-CN" altLang="en-US"/>
          </a:p>
        </p:txBody>
      </p:sp>
    </p:spTree>
    <p:extLst>
      <p:ext uri="{BB962C8B-B14F-4D97-AF65-F5344CB8AC3E}">
        <p14:creationId xmlns:p14="http://schemas.microsoft.com/office/powerpoint/2010/main" val="663801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indent="-228600">
              <a:buNone/>
            </a:pPr>
            <a:endParaRPr lang="zh-CN" altLang="en-US" dirty="0"/>
          </a:p>
        </p:txBody>
      </p:sp>
      <p:sp>
        <p:nvSpPr>
          <p:cNvPr id="4" name="灯片编号占位符 3"/>
          <p:cNvSpPr>
            <a:spLocks noGrp="1"/>
          </p:cNvSpPr>
          <p:nvPr>
            <p:ph type="sldNum" sz="quarter" idx="10"/>
          </p:nvPr>
        </p:nvSpPr>
        <p:spPr/>
        <p:txBody>
          <a:bodyPr/>
          <a:lstStyle/>
          <a:p>
            <a:fld id="{1BD7BC9C-82C5-4A70-8201-1B876EEB66CF}" type="slidenum">
              <a:rPr lang="zh-CN" altLang="en-US" smtClean="0"/>
              <a:pPr/>
              <a:t>10</a:t>
            </a:fld>
            <a:endParaRPr lang="zh-CN" altLang="en-US"/>
          </a:p>
        </p:txBody>
      </p:sp>
    </p:spTree>
    <p:extLst>
      <p:ext uri="{BB962C8B-B14F-4D97-AF65-F5344CB8AC3E}">
        <p14:creationId xmlns:p14="http://schemas.microsoft.com/office/powerpoint/2010/main" val="2344745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D7BC9C-82C5-4A70-8201-1B876EEB66CF}" type="slidenum">
              <a:rPr lang="zh-CN" altLang="en-US" smtClean="0"/>
              <a:pPr/>
              <a:t>13</a:t>
            </a:fld>
            <a:endParaRPr lang="zh-CN" altLang="en-US"/>
          </a:p>
        </p:txBody>
      </p:sp>
    </p:spTree>
    <p:extLst>
      <p:ext uri="{BB962C8B-B14F-4D97-AF65-F5344CB8AC3E}">
        <p14:creationId xmlns:p14="http://schemas.microsoft.com/office/powerpoint/2010/main" val="145947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indent="-228600">
              <a:buNone/>
            </a:pPr>
            <a:r>
              <a:rPr lang="zh-CN" altLang="en-US" dirty="0"/>
              <a:t>正则表达式的语法，根据学生的情况酌情略讲或者细</a:t>
            </a:r>
            <a:r>
              <a:rPr lang="zh-CN" altLang="en-US"/>
              <a:t>讲。</a:t>
            </a:r>
            <a:endParaRPr lang="en-US" altLang="zh-CN"/>
          </a:p>
          <a:p>
            <a:pPr marL="228600" indent="-228600">
              <a:buNone/>
            </a:pPr>
            <a:r>
              <a:rPr lang="zh-CN" altLang="en-US"/>
              <a:t>原字符：代表的就是字符或字符串本身的意义</a:t>
            </a:r>
            <a:endParaRPr lang="zh-CN" altLang="en-US" dirty="0"/>
          </a:p>
        </p:txBody>
      </p:sp>
      <p:sp>
        <p:nvSpPr>
          <p:cNvPr id="4" name="灯片编号占位符 3"/>
          <p:cNvSpPr>
            <a:spLocks noGrp="1"/>
          </p:cNvSpPr>
          <p:nvPr>
            <p:ph type="sldNum" sz="quarter" idx="10"/>
          </p:nvPr>
        </p:nvSpPr>
        <p:spPr/>
        <p:txBody>
          <a:bodyPr/>
          <a:lstStyle/>
          <a:p>
            <a:fld id="{1BD7BC9C-82C5-4A70-8201-1B876EEB66CF}" type="slidenum">
              <a:rPr lang="zh-CN" altLang="en-US" smtClean="0"/>
              <a:pPr/>
              <a:t>19</a:t>
            </a:fld>
            <a:endParaRPr lang="zh-CN" altLang="en-US"/>
          </a:p>
        </p:txBody>
      </p:sp>
    </p:spTree>
    <p:extLst>
      <p:ext uri="{BB962C8B-B14F-4D97-AF65-F5344CB8AC3E}">
        <p14:creationId xmlns:p14="http://schemas.microsoft.com/office/powerpoint/2010/main" val="31237244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2" name="图片 1" descr="images.jpg"/>
          <p:cNvPicPr>
            <a:picLocks noChangeAspect="1"/>
          </p:cNvPicPr>
          <p:nvPr userDrawn="1"/>
        </p:nvPicPr>
        <p:blipFill>
          <a:blip r:embed="rId2"/>
          <a:stretch>
            <a:fillRect/>
          </a:stretch>
        </p:blipFill>
        <p:spPr>
          <a:xfrm>
            <a:off x="7933304" y="67695"/>
            <a:ext cx="1133476" cy="980893"/>
          </a:xfrm>
          <a:prstGeom prst="rect">
            <a:avLst/>
          </a:prstGeom>
        </p:spPr>
      </p:pic>
      <p:pic>
        <p:nvPicPr>
          <p:cNvPr id="3" name="图片 2" descr="software.jpg"/>
          <p:cNvPicPr>
            <a:picLocks noChangeAspect="1"/>
          </p:cNvPicPr>
          <p:nvPr userDrawn="1"/>
        </p:nvPicPr>
        <p:blipFill>
          <a:blip r:embed="rId3"/>
          <a:stretch>
            <a:fillRect/>
          </a:stretch>
        </p:blipFill>
        <p:spPr>
          <a:xfrm>
            <a:off x="71406" y="214290"/>
            <a:ext cx="2578608" cy="4023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356"/>
            <a:ext cx="8229600" cy="703282"/>
          </a:xfrm>
          <a:prstGeom prst="rect">
            <a:avLst/>
          </a:prstGeom>
        </p:spPr>
        <p:txBody>
          <a:bodyPr/>
          <a:lstStyle>
            <a:lvl1pPr>
              <a:defRPr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defRPr>
            </a:lvl1pPr>
          </a:lstStyle>
          <a:p>
            <a:r>
              <a:rPr lang="zh-CN" altLang="en-US" dirty="0"/>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buClr>
                <a:schemeClr val="bg2">
                  <a:lumMod val="50000"/>
                </a:schemeClr>
              </a:buClr>
              <a:buFont typeface="Wingdings" pitchFamily="2" charset="2"/>
              <a:buChar char="l"/>
              <a:defRPr sz="2800"/>
            </a:lvl1pPr>
            <a:lvl2pPr>
              <a:buClr>
                <a:schemeClr val="bg1">
                  <a:lumMod val="50000"/>
                </a:schemeClr>
              </a:buClr>
              <a:buFont typeface="Wingdings" pitchFamily="2" charset="2"/>
              <a:buChar char="l"/>
              <a:defRPr sz="2400"/>
            </a:lvl2pPr>
            <a:lvl3pPr>
              <a:buClr>
                <a:schemeClr val="bg1">
                  <a:lumMod val="65000"/>
                </a:schemeClr>
              </a:buClr>
              <a:buFont typeface="Wingdings" pitchFamily="2" charset="2"/>
              <a:buChar char="l"/>
              <a:defRPr sz="2000"/>
            </a:lvl3pPr>
            <a:lvl4pPr>
              <a:buClr>
                <a:schemeClr val="bg1">
                  <a:lumMod val="65000"/>
                </a:schemeClr>
              </a:buClr>
              <a:buFont typeface="Wingdings" pitchFamily="2" charset="2"/>
              <a:buChar char="l"/>
              <a:defRPr sz="1800"/>
            </a:lvl4pPr>
            <a:lvl5pPr>
              <a:buClr>
                <a:schemeClr val="bg1">
                  <a:lumMod val="65000"/>
                </a:schemeClr>
              </a:buClr>
              <a:buFont typeface="Wingdings" pitchFamily="2" charset="2"/>
              <a:buChar char="l"/>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buClr>
                <a:schemeClr val="accent1">
                  <a:lumMod val="50000"/>
                </a:schemeClr>
              </a:buClr>
              <a:buFont typeface="Wingdings" pitchFamily="2" charset="2"/>
              <a:buChar char="l"/>
              <a:defRPr sz="2800"/>
            </a:lvl1pPr>
            <a:lvl2pPr>
              <a:buClr>
                <a:schemeClr val="bg1">
                  <a:lumMod val="50000"/>
                </a:schemeClr>
              </a:buClr>
              <a:buFont typeface="Wingdings" pitchFamily="2" charset="2"/>
              <a:buChar char="l"/>
              <a:defRPr sz="2400"/>
            </a:lvl2pPr>
            <a:lvl3pPr>
              <a:buClr>
                <a:schemeClr val="bg1">
                  <a:lumMod val="65000"/>
                </a:schemeClr>
              </a:buClr>
              <a:buFont typeface="Wingdings" pitchFamily="2" charset="2"/>
              <a:buChar char="l"/>
              <a:defRPr sz="2000"/>
            </a:lvl3pPr>
            <a:lvl4pPr>
              <a:buClr>
                <a:schemeClr val="bg1">
                  <a:lumMod val="65000"/>
                </a:schemeClr>
              </a:buClr>
              <a:buFont typeface="Wingdings" pitchFamily="2" charset="2"/>
              <a:buChar char="l"/>
              <a:defRPr sz="1800"/>
            </a:lvl4pPr>
            <a:lvl5pPr>
              <a:buClr>
                <a:schemeClr val="bg1">
                  <a:lumMod val="65000"/>
                </a:schemeClr>
              </a:buClr>
              <a:buFont typeface="Wingdings" pitchFamily="2" charset="2"/>
              <a:buChar char="l"/>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356"/>
            <a:ext cx="8229600" cy="703282"/>
          </a:xfrm>
          <a:prstGeom prst="rect">
            <a:avLst/>
          </a:prstGeom>
        </p:spPr>
        <p:txBody>
          <a:bodyPr/>
          <a:lstStyle>
            <a:lvl1pPr>
              <a:defRPr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defRPr>
            </a:lvl1pPr>
          </a:lstStyle>
          <a:p>
            <a:r>
              <a:rPr lang="zh-CN" altLang="en-US" dirty="0"/>
              <a:t>单击此处编辑母版标题样式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000108"/>
            <a:ext cx="3008313" cy="785818"/>
          </a:xfrm>
          <a:prstGeom prst="rect">
            <a:avLst/>
          </a:prstGeom>
        </p:spPr>
        <p:txBody>
          <a:bodyPr anchor="b"/>
          <a:lstStyle>
            <a:lvl1pPr algn="l">
              <a:defRPr sz="2000" b="1"/>
            </a:lvl1pPr>
          </a:lstStyle>
          <a:p>
            <a:r>
              <a:rPr lang="zh-CN" altLang="en-US" dirty="0"/>
              <a:t>单击此处编辑母版标题样式</a:t>
            </a:r>
          </a:p>
        </p:txBody>
      </p:sp>
      <p:sp>
        <p:nvSpPr>
          <p:cNvPr id="3" name="内容占位符 2"/>
          <p:cNvSpPr>
            <a:spLocks noGrp="1"/>
          </p:cNvSpPr>
          <p:nvPr>
            <p:ph idx="1"/>
          </p:nvPr>
        </p:nvSpPr>
        <p:spPr>
          <a:xfrm>
            <a:off x="3575050" y="1000108"/>
            <a:ext cx="5111750" cy="5126055"/>
          </a:xfrm>
          <a:prstGeom prst="rect">
            <a:avLst/>
          </a:prstGeom>
        </p:spPr>
        <p:txBody>
          <a:bodyPr/>
          <a:lstStyle>
            <a:lvl1pPr>
              <a:buClr>
                <a:schemeClr val="accent1">
                  <a:lumMod val="50000"/>
                </a:schemeClr>
              </a:buClr>
              <a:buFont typeface="Wingdings" pitchFamily="2" charset="2"/>
              <a:buChar char="l"/>
              <a:defRPr sz="3200"/>
            </a:lvl1pPr>
            <a:lvl2pPr>
              <a:buClr>
                <a:schemeClr val="bg1">
                  <a:lumMod val="50000"/>
                </a:schemeClr>
              </a:buClr>
              <a:buFont typeface="Wingdings" pitchFamily="2" charset="2"/>
              <a:buChar char="l"/>
              <a:defRPr sz="2800"/>
            </a:lvl2pPr>
            <a:lvl3pPr>
              <a:buClr>
                <a:schemeClr val="bg1">
                  <a:lumMod val="65000"/>
                </a:schemeClr>
              </a:buClr>
              <a:buFont typeface="Wingdings" pitchFamily="2" charset="2"/>
              <a:buChar char="l"/>
              <a:defRPr sz="2400"/>
            </a:lvl3pPr>
            <a:lvl4pPr>
              <a:buClr>
                <a:schemeClr val="bg1">
                  <a:lumMod val="65000"/>
                </a:schemeClr>
              </a:buClr>
              <a:buFont typeface="Wingdings" pitchFamily="2" charset="2"/>
              <a:buChar char="l"/>
              <a:defRPr sz="2000"/>
            </a:lvl4pPr>
            <a:lvl5pPr>
              <a:buClr>
                <a:schemeClr val="bg1">
                  <a:lumMod val="65000"/>
                </a:schemeClr>
              </a:buClr>
              <a:buFont typeface="Wingdings" pitchFamily="2" charset="2"/>
              <a:buChar char="l"/>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0" y="1857364"/>
            <a:ext cx="3008313" cy="4268799"/>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928669"/>
            <a:ext cx="5486400" cy="379890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356"/>
            <a:ext cx="8229600" cy="703282"/>
          </a:xfrm>
          <a:prstGeom prst="rect">
            <a:avLst/>
          </a:prstGeom>
        </p:spPr>
        <p:txBody>
          <a:bodyPr/>
          <a:lstStyle>
            <a:lvl1pPr>
              <a:defRPr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defRPr>
            </a:lvl1pPr>
          </a:lstStyle>
          <a:p>
            <a:r>
              <a:rPr lang="zh-CN" altLang="en-US" dirty="0"/>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lvl1pPr>
              <a:buClr>
                <a:schemeClr val="accent1"/>
              </a:buClr>
              <a:buFont typeface="Wingdings" pitchFamily="2" charset="2"/>
              <a:buChar char="l"/>
              <a:defRPr>
                <a:solidFill>
                  <a:schemeClr val="accent1"/>
                </a:solidFill>
              </a:defRPr>
            </a:lvl1pPr>
            <a:lvl2pPr>
              <a:buClr>
                <a:schemeClr val="bg1">
                  <a:lumMod val="50000"/>
                </a:schemeClr>
              </a:buClr>
              <a:buFont typeface="Wingdings" pitchFamily="2" charset="2"/>
              <a:buChar char="l"/>
              <a:defRPr/>
            </a:lvl2pPr>
            <a:lvl3pPr>
              <a:buClr>
                <a:schemeClr val="bg1">
                  <a:lumMod val="65000"/>
                </a:schemeClr>
              </a:buClr>
              <a:buFont typeface="Wingdings" pitchFamily="2" charset="2"/>
              <a:buChar char="l"/>
              <a:defRPr/>
            </a:lvl3pPr>
            <a:lvl4pPr>
              <a:buClr>
                <a:schemeClr val="bg1">
                  <a:lumMod val="65000"/>
                </a:schemeClr>
              </a:buClr>
              <a:buFont typeface="Wingdings" pitchFamily="2" charset="2"/>
              <a:buChar char="l"/>
              <a:defRPr/>
            </a:lvl4pPr>
            <a:lvl5pPr>
              <a:buClr>
                <a:schemeClr val="bg1">
                  <a:lumMod val="65000"/>
                </a:schemeClr>
              </a:buClr>
              <a:buFont typeface="Wingdings" pitchFamily="2" charset="2"/>
              <a:buChar char="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143636" y="785794"/>
            <a:ext cx="1785950" cy="5357850"/>
          </a:xfrm>
          <a:prstGeom prst="rect">
            <a:avLst/>
          </a:prstGeom>
        </p:spPr>
        <p:txBody>
          <a:bodyPr vert="eaVert"/>
          <a:lstStyle>
            <a:lvl1pPr>
              <a:defRPr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defRPr>
            </a:lvl1pPr>
          </a:lstStyle>
          <a:p>
            <a:r>
              <a:rPr lang="zh-CN" altLang="en-US" dirty="0"/>
              <a:t>单击此处编辑母版标题样式</a:t>
            </a:r>
          </a:p>
        </p:txBody>
      </p:sp>
      <p:sp>
        <p:nvSpPr>
          <p:cNvPr id="3" name="竖排文字占位符 2"/>
          <p:cNvSpPr>
            <a:spLocks noGrp="1"/>
          </p:cNvSpPr>
          <p:nvPr>
            <p:ph type="body" orient="vert" idx="1"/>
          </p:nvPr>
        </p:nvSpPr>
        <p:spPr>
          <a:xfrm>
            <a:off x="457200" y="785794"/>
            <a:ext cx="5614998" cy="5340369"/>
          </a:xfrm>
          <a:prstGeom prst="rect">
            <a:avLst/>
          </a:prstGeom>
        </p:spPr>
        <p:txBody>
          <a:bodyPr vert="eaVert"/>
          <a:lstStyle>
            <a:lvl1pPr>
              <a:buClr>
                <a:schemeClr val="accent1"/>
              </a:buClr>
              <a:buFont typeface="Wingdings" pitchFamily="2" charset="2"/>
              <a:buChar char="l"/>
              <a:defRPr>
                <a:solidFill>
                  <a:schemeClr val="accent1"/>
                </a:solidFill>
              </a:defRPr>
            </a:lvl1pPr>
            <a:lvl2pPr>
              <a:buClr>
                <a:schemeClr val="bg1">
                  <a:lumMod val="50000"/>
                </a:schemeClr>
              </a:buClr>
              <a:buFont typeface="Wingdings" pitchFamily="2" charset="2"/>
              <a:buChar char="l"/>
              <a:defRPr/>
            </a:lvl2pPr>
            <a:lvl3pPr>
              <a:buClr>
                <a:schemeClr val="bg1">
                  <a:lumMod val="65000"/>
                </a:schemeClr>
              </a:buClr>
              <a:buFont typeface="Wingdings" pitchFamily="2" charset="2"/>
              <a:buChar char="l"/>
              <a:defRPr/>
            </a:lvl3pPr>
            <a:lvl4pPr>
              <a:buClr>
                <a:schemeClr val="bg1">
                  <a:lumMod val="65000"/>
                </a:schemeClr>
              </a:buClr>
              <a:buFont typeface="Wingdings" pitchFamily="2" charset="2"/>
              <a:buChar char="l"/>
              <a:defRPr/>
            </a:lvl4pPr>
            <a:lvl5pPr>
              <a:buClr>
                <a:schemeClr val="bg1">
                  <a:lumMod val="65000"/>
                </a:schemeClr>
              </a:buClr>
              <a:buFont typeface="Wingdings" pitchFamily="2" charset="2"/>
              <a:buChar char="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演讲题目">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57158" y="3071810"/>
            <a:ext cx="8229600" cy="1143000"/>
          </a:xfrm>
          <a:prstGeom prst="rect">
            <a:avLst/>
          </a:prstGeom>
        </p:spPr>
        <p:txBody>
          <a:bodyPr/>
          <a:lstStyle>
            <a:lvl1pPr algn="l">
              <a:defRPr lang="zh-CN" altLang="en-US" sz="4800" b="1" kern="1200" cap="none" spc="0" baseline="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a typeface="+mj-ea"/>
                <a:cs typeface="+mj-cs"/>
              </a:defRPr>
            </a:lvl1pPr>
          </a:lstStyle>
          <a:p>
            <a:r>
              <a:rPr lang="zh-CN" altLang="en-US" dirty="0"/>
              <a:t>演讲题目</a:t>
            </a:r>
          </a:p>
        </p:txBody>
      </p:sp>
      <p:sp>
        <p:nvSpPr>
          <p:cNvPr id="7" name="文本占位符 6"/>
          <p:cNvSpPr>
            <a:spLocks noGrp="1"/>
          </p:cNvSpPr>
          <p:nvPr>
            <p:ph type="body" sz="quarter" idx="10" hasCustomPrompt="1"/>
          </p:nvPr>
        </p:nvSpPr>
        <p:spPr>
          <a:xfrm>
            <a:off x="357158" y="2000250"/>
            <a:ext cx="2571750" cy="642938"/>
          </a:xfrm>
          <a:prstGeom prst="rect">
            <a:avLst/>
          </a:prstGeom>
        </p:spPr>
        <p:txBody>
          <a:bodyPr>
            <a:normAutofit/>
          </a:bodyPr>
          <a:lstStyle>
            <a:lvl1pPr>
              <a:buNone/>
              <a:defRPr sz="2000" b="0">
                <a:solidFill>
                  <a:schemeClr val="bg1"/>
                </a:solidFill>
                <a:effectLst>
                  <a:outerShdw blurRad="38100" dist="38100" dir="2700000" algn="tl">
                    <a:srgbClr val="000000">
                      <a:alpha val="43137"/>
                    </a:srgbClr>
                  </a:outerShdw>
                </a:effectLst>
              </a:defRPr>
            </a:lvl1pPr>
          </a:lstStyle>
          <a:p>
            <a:pPr lvl="0"/>
            <a:r>
              <a:rPr lang="zh-CN" altLang="en-US" dirty="0"/>
              <a:t>课程编号：</a:t>
            </a:r>
          </a:p>
        </p:txBody>
      </p:sp>
      <p:sp>
        <p:nvSpPr>
          <p:cNvPr id="4" name="文本占位符 6"/>
          <p:cNvSpPr>
            <a:spLocks noGrp="1"/>
          </p:cNvSpPr>
          <p:nvPr>
            <p:ph type="body" sz="quarter" idx="11" hasCustomPrompt="1"/>
          </p:nvPr>
        </p:nvSpPr>
        <p:spPr>
          <a:xfrm>
            <a:off x="357158" y="4286256"/>
            <a:ext cx="2571750" cy="642938"/>
          </a:xfrm>
          <a:prstGeom prst="rect">
            <a:avLst/>
          </a:prstGeom>
        </p:spPr>
        <p:txBody>
          <a:bodyPr>
            <a:noAutofit/>
          </a:bodyPr>
          <a:lstStyle>
            <a:lvl1pPr algn="l" defTabSz="914400" rtl="0" eaLnBrk="1" latinLnBrk="0" hangingPunct="1">
              <a:spcBef>
                <a:spcPct val="0"/>
              </a:spcBef>
              <a:buNone/>
              <a:defRPr lang="zh-CN" altLang="en-US" sz="2800" b="1" kern="1200" cap="none" spc="0" baseline="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a typeface="+mj-ea"/>
                <a:cs typeface="+mj-cs"/>
              </a:defRPr>
            </a:lvl1pPr>
          </a:lstStyle>
          <a:p>
            <a:pPr lvl="0"/>
            <a:r>
              <a:rPr lang="zh-CN" altLang="en-US" dirty="0"/>
              <a:t>单击此处修改</a:t>
            </a:r>
          </a:p>
        </p:txBody>
      </p:sp>
      <p:pic>
        <p:nvPicPr>
          <p:cNvPr id="5" name="图片 4" descr="images.jpg"/>
          <p:cNvPicPr>
            <a:picLocks noChangeAspect="1"/>
          </p:cNvPicPr>
          <p:nvPr userDrawn="1"/>
        </p:nvPicPr>
        <p:blipFill>
          <a:blip r:embed="rId2"/>
          <a:stretch>
            <a:fillRect/>
          </a:stretch>
        </p:blipFill>
        <p:spPr>
          <a:xfrm>
            <a:off x="7933304" y="67695"/>
            <a:ext cx="1133476" cy="980893"/>
          </a:xfrm>
          <a:prstGeom prst="rect">
            <a:avLst/>
          </a:prstGeom>
        </p:spPr>
      </p:pic>
      <p:pic>
        <p:nvPicPr>
          <p:cNvPr id="6" name="图片 5" descr="software.jpg"/>
          <p:cNvPicPr>
            <a:picLocks noChangeAspect="1"/>
          </p:cNvPicPr>
          <p:nvPr userDrawn="1"/>
        </p:nvPicPr>
        <p:blipFill>
          <a:blip r:embed="rId3"/>
          <a:stretch>
            <a:fillRect/>
          </a:stretch>
        </p:blipFill>
        <p:spPr>
          <a:xfrm>
            <a:off x="71406" y="214290"/>
            <a:ext cx="2578608" cy="40233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其他标题">
    <p:spTree>
      <p:nvGrpSpPr>
        <p:cNvPr id="1" name=""/>
        <p:cNvGrpSpPr/>
        <p:nvPr/>
      </p:nvGrpSpPr>
      <p:grpSpPr>
        <a:xfrm>
          <a:off x="0" y="0"/>
          <a:ext cx="0" cy="0"/>
          <a:chOff x="0" y="0"/>
          <a:chExt cx="0" cy="0"/>
        </a:xfrm>
      </p:grpSpPr>
      <p:sp>
        <p:nvSpPr>
          <p:cNvPr id="6" name="标题 1"/>
          <p:cNvSpPr>
            <a:spLocks noGrp="1"/>
          </p:cNvSpPr>
          <p:nvPr>
            <p:ph type="title" hasCustomPrompt="1"/>
          </p:nvPr>
        </p:nvSpPr>
        <p:spPr>
          <a:xfrm>
            <a:off x="357158" y="2214554"/>
            <a:ext cx="8229600" cy="1143000"/>
          </a:xfrm>
          <a:prstGeom prst="rect">
            <a:avLst/>
          </a:prstGeom>
        </p:spPr>
        <p:txBody>
          <a:bodyPr>
            <a:noAutofit/>
          </a:bodyPr>
          <a:lstStyle>
            <a:lvl1pPr algn="l">
              <a:defRPr sz="8000" b="0" spc="1000" baseline="0">
                <a:solidFill>
                  <a:schemeClr val="bg1"/>
                </a:solidFill>
                <a:effectLst>
                  <a:outerShdw blurRad="38100" dist="38100" dir="2700000" algn="tl">
                    <a:srgbClr val="000000">
                      <a:alpha val="43137"/>
                    </a:srgbClr>
                  </a:outerShdw>
                </a:effectLst>
              </a:defRPr>
            </a:lvl1pPr>
          </a:lstStyle>
          <a:p>
            <a:r>
              <a:rPr lang="zh-CN" altLang="en-US" dirty="0"/>
              <a:t>单击此处修改</a:t>
            </a:r>
          </a:p>
        </p:txBody>
      </p:sp>
      <p:sp>
        <p:nvSpPr>
          <p:cNvPr id="8" name="文本占位符 6"/>
          <p:cNvSpPr>
            <a:spLocks noGrp="1"/>
          </p:cNvSpPr>
          <p:nvPr>
            <p:ph type="body" sz="quarter" idx="10" hasCustomPrompt="1"/>
          </p:nvPr>
        </p:nvSpPr>
        <p:spPr>
          <a:xfrm>
            <a:off x="357158" y="3643314"/>
            <a:ext cx="8215370" cy="642938"/>
          </a:xfrm>
          <a:prstGeom prst="rect">
            <a:avLst/>
          </a:prstGeom>
        </p:spPr>
        <p:txBody>
          <a:bodyPr>
            <a:noAutofit/>
          </a:bodyPr>
          <a:lstStyle>
            <a:lvl1pPr>
              <a:buNone/>
              <a:defRPr sz="3200" b="0">
                <a:solidFill>
                  <a:schemeClr val="bg1"/>
                </a:solidFill>
                <a:effectLst>
                  <a:outerShdw blurRad="38100" dist="38100" dir="2700000" algn="tl">
                    <a:srgbClr val="000000">
                      <a:alpha val="43137"/>
                    </a:srgbClr>
                  </a:outerShdw>
                </a:effectLst>
              </a:defRPr>
            </a:lvl1pPr>
          </a:lstStyle>
          <a:p>
            <a:pPr lvl="0"/>
            <a:r>
              <a:rPr lang="zh-CN" altLang="en-US" dirty="0"/>
              <a:t>单击此处修改</a:t>
            </a:r>
          </a:p>
        </p:txBody>
      </p:sp>
      <p:sp>
        <p:nvSpPr>
          <p:cNvPr id="9" name="文本占位符 6"/>
          <p:cNvSpPr>
            <a:spLocks noGrp="1"/>
          </p:cNvSpPr>
          <p:nvPr>
            <p:ph type="body" sz="quarter" idx="11" hasCustomPrompt="1"/>
          </p:nvPr>
        </p:nvSpPr>
        <p:spPr>
          <a:xfrm>
            <a:off x="357158" y="4500570"/>
            <a:ext cx="8215370" cy="642938"/>
          </a:xfrm>
          <a:prstGeom prst="rect">
            <a:avLst/>
          </a:prstGeom>
        </p:spPr>
        <p:txBody>
          <a:bodyPr>
            <a:noAutofit/>
          </a:bodyPr>
          <a:lstStyle>
            <a:lvl1pPr>
              <a:buNone/>
              <a:defRPr sz="2400" b="0">
                <a:solidFill>
                  <a:schemeClr val="bg1"/>
                </a:solidFill>
                <a:effectLst>
                  <a:outerShdw blurRad="38100" dist="38100" dir="2700000" algn="tl">
                    <a:srgbClr val="000000">
                      <a:alpha val="43137"/>
                    </a:srgbClr>
                  </a:outerShdw>
                </a:effectLst>
              </a:defRPr>
            </a:lvl1pPr>
          </a:lstStyle>
          <a:p>
            <a:pPr lvl="0"/>
            <a:r>
              <a:rPr lang="zh-CN" altLang="en-US" dirty="0"/>
              <a:t>单击此处修改</a:t>
            </a:r>
          </a:p>
        </p:txBody>
      </p:sp>
      <p:pic>
        <p:nvPicPr>
          <p:cNvPr id="5" name="图片 4" descr="images.jpg"/>
          <p:cNvPicPr>
            <a:picLocks noChangeAspect="1"/>
          </p:cNvPicPr>
          <p:nvPr userDrawn="1"/>
        </p:nvPicPr>
        <p:blipFill>
          <a:blip r:embed="rId2"/>
          <a:stretch>
            <a:fillRect/>
          </a:stretch>
        </p:blipFill>
        <p:spPr>
          <a:xfrm>
            <a:off x="7933304" y="67695"/>
            <a:ext cx="1133476" cy="980893"/>
          </a:xfrm>
          <a:prstGeom prst="rect">
            <a:avLst/>
          </a:prstGeom>
        </p:spPr>
      </p:pic>
      <p:pic>
        <p:nvPicPr>
          <p:cNvPr id="7" name="图片 6" descr="software.jpg"/>
          <p:cNvPicPr>
            <a:picLocks noChangeAspect="1"/>
          </p:cNvPicPr>
          <p:nvPr userDrawn="1"/>
        </p:nvPicPr>
        <p:blipFill>
          <a:blip r:embed="rId3"/>
          <a:stretch>
            <a:fillRect/>
          </a:stretch>
        </p:blipFill>
        <p:spPr>
          <a:xfrm>
            <a:off x="71406" y="214290"/>
            <a:ext cx="2578608" cy="40233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反馈表页">
    <p:spTree>
      <p:nvGrpSpPr>
        <p:cNvPr id="1" name=""/>
        <p:cNvGrpSpPr/>
        <p:nvPr/>
      </p:nvGrpSpPr>
      <p:grpSpPr>
        <a:xfrm>
          <a:off x="0" y="0"/>
          <a:ext cx="0" cy="0"/>
          <a:chOff x="0" y="0"/>
          <a:chExt cx="0" cy="0"/>
        </a:xfrm>
      </p:grpSpPr>
      <p:pic>
        <p:nvPicPr>
          <p:cNvPr id="6" name="Picture 2" descr="white bar"/>
          <p:cNvPicPr preferRelativeResize="0">
            <a:picLocks noChangeAspect="1" noChangeArrowheads="1"/>
          </p:cNvPicPr>
          <p:nvPr userDrawn="1"/>
        </p:nvPicPr>
        <p:blipFill>
          <a:blip r:embed="rId2" cstate="print"/>
          <a:srcRect/>
          <a:stretch>
            <a:fillRect/>
          </a:stretch>
        </p:blipFill>
        <p:spPr bwMode="hidden">
          <a:xfrm>
            <a:off x="-1" y="2000240"/>
            <a:ext cx="9144001" cy="3760788"/>
          </a:xfrm>
          <a:prstGeom prst="rect">
            <a:avLst/>
          </a:prstGeom>
          <a:noFill/>
          <a:ln w="9525">
            <a:noFill/>
            <a:miter lim="800000"/>
            <a:headEnd/>
            <a:tailEnd/>
          </a:ln>
        </p:spPr>
      </p:pic>
      <p:sp>
        <p:nvSpPr>
          <p:cNvPr id="7" name="AutoShape 3"/>
          <p:cNvSpPr>
            <a:spLocks noChangeArrowheads="1"/>
          </p:cNvSpPr>
          <p:nvPr userDrawn="1"/>
        </p:nvSpPr>
        <p:spPr bwMode="auto">
          <a:xfrm>
            <a:off x="586569" y="2409837"/>
            <a:ext cx="8271711" cy="2662237"/>
          </a:xfrm>
          <a:prstGeom prst="roundRect">
            <a:avLst>
              <a:gd name="adj" fmla="val 8315"/>
            </a:avLst>
          </a:prstGeom>
          <a:noFill/>
          <a:ln cap="flat" cmpd="sng">
            <a:noFill/>
            <a:headEnd/>
            <a:tailEnd/>
          </a:ln>
        </p:spPr>
        <p:style>
          <a:lnRef idx="3">
            <a:schemeClr val="lt1"/>
          </a:lnRef>
          <a:fillRef idx="1">
            <a:schemeClr val="dk1"/>
          </a:fillRef>
          <a:effectRef idx="1">
            <a:schemeClr val="dk1"/>
          </a:effectRef>
          <a:fontRef idx="minor">
            <a:schemeClr val="lt1"/>
          </a:fontRef>
        </p:style>
        <p:txBody>
          <a:bodyPr rIns="365760" anchor="ctr"/>
          <a:lstStyle/>
          <a:p>
            <a:pPr algn="ctr">
              <a:lnSpc>
                <a:spcPct val="150000"/>
              </a:lnSpc>
            </a:pPr>
            <a:r>
              <a:rPr lang="en-US" altLang="zh-CN" sz="7200" b="1" dirty="0">
                <a:solidFill>
                  <a:schemeClr val="accent1">
                    <a:lumMod val="60000"/>
                    <a:lumOff val="40000"/>
                  </a:schemeClr>
                </a:solidFill>
                <a:effectLst>
                  <a:outerShdw blurRad="38100" dist="38100" dir="2700000" algn="tl">
                    <a:srgbClr val="02024A"/>
                  </a:outerShdw>
                </a:effectLst>
                <a:latin typeface="Gabriola" pitchFamily="82" charset="0"/>
              </a:rPr>
              <a:t>Thank  you!</a:t>
            </a:r>
          </a:p>
        </p:txBody>
      </p:sp>
      <p:pic>
        <p:nvPicPr>
          <p:cNvPr id="4" name="图片 3" descr="images.jpg"/>
          <p:cNvPicPr>
            <a:picLocks noChangeAspect="1"/>
          </p:cNvPicPr>
          <p:nvPr userDrawn="1"/>
        </p:nvPicPr>
        <p:blipFill>
          <a:blip r:embed="rId3"/>
          <a:stretch>
            <a:fillRect/>
          </a:stretch>
        </p:blipFill>
        <p:spPr>
          <a:xfrm>
            <a:off x="7933304" y="67695"/>
            <a:ext cx="1133476" cy="980893"/>
          </a:xfrm>
          <a:prstGeom prst="rect">
            <a:avLst/>
          </a:prstGeom>
        </p:spPr>
      </p:pic>
      <p:pic>
        <p:nvPicPr>
          <p:cNvPr id="5" name="图片 4" descr="software.jpg"/>
          <p:cNvPicPr>
            <a:picLocks noChangeAspect="1"/>
          </p:cNvPicPr>
          <p:nvPr userDrawn="1"/>
        </p:nvPicPr>
        <p:blipFill>
          <a:blip r:embed="rId4"/>
          <a:stretch>
            <a:fillRect/>
          </a:stretch>
        </p:blipFill>
        <p:spPr>
          <a:xfrm>
            <a:off x="71406" y="214290"/>
            <a:ext cx="2578608" cy="40233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主要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57200" y="714356"/>
            <a:ext cx="8229600" cy="703282"/>
          </a:xfrm>
          <a:prstGeom prst="rect">
            <a:avLst/>
          </a:prstGeom>
        </p:spPr>
        <p:txBody>
          <a:bodyPr>
            <a:normAutofit/>
          </a:bodyPr>
          <a:lstStyle>
            <a:lvl1pPr algn="l">
              <a:defRPr sz="4000" b="1" cap="none" spc="0" baseline="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defRPr>
            </a:lvl1pPr>
          </a:lstStyle>
          <a:p>
            <a:r>
              <a:rPr lang="zh-CN" altLang="en-US" dirty="0"/>
              <a:t>点击此处修改标题</a:t>
            </a:r>
          </a:p>
        </p:txBody>
      </p:sp>
      <p:sp>
        <p:nvSpPr>
          <p:cNvPr id="3" name="内容占位符 2"/>
          <p:cNvSpPr>
            <a:spLocks noGrp="1"/>
          </p:cNvSpPr>
          <p:nvPr>
            <p:ph idx="1" hasCustomPrompt="1"/>
          </p:nvPr>
        </p:nvSpPr>
        <p:spPr>
          <a:xfrm>
            <a:off x="457200" y="1600200"/>
            <a:ext cx="8229600" cy="4525963"/>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
                <a:schemeClr val="accent1"/>
              </a:buClr>
              <a:buSzPct val="100000"/>
              <a:buFont typeface="Wingdings" pitchFamily="2" charset="2"/>
              <a:buChar char="l"/>
              <a:tabLst/>
              <a:defRPr sz="2400" b="1">
                <a:solidFill>
                  <a:schemeClr val="accent1"/>
                </a:solidFill>
              </a:defRPr>
            </a:lvl1pPr>
            <a:lvl2pPr>
              <a:buClr>
                <a:schemeClr val="bg1">
                  <a:lumMod val="50000"/>
                </a:schemeClr>
              </a:buClr>
              <a:buFont typeface="Wingdings" pitchFamily="2" charset="2"/>
              <a:buChar char="l"/>
              <a:defRPr sz="2400"/>
            </a:lvl2pPr>
            <a:lvl3pPr>
              <a:buClr>
                <a:schemeClr val="bg1">
                  <a:lumMod val="65000"/>
                </a:schemeClr>
              </a:buClr>
              <a:buFont typeface="Wingdings" pitchFamily="2" charset="2"/>
              <a:buChar char="l"/>
              <a:defRPr sz="2000"/>
            </a:lvl3pPr>
            <a:lvl4pPr>
              <a:buClr>
                <a:schemeClr val="bg1">
                  <a:lumMod val="65000"/>
                </a:schemeClr>
              </a:buClr>
              <a:buFont typeface="Wingdings" pitchFamily="2" charset="2"/>
              <a:buChar char="l"/>
              <a:defRPr/>
            </a:lvl4pPr>
            <a:lvl5pPr>
              <a:buClr>
                <a:schemeClr val="bg1">
                  <a:lumMod val="65000"/>
                </a:schemeClr>
              </a:buClr>
              <a:buFont typeface="Wingdings" pitchFamily="2" charset="2"/>
              <a:buChar char="l"/>
              <a:defRPr/>
            </a:lvl5pPr>
          </a:lstStyle>
          <a:p>
            <a:pPr lvl="0"/>
            <a:r>
              <a:rPr lang="zh-CN" altLang="en-US" dirty="0"/>
              <a:t>点击此处修改二级标题</a:t>
            </a:r>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4" name="图片 3" descr="images.jpg"/>
          <p:cNvPicPr>
            <a:picLocks noChangeAspect="1"/>
          </p:cNvPicPr>
          <p:nvPr userDrawn="1"/>
        </p:nvPicPr>
        <p:blipFill>
          <a:blip r:embed="rId2"/>
          <a:stretch>
            <a:fillRect/>
          </a:stretch>
        </p:blipFill>
        <p:spPr>
          <a:xfrm>
            <a:off x="7933304" y="67695"/>
            <a:ext cx="1133476" cy="980893"/>
          </a:xfrm>
          <a:prstGeom prst="rect">
            <a:avLst/>
          </a:prstGeom>
        </p:spPr>
      </p:pic>
      <p:pic>
        <p:nvPicPr>
          <p:cNvPr id="5" name="图片 4" descr="software.jpg"/>
          <p:cNvPicPr>
            <a:picLocks noChangeAspect="1"/>
          </p:cNvPicPr>
          <p:nvPr userDrawn="1"/>
        </p:nvPicPr>
        <p:blipFill>
          <a:blip r:embed="rId3"/>
          <a:stretch>
            <a:fillRect/>
          </a:stretch>
        </p:blipFill>
        <p:spPr>
          <a:xfrm>
            <a:off x="71406" y="214290"/>
            <a:ext cx="2578608" cy="402336"/>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代码字体或字号">
    <p:spTree>
      <p:nvGrpSpPr>
        <p:cNvPr id="1" name=""/>
        <p:cNvGrpSpPr/>
        <p:nvPr/>
      </p:nvGrpSpPr>
      <p:grpSpPr>
        <a:xfrm>
          <a:off x="0" y="0"/>
          <a:ext cx="0" cy="0"/>
          <a:chOff x="0" y="0"/>
          <a:chExt cx="0" cy="0"/>
        </a:xfrm>
      </p:grpSpPr>
      <p:sp>
        <p:nvSpPr>
          <p:cNvPr id="6" name="标题 1"/>
          <p:cNvSpPr>
            <a:spLocks noGrp="1"/>
          </p:cNvSpPr>
          <p:nvPr>
            <p:ph type="title" hasCustomPrompt="1"/>
          </p:nvPr>
        </p:nvSpPr>
        <p:spPr>
          <a:xfrm>
            <a:off x="457200" y="714356"/>
            <a:ext cx="8229600" cy="703282"/>
          </a:xfrm>
          <a:prstGeom prst="rect">
            <a:avLst/>
          </a:prstGeom>
        </p:spPr>
        <p:txBody>
          <a:bodyPr>
            <a:normAutofit/>
          </a:bodyPr>
          <a:lstStyle>
            <a:lvl1pPr algn="l">
              <a:defRPr sz="4000"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defRPr>
            </a:lvl1pPr>
          </a:lstStyle>
          <a:p>
            <a:r>
              <a:rPr lang="zh-CN" altLang="en-US" dirty="0"/>
              <a:t>点击此处修改标题</a:t>
            </a:r>
          </a:p>
        </p:txBody>
      </p:sp>
      <p:sp>
        <p:nvSpPr>
          <p:cNvPr id="7" name="内容占位符 2"/>
          <p:cNvSpPr>
            <a:spLocks noGrp="1"/>
          </p:cNvSpPr>
          <p:nvPr>
            <p:ph idx="1" hasCustomPrompt="1"/>
          </p:nvPr>
        </p:nvSpPr>
        <p:spPr>
          <a:xfrm>
            <a:off x="457200" y="1571612"/>
            <a:ext cx="8229600" cy="4554551"/>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
                <a:schemeClr val="accent1"/>
              </a:buClr>
              <a:buSzTx/>
              <a:buFont typeface="Wingdings" pitchFamily="2" charset="2"/>
              <a:buChar char="l"/>
              <a:tabLst/>
              <a:defRPr sz="2400" b="1">
                <a:solidFill>
                  <a:schemeClr val="bg2"/>
                </a:solidFill>
                <a:latin typeface="Courier New" pitchFamily="49" charset="0"/>
                <a:cs typeface="Courier New" pitchFamily="49" charset="0"/>
              </a:defRPr>
            </a:lvl1pPr>
            <a:lvl2pPr>
              <a:buClr>
                <a:schemeClr val="bg1">
                  <a:lumMod val="50000"/>
                </a:schemeClr>
              </a:buClr>
              <a:buFont typeface="Wingdings" pitchFamily="2" charset="2"/>
              <a:buChar char="l"/>
              <a:defRPr sz="2400">
                <a:latin typeface="Courier New" pitchFamily="49" charset="0"/>
                <a:cs typeface="Courier New" pitchFamily="49" charset="0"/>
              </a:defRPr>
            </a:lvl2pPr>
            <a:lvl3pPr>
              <a:buClr>
                <a:schemeClr val="bg1">
                  <a:lumMod val="65000"/>
                </a:schemeClr>
              </a:buClr>
              <a:buFont typeface="Wingdings" pitchFamily="2" charset="2"/>
              <a:buChar char="l"/>
              <a:defRPr sz="2000">
                <a:latin typeface="Courier New" pitchFamily="49" charset="0"/>
                <a:cs typeface="Courier New" pitchFamily="49" charset="0"/>
              </a:defRPr>
            </a:lvl3pPr>
            <a:lvl4pPr>
              <a:buClr>
                <a:schemeClr val="bg1">
                  <a:lumMod val="65000"/>
                </a:schemeClr>
              </a:buClr>
              <a:buFont typeface="Wingdings" pitchFamily="2" charset="2"/>
              <a:buChar char="l"/>
              <a:defRPr>
                <a:latin typeface="Courier New" pitchFamily="49" charset="0"/>
                <a:cs typeface="Courier New" pitchFamily="49" charset="0"/>
              </a:defRPr>
            </a:lvl4pPr>
            <a:lvl5pPr>
              <a:buClr>
                <a:schemeClr val="bg1">
                  <a:lumMod val="65000"/>
                </a:schemeClr>
              </a:buClr>
              <a:buFont typeface="Wingdings" pitchFamily="2" charset="2"/>
              <a:buChar char="l"/>
              <a:defRPr>
                <a:latin typeface="Courier New" pitchFamily="49" charset="0"/>
                <a:cs typeface="Courier New" pitchFamily="49" charset="0"/>
              </a:defRPr>
            </a:lvl5pPr>
          </a:lstStyle>
          <a:p>
            <a:pPr lvl="0"/>
            <a:r>
              <a:rPr lang="zh-CN" altLang="en-US" dirty="0"/>
              <a:t>点击此处修改二级标题</a:t>
            </a:r>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4" name="图片 3" descr="images.jpg"/>
          <p:cNvPicPr>
            <a:picLocks noChangeAspect="1"/>
          </p:cNvPicPr>
          <p:nvPr userDrawn="1"/>
        </p:nvPicPr>
        <p:blipFill>
          <a:blip r:embed="rId2"/>
          <a:stretch>
            <a:fillRect/>
          </a:stretch>
        </p:blipFill>
        <p:spPr>
          <a:xfrm>
            <a:off x="7933304" y="67695"/>
            <a:ext cx="1133476" cy="980893"/>
          </a:xfrm>
          <a:prstGeom prst="rect">
            <a:avLst/>
          </a:prstGeom>
        </p:spPr>
      </p:pic>
      <p:pic>
        <p:nvPicPr>
          <p:cNvPr id="5" name="图片 4" descr="software.jpg"/>
          <p:cNvPicPr>
            <a:picLocks noChangeAspect="1"/>
          </p:cNvPicPr>
          <p:nvPr userDrawn="1"/>
        </p:nvPicPr>
        <p:blipFill>
          <a:blip r:embed="rId3"/>
          <a:stretch>
            <a:fillRect/>
          </a:stretch>
        </p:blipFill>
        <p:spPr>
          <a:xfrm>
            <a:off x="71406" y="214290"/>
            <a:ext cx="2578608" cy="40233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表格或饼图">
    <p:spTree>
      <p:nvGrpSpPr>
        <p:cNvPr id="1" name=""/>
        <p:cNvGrpSpPr/>
        <p:nvPr/>
      </p:nvGrpSpPr>
      <p:grpSpPr>
        <a:xfrm>
          <a:off x="0" y="0"/>
          <a:ext cx="0" cy="0"/>
          <a:chOff x="0" y="0"/>
          <a:chExt cx="0" cy="0"/>
        </a:xfrm>
      </p:grpSpPr>
      <p:sp>
        <p:nvSpPr>
          <p:cNvPr id="6" name="标题 1"/>
          <p:cNvSpPr>
            <a:spLocks noGrp="1"/>
          </p:cNvSpPr>
          <p:nvPr>
            <p:ph type="title" hasCustomPrompt="1"/>
          </p:nvPr>
        </p:nvSpPr>
        <p:spPr>
          <a:xfrm>
            <a:off x="457200" y="714356"/>
            <a:ext cx="8229600" cy="703282"/>
          </a:xfrm>
          <a:prstGeom prst="rect">
            <a:avLst/>
          </a:prstGeom>
        </p:spPr>
        <p:txBody>
          <a:bodyPr>
            <a:normAutofit/>
          </a:bodyPr>
          <a:lstStyle>
            <a:lvl1pPr algn="l">
              <a:defRPr sz="4000" b="1" cap="none" spc="0" baseline="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defRPr>
            </a:lvl1pPr>
          </a:lstStyle>
          <a:p>
            <a:r>
              <a:rPr lang="zh-CN" altLang="en-US" dirty="0"/>
              <a:t>点击此处修改标题</a:t>
            </a:r>
          </a:p>
        </p:txBody>
      </p:sp>
      <p:pic>
        <p:nvPicPr>
          <p:cNvPr id="3" name="图片 2" descr="images.jpg"/>
          <p:cNvPicPr>
            <a:picLocks noChangeAspect="1"/>
          </p:cNvPicPr>
          <p:nvPr userDrawn="1"/>
        </p:nvPicPr>
        <p:blipFill>
          <a:blip r:embed="rId2"/>
          <a:stretch>
            <a:fillRect/>
          </a:stretch>
        </p:blipFill>
        <p:spPr>
          <a:xfrm>
            <a:off x="7933304" y="67695"/>
            <a:ext cx="1133476" cy="980893"/>
          </a:xfrm>
          <a:prstGeom prst="rect">
            <a:avLst/>
          </a:prstGeom>
        </p:spPr>
      </p:pic>
      <p:pic>
        <p:nvPicPr>
          <p:cNvPr id="4" name="图片 3" descr="software.jpg"/>
          <p:cNvPicPr>
            <a:picLocks noChangeAspect="1"/>
          </p:cNvPicPr>
          <p:nvPr userDrawn="1"/>
        </p:nvPicPr>
        <p:blipFill>
          <a:blip r:embed="rId3"/>
          <a:stretch>
            <a:fillRect/>
          </a:stretch>
        </p:blipFill>
        <p:spPr>
          <a:xfrm>
            <a:off x="71406" y="214290"/>
            <a:ext cx="2578608" cy="402336"/>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3" name="图片 2" descr="images.jpg"/>
          <p:cNvPicPr>
            <a:picLocks noChangeAspect="1"/>
          </p:cNvPicPr>
          <p:nvPr userDrawn="1"/>
        </p:nvPicPr>
        <p:blipFill>
          <a:blip r:embed="rId2"/>
          <a:stretch>
            <a:fillRect/>
          </a:stretch>
        </p:blipFill>
        <p:spPr>
          <a:xfrm>
            <a:off x="7933304" y="67695"/>
            <a:ext cx="1133476" cy="980893"/>
          </a:xfrm>
          <a:prstGeom prst="rect">
            <a:avLst/>
          </a:prstGeom>
        </p:spPr>
      </p:pic>
      <p:pic>
        <p:nvPicPr>
          <p:cNvPr id="5" name="图片 4" descr="software.jpg"/>
          <p:cNvPicPr>
            <a:picLocks noChangeAspect="1"/>
          </p:cNvPicPr>
          <p:nvPr userDrawn="1"/>
        </p:nvPicPr>
        <p:blipFill>
          <a:blip r:embed="rId3"/>
          <a:stretch>
            <a:fillRect/>
          </a:stretch>
        </p:blipFill>
        <p:spPr>
          <a:xfrm>
            <a:off x="71406" y="214290"/>
            <a:ext cx="2578608" cy="402336"/>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defRPr>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pic>
        <p:nvPicPr>
          <p:cNvPr id="2" name="图片 1" descr="images.jpg"/>
          <p:cNvPicPr>
            <a:picLocks noChangeAspect="1"/>
          </p:cNvPicPr>
          <p:nvPr userDrawn="1"/>
        </p:nvPicPr>
        <p:blipFill>
          <a:blip r:embed="rId18"/>
          <a:stretch>
            <a:fillRect/>
          </a:stretch>
        </p:blipFill>
        <p:spPr>
          <a:xfrm>
            <a:off x="7933304" y="67695"/>
            <a:ext cx="1133476" cy="980893"/>
          </a:xfrm>
          <a:prstGeom prst="rect">
            <a:avLst/>
          </a:prstGeom>
        </p:spPr>
      </p:pic>
      <p:pic>
        <p:nvPicPr>
          <p:cNvPr id="3" name="图片 2" descr="software.jpg"/>
          <p:cNvPicPr>
            <a:picLocks noChangeAspect="1"/>
          </p:cNvPicPr>
          <p:nvPr userDrawn="1"/>
        </p:nvPicPr>
        <p:blipFill>
          <a:blip r:embed="rId19"/>
          <a:stretch>
            <a:fillRect/>
          </a:stretch>
        </p:blipFill>
        <p:spPr>
          <a:xfrm>
            <a:off x="71406" y="214290"/>
            <a:ext cx="2578608" cy="40233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3" r:id="rId2"/>
    <p:sldLayoutId id="2147483664" r:id="rId3"/>
    <p:sldLayoutId id="2147483665" r:id="rId4"/>
    <p:sldLayoutId id="2147483650" r:id="rId5"/>
    <p:sldLayoutId id="2147483668" r:id="rId6"/>
    <p:sldLayoutId id="2147483667" r:id="rId7"/>
    <p:sldLayoutId id="2147483655" r:id="rId8"/>
    <p:sldLayoutId id="2147483651" r:id="rId9"/>
    <p:sldLayoutId id="2147483652" r:id="rId10"/>
    <p:sldLayoutId id="2147483654" r:id="rId11"/>
    <p:sldLayoutId id="2147483656" r:id="rId12"/>
    <p:sldLayoutId id="2147483657" r:id="rId13"/>
    <p:sldLayoutId id="2147483658" r:id="rId14"/>
    <p:sldLayoutId id="2147483659"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a:solidFill>
                  <a:schemeClr val="bg2">
                    <a:lumMod val="75000"/>
                  </a:schemeClr>
                </a:solidFill>
              </a:rPr>
              <a:t>第十章  </a:t>
            </a:r>
            <a:r>
              <a:rPr lang="zh-CN" altLang="en-US" dirty="0">
                <a:solidFill>
                  <a:schemeClr val="bg2">
                    <a:lumMod val="75000"/>
                  </a:schemeClr>
                </a:solidFill>
              </a:rPr>
              <a:t>正则表达式</a:t>
            </a:r>
            <a:endParaRPr lang="zh-CN" altLang="en-US" b="1" dirty="0">
              <a:solidFill>
                <a:schemeClr val="bg2">
                  <a:lumMod val="75000"/>
                </a:schemeClr>
              </a:solidFill>
            </a:endParaRPr>
          </a:p>
        </p:txBody>
      </p:sp>
    </p:spTree>
    <p:extLst>
      <p:ext uri="{BB962C8B-B14F-4D97-AF65-F5344CB8AC3E}">
        <p14:creationId xmlns:p14="http://schemas.microsoft.com/office/powerpoint/2010/main" val="738887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正则表达式简介</a:t>
            </a:r>
          </a:p>
        </p:txBody>
      </p:sp>
      <p:sp>
        <p:nvSpPr>
          <p:cNvPr id="3" name="内容占位符 2"/>
          <p:cNvSpPr>
            <a:spLocks noGrp="1"/>
          </p:cNvSpPr>
          <p:nvPr>
            <p:ph idx="1"/>
          </p:nvPr>
        </p:nvSpPr>
        <p:spPr/>
        <p:txBody>
          <a:bodyPr/>
          <a:lstStyle/>
          <a:p>
            <a:pPr>
              <a:spcBef>
                <a:spcPts val="1200"/>
              </a:spcBef>
              <a:spcAft>
                <a:spcPts val="1200"/>
              </a:spcAft>
            </a:pPr>
            <a:r>
              <a:rPr lang="en-US" altLang="zh-CN" dirty="0"/>
              <a:t>PHP</a:t>
            </a:r>
            <a:r>
              <a:rPr lang="zh-CN" altLang="en-US" dirty="0"/>
              <a:t>中的正则表达式</a:t>
            </a:r>
            <a:endParaRPr lang="en-US" altLang="zh-CN" dirty="0"/>
          </a:p>
          <a:p>
            <a:pPr lvl="1">
              <a:spcBef>
                <a:spcPts val="1200"/>
              </a:spcBef>
              <a:spcAft>
                <a:spcPts val="1200"/>
              </a:spcAft>
              <a:buFont typeface="Wingdings" pitchFamily="2" charset="2"/>
              <a:buChar char="Ø"/>
            </a:pPr>
            <a:r>
              <a:rPr lang="en-US" altLang="zh-CN" dirty="0"/>
              <a:t> </a:t>
            </a:r>
            <a:r>
              <a:rPr lang="en-US" altLang="zh-CN" dirty="0">
                <a:solidFill>
                  <a:srgbClr val="FF0000"/>
                </a:solidFill>
                <a:ea typeface="宋体" charset="-122"/>
              </a:rPr>
              <a:t>Perl</a:t>
            </a:r>
            <a:r>
              <a:rPr lang="zh-CN" altLang="en-US" dirty="0">
                <a:solidFill>
                  <a:srgbClr val="FF0000"/>
                </a:solidFill>
                <a:ea typeface="宋体" charset="-122"/>
              </a:rPr>
              <a:t>兼容的正则表达式</a:t>
            </a:r>
            <a:endParaRPr lang="en-US" altLang="zh-CN" dirty="0">
              <a:solidFill>
                <a:srgbClr val="FF0000"/>
              </a:solidFill>
              <a:ea typeface="宋体" charset="-122"/>
            </a:endParaRPr>
          </a:p>
          <a:p>
            <a:pPr lvl="1">
              <a:spcBef>
                <a:spcPts val="1200"/>
              </a:spcBef>
              <a:spcAft>
                <a:spcPts val="1200"/>
              </a:spcAft>
              <a:buFont typeface="Wingdings" pitchFamily="2" charset="2"/>
              <a:buChar char="Ø"/>
            </a:pPr>
            <a:r>
              <a:rPr lang="en-US" altLang="zh-CN" dirty="0">
                <a:ea typeface="宋体" charset="-122"/>
              </a:rPr>
              <a:t> POSIX</a:t>
            </a:r>
            <a:r>
              <a:rPr lang="zh-CN" altLang="en-US" dirty="0">
                <a:ea typeface="宋体" charset="-122"/>
              </a:rPr>
              <a:t>风格的正则表达式</a:t>
            </a:r>
            <a:r>
              <a:rPr lang="en-US" altLang="zh-CN" dirty="0">
                <a:ea typeface="宋体" charset="-122"/>
              </a:rPr>
              <a:t>( </a:t>
            </a:r>
            <a:r>
              <a:rPr lang="zh-CN" altLang="en-US" dirty="0">
                <a:ea typeface="宋体" charset="-122"/>
              </a:rPr>
              <a:t>主要用在</a:t>
            </a:r>
            <a:r>
              <a:rPr lang="en-US" altLang="zh-CN" dirty="0">
                <a:ea typeface="宋体" charset="-122"/>
              </a:rPr>
              <a:t>Unix</a:t>
            </a:r>
            <a:r>
              <a:rPr lang="zh-CN" altLang="en-US" dirty="0">
                <a:ea typeface="宋体" charset="-122"/>
              </a:rPr>
              <a:t>系统中 </a:t>
            </a:r>
            <a:r>
              <a:rPr lang="en-US" altLang="zh-CN" dirty="0">
                <a:ea typeface="宋体" charset="-122"/>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gn="ctr"/>
            <a:r>
              <a:rPr lang="zh-CN" altLang="en-US" dirty="0"/>
              <a:t>本节内容</a:t>
            </a:r>
          </a:p>
        </p:txBody>
      </p:sp>
      <p:sp>
        <p:nvSpPr>
          <p:cNvPr id="7" name="AutoShape 6"/>
          <p:cNvSpPr>
            <a:spLocks noChangeArrowheads="1"/>
          </p:cNvSpPr>
          <p:nvPr/>
        </p:nvSpPr>
        <p:spPr bwMode="auto">
          <a:xfrm>
            <a:off x="857224" y="1571612"/>
            <a:ext cx="7643866" cy="4143404"/>
          </a:xfrm>
          <a:prstGeom prst="roundRect">
            <a:avLst>
              <a:gd name="adj" fmla="val 16667"/>
            </a:avLst>
          </a:prstGeom>
          <a:noFill/>
          <a:ln w="28575">
            <a:solidFill>
              <a:srgbClr val="C0C0C0"/>
            </a:solidFill>
            <a:prstDash val="sysDot"/>
            <a:round/>
            <a:headEnd/>
            <a:tailEnd/>
          </a:ln>
        </p:spPr>
        <p:txBody>
          <a:bodyPr wrap="none" anchor="ctr"/>
          <a:lstStyle/>
          <a:p>
            <a:pPr marL="457200" indent="-457200">
              <a:lnSpc>
                <a:spcPct val="130000"/>
              </a:lnSpc>
              <a:buClr>
                <a:srgbClr val="92D050"/>
              </a:buClr>
              <a:buFont typeface="Wingdings" pitchFamily="2" charset="2"/>
              <a:buChar char="Ø"/>
              <a:defRPr/>
            </a:pPr>
            <a:r>
              <a:rPr lang="zh-CN" altLang="en-US" sz="2800" b="1" dirty="0">
                <a:solidFill>
                  <a:schemeClr val="accent5">
                    <a:lumMod val="95000"/>
                    <a:lumOff val="5000"/>
                  </a:schemeClr>
                </a:solidFill>
              </a:rPr>
              <a:t>正则表达式简介</a:t>
            </a:r>
            <a:endParaRPr lang="en-US" altLang="zh-CN" sz="2800" b="1" dirty="0">
              <a:solidFill>
                <a:schemeClr val="accent5">
                  <a:lumMod val="95000"/>
                  <a:lumOff val="5000"/>
                </a:schemeClr>
              </a:solidFill>
            </a:endParaRPr>
          </a:p>
          <a:p>
            <a:pPr marL="457200" indent="-457200">
              <a:lnSpc>
                <a:spcPct val="130000"/>
              </a:lnSpc>
              <a:buClr>
                <a:srgbClr val="92D050"/>
              </a:buClr>
              <a:buFont typeface="Wingdings" pitchFamily="2" charset="2"/>
              <a:buChar char="Ø"/>
              <a:defRPr/>
            </a:pPr>
            <a:r>
              <a:rPr lang="zh-CN" altLang="en-US" sz="2800" b="1" dirty="0">
                <a:solidFill>
                  <a:srgbClr val="FF0000"/>
                </a:solidFill>
              </a:rPr>
              <a:t>如何使用正则表达式</a:t>
            </a:r>
            <a:endParaRPr lang="en-US" altLang="zh-CN" sz="2800" b="1" dirty="0">
              <a:solidFill>
                <a:srgbClr val="FF0000"/>
              </a:solidFill>
            </a:endParaRPr>
          </a:p>
          <a:p>
            <a:pPr marL="457200" indent="-457200">
              <a:lnSpc>
                <a:spcPct val="130000"/>
              </a:lnSpc>
              <a:buClr>
                <a:srgbClr val="92D050"/>
              </a:buClr>
              <a:buFont typeface="Wingdings" pitchFamily="2" charset="2"/>
              <a:buChar char="Ø"/>
              <a:defRPr/>
            </a:pPr>
            <a:r>
              <a:rPr lang="zh-CN" altLang="en-US" sz="2800" b="1" dirty="0"/>
              <a:t>正则表达式语法</a:t>
            </a:r>
            <a:endParaRPr lang="en-US" altLang="zh-CN" sz="2800" b="1" dirty="0"/>
          </a:p>
          <a:p>
            <a:pPr marL="457200" indent="-457200">
              <a:lnSpc>
                <a:spcPct val="130000"/>
              </a:lnSpc>
              <a:buClr>
                <a:srgbClr val="92D050"/>
              </a:buClr>
              <a:buFont typeface="Wingdings" pitchFamily="2" charset="2"/>
              <a:buChar char="Ø"/>
              <a:defRPr/>
            </a:pPr>
            <a:r>
              <a:rPr lang="zh-CN" altLang="en-US" sz="2800" b="1" dirty="0">
                <a:solidFill>
                  <a:schemeClr val="tx1">
                    <a:lumMod val="10000"/>
                  </a:schemeClr>
                </a:solidFill>
              </a:rPr>
              <a:t>理解正则表达式</a:t>
            </a:r>
            <a:endParaRPr lang="en-US" altLang="zh-CN" sz="2800" b="1" dirty="0"/>
          </a:p>
          <a:p>
            <a:pPr marL="457200" indent="-457200">
              <a:lnSpc>
                <a:spcPct val="130000"/>
              </a:lnSpc>
              <a:buClr>
                <a:srgbClr val="92D050"/>
              </a:buClr>
              <a:buFont typeface="Wingdings" pitchFamily="2" charset="2"/>
              <a:buChar char="Ø"/>
              <a:defRPr/>
            </a:pPr>
            <a:r>
              <a:rPr lang="zh-CN" altLang="en-US" sz="2800" b="1" dirty="0">
                <a:solidFill>
                  <a:schemeClr val="tx1">
                    <a:lumMod val="10000"/>
                  </a:schemeClr>
                </a:solidFill>
              </a:rPr>
              <a:t>常用正则表达式应用</a:t>
            </a:r>
            <a:endParaRPr lang="en-US" altLang="zh-CN" sz="2800" b="1" dirty="0">
              <a:solidFill>
                <a:schemeClr val="tx1">
                  <a:lumMod val="1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如何使用正则表达式</a:t>
            </a:r>
          </a:p>
        </p:txBody>
      </p:sp>
      <p:sp>
        <p:nvSpPr>
          <p:cNvPr id="3" name="内容占位符 2"/>
          <p:cNvSpPr>
            <a:spLocks noGrp="1"/>
          </p:cNvSpPr>
          <p:nvPr>
            <p:ph idx="1"/>
          </p:nvPr>
        </p:nvSpPr>
        <p:spPr/>
        <p:txBody>
          <a:bodyPr/>
          <a:lstStyle/>
          <a:p>
            <a:r>
              <a:rPr lang="zh-CN" altLang="en-US" dirty="0"/>
              <a:t>创建正则表达式</a:t>
            </a:r>
            <a:endParaRPr lang="en-US" altLang="zh-CN" dirty="0"/>
          </a:p>
          <a:p>
            <a:pPr lvl="1">
              <a:buFont typeface="Wingdings" pitchFamily="2" charset="2"/>
              <a:buChar char="Ø"/>
            </a:pPr>
            <a:r>
              <a:rPr lang="zh-CN" altLang="en-US"/>
              <a:t>例：</a:t>
            </a:r>
            <a:r>
              <a:rPr lang="en-US" altLang="zh-CN"/>
              <a:t>QQ</a:t>
            </a:r>
            <a:r>
              <a:rPr lang="zh-CN" altLang="en-US"/>
              <a:t>号码的正则表达式：</a:t>
            </a:r>
            <a:r>
              <a:rPr lang="en-US" altLang="zh-CN">
                <a:solidFill>
                  <a:srgbClr val="FF0000"/>
                </a:solidFill>
              </a:rPr>
              <a:t>/^[1-9][0-9]{4,9}$/</a:t>
            </a:r>
            <a:endParaRPr lang="en-US" altLang="zh-CN" dirty="0">
              <a:solidFill>
                <a:srgbClr val="FF0000"/>
              </a:solidFill>
            </a:endParaRPr>
          </a:p>
          <a:p>
            <a:pPr lvl="1">
              <a:buFont typeface="Wingdings" pitchFamily="2" charset="2"/>
              <a:buChar char="Ø"/>
            </a:pPr>
            <a:endParaRPr lang="en-US" altLang="zh-CN" dirty="0"/>
          </a:p>
          <a:p>
            <a:r>
              <a:rPr lang="zh-CN" altLang="en-US" dirty="0"/>
              <a:t>使用正则表达式进行字符串操作</a:t>
            </a:r>
            <a:endParaRPr lang="en-US" altLang="zh-CN" dirty="0"/>
          </a:p>
          <a:p>
            <a:pPr lvl="1">
              <a:buFont typeface="Wingdings" pitchFamily="2" charset="2"/>
              <a:buChar char="Ø"/>
            </a:pPr>
            <a:r>
              <a:rPr lang="zh-CN" altLang="en-US" dirty="0"/>
              <a:t>匹配：</a:t>
            </a:r>
            <a:r>
              <a:rPr lang="en-US" altLang="zh-CN" dirty="0"/>
              <a:t> </a:t>
            </a:r>
            <a:r>
              <a:rPr lang="en-US" altLang="zh-CN" dirty="0" err="1"/>
              <a:t>preg_match</a:t>
            </a:r>
            <a:r>
              <a:rPr lang="en-US" altLang="zh-CN" dirty="0"/>
              <a:t>()</a:t>
            </a:r>
          </a:p>
          <a:p>
            <a:pPr lvl="1">
              <a:buFont typeface="Wingdings" pitchFamily="2" charset="2"/>
              <a:buChar char="Ø"/>
            </a:pPr>
            <a:r>
              <a:rPr lang="zh-CN" altLang="en-US" dirty="0"/>
              <a:t>替换：</a:t>
            </a:r>
            <a:r>
              <a:rPr lang="en-US" altLang="zh-CN" dirty="0"/>
              <a:t> </a:t>
            </a:r>
            <a:r>
              <a:rPr lang="en-US" altLang="zh-CN" dirty="0" err="1"/>
              <a:t>preg_replace</a:t>
            </a:r>
            <a:r>
              <a:rPr lang="en-US" altLang="zh-CN" dirty="0"/>
              <a:t>()</a:t>
            </a:r>
          </a:p>
          <a:p>
            <a:pPr lvl="1">
              <a:buFont typeface="Wingdings" pitchFamily="2" charset="2"/>
              <a:buChar char="Ø"/>
            </a:pPr>
            <a:r>
              <a:rPr lang="zh-CN" altLang="en-US" dirty="0"/>
              <a:t>拆分：</a:t>
            </a:r>
            <a:r>
              <a:rPr lang="en-US" altLang="zh-CN" dirty="0"/>
              <a:t> </a:t>
            </a:r>
            <a:r>
              <a:rPr lang="en-US" altLang="zh-CN" dirty="0" err="1"/>
              <a:t>preg_split</a:t>
            </a:r>
            <a:r>
              <a:rPr lang="en-US" altLang="zh-CN" dirty="0"/>
              <a:t>()</a:t>
            </a:r>
          </a:p>
          <a:p>
            <a:pPr lvl="1">
              <a:buFont typeface="Wingdings" pitchFamily="2" charset="2"/>
              <a:buChar char="Ø"/>
            </a:pPr>
            <a:r>
              <a:rPr lang="zh-CN" altLang="en-US" dirty="0"/>
              <a:t>过滤：</a:t>
            </a:r>
            <a:r>
              <a:rPr lang="en-US" altLang="zh-CN" dirty="0"/>
              <a:t> </a:t>
            </a:r>
            <a:r>
              <a:rPr lang="en-US" altLang="zh-CN" dirty="0" err="1"/>
              <a:t>preg_grep</a:t>
            </a:r>
            <a:r>
              <a:rPr lang="en-US" altLang="zh-CN" dirty="0"/>
              <a:t>()</a:t>
            </a:r>
          </a:p>
          <a:p>
            <a:endParaRPr lang="en-US" altLang="zh-CN" dirty="0"/>
          </a:p>
          <a:p>
            <a:r>
              <a:rPr lang="zh-CN" altLang="en-US" dirty="0"/>
              <a:t>处理操作结果</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模式匹配</a:t>
            </a:r>
          </a:p>
        </p:txBody>
      </p:sp>
      <p:sp>
        <p:nvSpPr>
          <p:cNvPr id="3" name="内容占位符 2"/>
          <p:cNvSpPr>
            <a:spLocks noGrp="1"/>
          </p:cNvSpPr>
          <p:nvPr>
            <p:ph idx="1"/>
          </p:nvPr>
        </p:nvSpPr>
        <p:spPr>
          <a:xfrm>
            <a:off x="457200" y="1412776"/>
            <a:ext cx="8229600" cy="4873744"/>
          </a:xfrm>
        </p:spPr>
        <p:txBody>
          <a:bodyPr/>
          <a:lstStyle/>
          <a:p>
            <a:pPr>
              <a:spcBef>
                <a:spcPts val="600"/>
              </a:spcBef>
              <a:spcAft>
                <a:spcPts val="600"/>
              </a:spcAft>
            </a:pPr>
            <a:r>
              <a:rPr lang="en-US" altLang="zh-CN" dirty="0" err="1"/>
              <a:t>preg_match</a:t>
            </a:r>
            <a:r>
              <a:rPr lang="en-US" altLang="zh-CN" dirty="0"/>
              <a:t>()</a:t>
            </a:r>
          </a:p>
          <a:p>
            <a:pPr lvl="1">
              <a:spcBef>
                <a:spcPts val="600"/>
              </a:spcBef>
              <a:spcAft>
                <a:spcPts val="600"/>
              </a:spcAft>
              <a:buFont typeface="Wingdings" pitchFamily="2" charset="2"/>
              <a:buChar char="Ø"/>
            </a:pPr>
            <a:r>
              <a:rPr lang="en-US" altLang="zh-CN" sz="2000" b="1">
                <a:solidFill>
                  <a:srgbClr val="FF0000"/>
                </a:solidFill>
                <a:latin typeface="Courier New" pitchFamily="49" charset="0"/>
                <a:cs typeface="Courier New" pitchFamily="49" charset="0"/>
              </a:rPr>
              <a:t>int </a:t>
            </a:r>
            <a:r>
              <a:rPr lang="en-US" sz="2000" b="1">
                <a:solidFill>
                  <a:srgbClr val="FF0000"/>
                </a:solidFill>
                <a:latin typeface="Courier New" pitchFamily="49" charset="0"/>
                <a:cs typeface="Courier New" pitchFamily="49" charset="0"/>
              </a:rPr>
              <a:t>preg</a:t>
            </a:r>
            <a:r>
              <a:rPr lang="en-US" sz="2000" b="1" dirty="0" err="1">
                <a:solidFill>
                  <a:srgbClr val="FF0000"/>
                </a:solidFill>
                <a:latin typeface="Courier New" pitchFamily="49" charset="0"/>
                <a:cs typeface="Courier New" pitchFamily="49" charset="0"/>
              </a:rPr>
              <a:t>_match</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pattern,$string</a:t>
            </a:r>
            <a:r>
              <a:rPr lang="en-US" sz="2000" dirty="0">
                <a:latin typeface="Courier New" pitchFamily="49" charset="0"/>
                <a:cs typeface="Courier New" pitchFamily="49" charset="0"/>
              </a:rPr>
              <a:t> [,$matches]);</a:t>
            </a:r>
          </a:p>
          <a:p>
            <a:pPr lvl="1">
              <a:spcBef>
                <a:spcPts val="600"/>
              </a:spcBef>
              <a:spcAft>
                <a:spcPts val="600"/>
              </a:spcAft>
              <a:buFont typeface="Wingdings" pitchFamily="2" charset="2"/>
              <a:buChar char="Ø"/>
            </a:pPr>
            <a:r>
              <a:rPr lang="zh-CN" altLang="en-US" sz="2000" dirty="0">
                <a:latin typeface="Courier New" pitchFamily="49" charset="0"/>
                <a:cs typeface="Courier New" pitchFamily="49" charset="0"/>
              </a:rPr>
              <a:t>该函数返回匹配的次数：</a:t>
            </a:r>
            <a:r>
              <a:rPr lang="en-US" altLang="zh-CN" sz="2000" dirty="0">
                <a:latin typeface="Courier New" pitchFamily="49" charset="0"/>
                <a:cs typeface="Courier New" pitchFamily="49" charset="0"/>
              </a:rPr>
              <a:t>0</a:t>
            </a:r>
            <a:r>
              <a:rPr lang="zh-CN" altLang="en-US" sz="2000" dirty="0">
                <a:latin typeface="Courier New" pitchFamily="49" charset="0"/>
                <a:cs typeface="Courier New" pitchFamily="49" charset="0"/>
              </a:rPr>
              <a:t>次或</a:t>
            </a:r>
            <a:r>
              <a:rPr lang="en-US" altLang="zh-CN" sz="2000" dirty="0">
                <a:latin typeface="Courier New" pitchFamily="49" charset="0"/>
                <a:cs typeface="Courier New" pitchFamily="49" charset="0"/>
              </a:rPr>
              <a:t>1</a:t>
            </a:r>
            <a:r>
              <a:rPr lang="zh-CN" altLang="en-US" sz="2000" dirty="0">
                <a:latin typeface="Courier New" pitchFamily="49" charset="0"/>
                <a:cs typeface="Courier New" pitchFamily="49" charset="0"/>
              </a:rPr>
              <a:t>次</a:t>
            </a:r>
            <a:endParaRPr lang="en-US" sz="800" dirty="0">
              <a:latin typeface="Courier New" pitchFamily="49" charset="0"/>
              <a:cs typeface="Courier New" pitchFamily="49" charset="0"/>
            </a:endParaRPr>
          </a:p>
          <a:p>
            <a:pPr lvl="1">
              <a:spcBef>
                <a:spcPts val="600"/>
              </a:spcBef>
              <a:spcAft>
                <a:spcPts val="600"/>
              </a:spcAft>
              <a:buFont typeface="Wingdings" pitchFamily="2" charset="2"/>
              <a:buChar char="Ø"/>
            </a:pPr>
            <a:r>
              <a:rPr lang="zh-CN" altLang="en-US" dirty="0"/>
              <a:t>例：判断一个字符串是不是</a:t>
            </a:r>
            <a:r>
              <a:rPr lang="en-US" altLang="zh-CN" dirty="0"/>
              <a:t>QQ</a:t>
            </a:r>
            <a:r>
              <a:rPr lang="zh-CN" altLang="en-US" dirty="0"/>
              <a:t>号码的格式（</a:t>
            </a:r>
            <a:r>
              <a:rPr lang="en-US" altLang="zh-CN" dirty="0"/>
              <a:t>5-11</a:t>
            </a:r>
            <a:r>
              <a:rPr lang="zh-CN" altLang="en-US" dirty="0"/>
              <a:t>位数字组成，且首位不能是</a:t>
            </a:r>
            <a:r>
              <a:rPr lang="en-US" altLang="zh-CN" dirty="0"/>
              <a:t>0</a:t>
            </a:r>
            <a:r>
              <a:rPr lang="zh-CN" altLang="en-US" dirty="0"/>
              <a:t>）</a:t>
            </a:r>
            <a:endParaRPr lang="en-US" altLang="zh-CN" dirty="0"/>
          </a:p>
          <a:p>
            <a:pPr lvl="2">
              <a:spcBef>
                <a:spcPts val="600"/>
              </a:spcBef>
              <a:spcAft>
                <a:spcPts val="600"/>
              </a:spcAft>
              <a:buFont typeface="Arial" pitchFamily="34" charset="0"/>
              <a:buChar char="•"/>
            </a:pPr>
            <a:r>
              <a:rPr lang="zh-CN" altLang="en-US" dirty="0"/>
              <a:t>提示：</a:t>
            </a:r>
            <a:r>
              <a:rPr lang="en-US" altLang="zh-CN" dirty="0"/>
              <a:t>QQ</a:t>
            </a:r>
            <a:r>
              <a:rPr lang="zh-CN" altLang="en-US" dirty="0"/>
              <a:t>号码正则表达式为</a:t>
            </a:r>
            <a:r>
              <a:rPr lang="en-US" altLang="zh-CN" dirty="0">
                <a:solidFill>
                  <a:srgbClr val="FF0000"/>
                </a:solidFill>
              </a:rPr>
              <a:t>/^[1-9][0-9]{</a:t>
            </a:r>
            <a:r>
              <a:rPr lang="en-US" altLang="zh-CN">
                <a:solidFill>
                  <a:srgbClr val="FF0000"/>
                </a:solidFill>
              </a:rPr>
              <a:t>4,10}$/</a:t>
            </a:r>
            <a:endParaRPr lang="en-US" b="1" i="1" dirty="0">
              <a:solidFill>
                <a:schemeClr val="accent1">
                  <a:lumMod val="75000"/>
                </a:schemeClr>
              </a:solidFill>
            </a:endParaRPr>
          </a:p>
          <a:p>
            <a:pPr marL="342900" lvl="1" indent="-342900">
              <a:spcBef>
                <a:spcPts val="1200"/>
              </a:spcBef>
              <a:spcAft>
                <a:spcPts val="1200"/>
              </a:spcAft>
              <a:buClr>
                <a:schemeClr val="accent1"/>
              </a:buClr>
              <a:buSzPct val="100000"/>
            </a:pPr>
            <a:r>
              <a:rPr lang="en-US" altLang="zh-CN" b="1" dirty="0">
                <a:solidFill>
                  <a:schemeClr val="accent1"/>
                </a:solidFill>
              </a:rPr>
              <a:t>preg_match_all()</a:t>
            </a:r>
          </a:p>
          <a:p>
            <a:pPr marL="742950" lvl="2" indent="-342900">
              <a:spcBef>
                <a:spcPts val="1200"/>
              </a:spcBef>
              <a:spcAft>
                <a:spcPts val="1200"/>
              </a:spcAft>
              <a:buClr>
                <a:schemeClr val="accent1"/>
              </a:buClr>
              <a:buSzPct val="100000"/>
              <a:buFont typeface="Wingdings" pitchFamily="2" charset="2"/>
              <a:buChar char="Ø"/>
            </a:pPr>
            <a:r>
              <a:rPr lang="en-US" b="1" dirty="0">
                <a:solidFill>
                  <a:srgbClr val="FF0000"/>
                </a:solidFill>
                <a:latin typeface="Courier New" pitchFamily="49" charset="0"/>
                <a:cs typeface="Courier New" pitchFamily="49" charset="0"/>
              </a:rPr>
              <a:t>preg_match_all</a:t>
            </a:r>
            <a:r>
              <a:rPr lang="en-US" dirty="0">
                <a:latin typeface="Courier New" pitchFamily="49" charset="0"/>
                <a:cs typeface="Courier New" pitchFamily="49" charset="0"/>
              </a:rPr>
              <a:t>($pattern,$string ,$matches);</a:t>
            </a:r>
            <a:endParaRPr lang="en-US" altLang="zh-CN" b="1" dirty="0">
              <a:solidFill>
                <a:schemeClr val="accent1"/>
              </a:solidFill>
            </a:endParaRPr>
          </a:p>
          <a:p>
            <a:pPr lvl="1">
              <a:spcBef>
                <a:spcPts val="1200"/>
              </a:spcBef>
              <a:spcAft>
                <a:spcPts val="1200"/>
              </a:spcAft>
              <a:buNone/>
            </a:pPr>
            <a:endParaRPr lang="en-US" dirty="0"/>
          </a:p>
        </p:txBody>
      </p:sp>
      <p:sp>
        <p:nvSpPr>
          <p:cNvPr id="4" name="TextBox 3"/>
          <p:cNvSpPr txBox="1"/>
          <p:nvPr/>
        </p:nvSpPr>
        <p:spPr>
          <a:xfrm>
            <a:off x="5652120" y="5559623"/>
            <a:ext cx="2592288" cy="461665"/>
          </a:xfrm>
          <a:prstGeom prst="rect">
            <a:avLst/>
          </a:prstGeom>
          <a:noFill/>
        </p:spPr>
        <p:txBody>
          <a:bodyPr wrap="square" rtlCol="0">
            <a:spAutoFit/>
          </a:bodyPr>
          <a:lstStyle/>
          <a:p>
            <a:r>
              <a:rPr lang="en-US" altLang="zh-CN" sz="2400" b="1">
                <a:latin typeface="Courier New" pitchFamily="49" charset="0"/>
                <a:cs typeface="Courier New" pitchFamily="49" charset="0"/>
              </a:rPr>
              <a:t>c10_1.php</a:t>
            </a:r>
            <a:endParaRPr lang="zh-CN" altLang="en-US" sz="2400" b="1">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替换</a:t>
            </a:r>
          </a:p>
        </p:txBody>
      </p:sp>
      <p:sp>
        <p:nvSpPr>
          <p:cNvPr id="3" name="内容占位符 2"/>
          <p:cNvSpPr>
            <a:spLocks noGrp="1"/>
          </p:cNvSpPr>
          <p:nvPr>
            <p:ph idx="1"/>
          </p:nvPr>
        </p:nvSpPr>
        <p:spPr/>
        <p:txBody>
          <a:bodyPr/>
          <a:lstStyle/>
          <a:p>
            <a:pPr>
              <a:spcBef>
                <a:spcPts val="1200"/>
              </a:spcBef>
              <a:spcAft>
                <a:spcPts val="1200"/>
              </a:spcAft>
            </a:pPr>
            <a:r>
              <a:rPr lang="en-US" altLang="zh-CN" dirty="0" err="1"/>
              <a:t>preg_replace</a:t>
            </a:r>
            <a:r>
              <a:rPr lang="en-US" altLang="zh-CN" dirty="0"/>
              <a:t>()</a:t>
            </a:r>
          </a:p>
          <a:p>
            <a:pPr lvl="1">
              <a:spcBef>
                <a:spcPts val="1200"/>
              </a:spcBef>
              <a:spcAft>
                <a:spcPts val="1200"/>
              </a:spcAft>
              <a:buFont typeface="Wingdings" pitchFamily="2" charset="2"/>
              <a:buChar char="Ø"/>
            </a:pPr>
            <a:r>
              <a:rPr lang="en-US" sz="2000" b="1" dirty="0" err="1">
                <a:solidFill>
                  <a:srgbClr val="FF0000"/>
                </a:solidFill>
                <a:latin typeface="Courier New" pitchFamily="49" charset="0"/>
                <a:cs typeface="Courier New" pitchFamily="49" charset="0"/>
              </a:rPr>
              <a:t>preg_replace</a:t>
            </a:r>
            <a:r>
              <a:rPr lang="en-US" sz="2000" dirty="0">
                <a:latin typeface="Courier New" pitchFamily="49" charset="0"/>
                <a:cs typeface="Courier New" pitchFamily="49" charset="0"/>
              </a:rPr>
              <a:t>($pattern, $replacement, $string[, $limit]);</a:t>
            </a:r>
          </a:p>
          <a:p>
            <a:pPr lvl="1">
              <a:spcBef>
                <a:spcPts val="1200"/>
              </a:spcBef>
              <a:spcAft>
                <a:spcPts val="1200"/>
              </a:spcAft>
              <a:buFont typeface="Wingdings" pitchFamily="2" charset="2"/>
              <a:buChar char="Ø"/>
            </a:pPr>
            <a:r>
              <a:rPr lang="zh-CN" altLang="en-US" dirty="0"/>
              <a:t>例：移除页面上“</a:t>
            </a:r>
            <a:r>
              <a:rPr lang="en-US" altLang="zh-CN" dirty="0"/>
              <a:t>/* … */</a:t>
            </a:r>
            <a:r>
              <a:rPr lang="zh-CN" altLang="en-US" dirty="0"/>
              <a:t>”多行注释内容</a:t>
            </a:r>
            <a:endParaRPr lang="en-US" altLang="zh-CN" dirty="0"/>
          </a:p>
          <a:p>
            <a:pPr lvl="2">
              <a:spcBef>
                <a:spcPts val="1200"/>
              </a:spcBef>
              <a:spcAft>
                <a:spcPts val="1200"/>
              </a:spcAft>
              <a:buFont typeface="Arial" pitchFamily="34" charset="0"/>
              <a:buChar char="•"/>
            </a:pPr>
            <a:r>
              <a:rPr lang="zh-CN" altLang="en-US" dirty="0"/>
              <a:t>提示：多行注释的正则表达式   </a:t>
            </a:r>
            <a:r>
              <a:rPr lang="en-US" altLang="zh-CN" dirty="0">
                <a:solidFill>
                  <a:srgbClr val="FF0000"/>
                </a:solidFill>
              </a:rPr>
              <a:t>/(\/\*)+(.|\n|\r)+(\*\/)/</a:t>
            </a:r>
          </a:p>
          <a:p>
            <a:pPr lvl="1">
              <a:spcBef>
                <a:spcPts val="1200"/>
              </a:spcBef>
              <a:spcAft>
                <a:spcPts val="1200"/>
              </a:spcAft>
              <a:buNone/>
            </a:pPr>
            <a:r>
              <a:rPr lang="en-US" altLang="zh-CN"/>
              <a:t>     </a:t>
            </a:r>
            <a:endParaRPr lang="en-US" i="1" dirty="0">
              <a:solidFill>
                <a:schemeClr val="accent1">
                  <a:lumMod val="75000"/>
                </a:schemeClr>
              </a:solidFill>
            </a:endParaRPr>
          </a:p>
          <a:p>
            <a:pPr lvl="1">
              <a:buFont typeface="Wingdings" pitchFamily="2" charset="2"/>
              <a:buChar char="Ø"/>
            </a:pPr>
            <a:endParaRPr lang="zh-CN" altLang="en-US" dirty="0"/>
          </a:p>
        </p:txBody>
      </p:sp>
      <p:sp>
        <p:nvSpPr>
          <p:cNvPr id="4" name="TextBox 3"/>
          <p:cNvSpPr txBox="1"/>
          <p:nvPr/>
        </p:nvSpPr>
        <p:spPr>
          <a:xfrm>
            <a:off x="5652120" y="5301208"/>
            <a:ext cx="2592288" cy="461665"/>
          </a:xfrm>
          <a:prstGeom prst="rect">
            <a:avLst/>
          </a:prstGeom>
          <a:noFill/>
        </p:spPr>
        <p:txBody>
          <a:bodyPr wrap="square" rtlCol="0">
            <a:spAutoFit/>
          </a:bodyPr>
          <a:lstStyle/>
          <a:p>
            <a:r>
              <a:rPr lang="en-US" altLang="zh-CN" sz="2400" b="1">
                <a:latin typeface="Courier New" pitchFamily="49" charset="0"/>
                <a:cs typeface="Courier New" pitchFamily="49" charset="0"/>
              </a:rPr>
              <a:t>c10_2.php</a:t>
            </a:r>
            <a:endParaRPr lang="zh-CN" altLang="en-US" sz="2400" b="1">
              <a:latin typeface="Courier New" pitchFamily="49" charset="0"/>
              <a:cs typeface="Courier New"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拆分</a:t>
            </a:r>
          </a:p>
        </p:txBody>
      </p:sp>
      <p:sp>
        <p:nvSpPr>
          <p:cNvPr id="3" name="内容占位符 2"/>
          <p:cNvSpPr>
            <a:spLocks noGrp="1"/>
          </p:cNvSpPr>
          <p:nvPr>
            <p:ph idx="1"/>
          </p:nvPr>
        </p:nvSpPr>
        <p:spPr/>
        <p:txBody>
          <a:bodyPr/>
          <a:lstStyle/>
          <a:p>
            <a:pPr>
              <a:spcBef>
                <a:spcPts val="1200"/>
              </a:spcBef>
              <a:spcAft>
                <a:spcPts val="1200"/>
              </a:spcAft>
            </a:pPr>
            <a:r>
              <a:rPr lang="en-US" altLang="zh-CN" dirty="0" err="1"/>
              <a:t>preg_split</a:t>
            </a:r>
            <a:r>
              <a:rPr lang="en-US" altLang="zh-CN" dirty="0"/>
              <a:t>()</a:t>
            </a:r>
          </a:p>
          <a:p>
            <a:pPr lvl="1">
              <a:spcBef>
                <a:spcPts val="1200"/>
              </a:spcBef>
              <a:spcAft>
                <a:spcPts val="1200"/>
              </a:spcAft>
              <a:buFont typeface="Wingdings" pitchFamily="2" charset="2"/>
              <a:buChar char="Ø"/>
            </a:pPr>
            <a:r>
              <a:rPr lang="en-US" b="1" dirty="0" err="1">
                <a:solidFill>
                  <a:srgbClr val="FF0000"/>
                </a:solidFill>
                <a:latin typeface="Courier New" pitchFamily="49" charset="0"/>
                <a:cs typeface="Courier New" pitchFamily="49" charset="0"/>
              </a:rPr>
              <a:t>preg_split</a:t>
            </a:r>
            <a:r>
              <a:rPr lang="en-US" dirty="0">
                <a:latin typeface="Courier New" pitchFamily="49" charset="0"/>
                <a:cs typeface="Courier New" pitchFamily="49" charset="0"/>
              </a:rPr>
              <a:t>($pattern, $subject[, $limit]);</a:t>
            </a:r>
          </a:p>
          <a:p>
            <a:pPr lvl="1">
              <a:spcBef>
                <a:spcPts val="1200"/>
              </a:spcBef>
              <a:spcAft>
                <a:spcPts val="1200"/>
              </a:spcAft>
              <a:buNone/>
            </a:pPr>
            <a:r>
              <a:rPr lang="zh-CN" altLang="en-US" sz="2000" dirty="0"/>
              <a:t>返回被分割后的数组 </a:t>
            </a:r>
            <a:endParaRPr lang="en-US" altLang="zh-CN" sz="2000" dirty="0"/>
          </a:p>
          <a:p>
            <a:pPr lvl="1">
              <a:spcBef>
                <a:spcPts val="1200"/>
              </a:spcBef>
              <a:spcAft>
                <a:spcPts val="1200"/>
              </a:spcAft>
              <a:buFont typeface="Wingdings" pitchFamily="2" charset="2"/>
              <a:buChar char="Ø"/>
            </a:pPr>
            <a:r>
              <a:rPr lang="zh-CN" altLang="en-US" dirty="0"/>
              <a:t>例：在数字表达式中取操作数</a:t>
            </a:r>
            <a:endParaRPr lang="en-US" altLang="zh-CN" dirty="0"/>
          </a:p>
          <a:p>
            <a:pPr lvl="2">
              <a:spcBef>
                <a:spcPts val="1200"/>
              </a:spcBef>
              <a:spcAft>
                <a:spcPts val="1200"/>
              </a:spcAft>
              <a:buFont typeface="Arial" pitchFamily="34" charset="0"/>
              <a:buChar char="•"/>
            </a:pPr>
            <a:r>
              <a:rPr lang="zh-CN" altLang="en-US" dirty="0"/>
              <a:t>提示：正则表达式为 </a:t>
            </a:r>
            <a:r>
              <a:rPr lang="en-US" altLang="zh-CN" dirty="0">
                <a:solidFill>
                  <a:srgbClr val="FF0000"/>
                </a:solidFill>
              </a:rPr>
              <a:t>/[+-*/]/</a:t>
            </a:r>
          </a:p>
          <a:p>
            <a:pPr lvl="1">
              <a:spcBef>
                <a:spcPts val="1200"/>
              </a:spcBef>
              <a:spcAft>
                <a:spcPts val="1200"/>
              </a:spcAft>
              <a:buNone/>
            </a:pPr>
            <a:r>
              <a:rPr lang="en-US" altLang="zh-CN"/>
              <a:t>     </a:t>
            </a:r>
            <a:endParaRPr lang="en-US" dirty="0"/>
          </a:p>
        </p:txBody>
      </p:sp>
      <p:sp>
        <p:nvSpPr>
          <p:cNvPr id="4" name="TextBox 3"/>
          <p:cNvSpPr txBox="1"/>
          <p:nvPr/>
        </p:nvSpPr>
        <p:spPr>
          <a:xfrm>
            <a:off x="5868144" y="5415607"/>
            <a:ext cx="2592288" cy="461665"/>
          </a:xfrm>
          <a:prstGeom prst="rect">
            <a:avLst/>
          </a:prstGeom>
          <a:noFill/>
        </p:spPr>
        <p:txBody>
          <a:bodyPr wrap="square" rtlCol="0">
            <a:spAutoFit/>
          </a:bodyPr>
          <a:lstStyle/>
          <a:p>
            <a:r>
              <a:rPr lang="en-US" altLang="zh-CN" sz="2400" b="1">
                <a:latin typeface="Courier New" pitchFamily="49" charset="0"/>
                <a:cs typeface="Courier New" pitchFamily="49" charset="0"/>
              </a:rPr>
              <a:t>c10_3.php</a:t>
            </a:r>
            <a:endParaRPr lang="zh-CN" altLang="en-US" sz="2400" b="1">
              <a:latin typeface="Courier New" pitchFamily="49" charset="0"/>
              <a:cs typeface="Courier New"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过滤数组</a:t>
            </a:r>
          </a:p>
        </p:txBody>
      </p:sp>
      <p:sp>
        <p:nvSpPr>
          <p:cNvPr id="3" name="内容占位符 2"/>
          <p:cNvSpPr>
            <a:spLocks noGrp="1"/>
          </p:cNvSpPr>
          <p:nvPr>
            <p:ph idx="1"/>
          </p:nvPr>
        </p:nvSpPr>
        <p:spPr/>
        <p:txBody>
          <a:bodyPr/>
          <a:lstStyle/>
          <a:p>
            <a:pPr>
              <a:spcBef>
                <a:spcPts val="1200"/>
              </a:spcBef>
              <a:spcAft>
                <a:spcPts val="1200"/>
              </a:spcAft>
            </a:pPr>
            <a:r>
              <a:rPr lang="en-US" altLang="zh-CN" dirty="0" err="1"/>
              <a:t>preg_grep</a:t>
            </a:r>
            <a:r>
              <a:rPr lang="en-US" altLang="zh-CN" dirty="0"/>
              <a:t>()</a:t>
            </a:r>
          </a:p>
          <a:p>
            <a:pPr lvl="1">
              <a:spcBef>
                <a:spcPts val="1200"/>
              </a:spcBef>
              <a:spcAft>
                <a:spcPts val="1200"/>
              </a:spcAft>
              <a:buFont typeface="Wingdings" pitchFamily="2" charset="2"/>
              <a:buChar char="Ø"/>
            </a:pPr>
            <a:r>
              <a:rPr lang="en-US" altLang="zh-CN" dirty="0"/>
              <a:t> </a:t>
            </a:r>
            <a:r>
              <a:rPr lang="en-US" b="1" dirty="0" err="1">
                <a:solidFill>
                  <a:srgbClr val="FF0000"/>
                </a:solidFill>
              </a:rPr>
              <a:t>preg_grep</a:t>
            </a:r>
            <a:r>
              <a:rPr lang="en-US" dirty="0"/>
              <a:t> ($pattern, $input);</a:t>
            </a:r>
          </a:p>
          <a:p>
            <a:pPr lvl="1">
              <a:spcBef>
                <a:spcPts val="1200"/>
              </a:spcBef>
              <a:spcAft>
                <a:spcPts val="1200"/>
              </a:spcAft>
              <a:buNone/>
            </a:pPr>
            <a:r>
              <a:rPr lang="zh-CN" altLang="en-US" sz="2000" dirty="0"/>
              <a:t>     返回一个数组，其中包括了 </a:t>
            </a:r>
            <a:r>
              <a:rPr lang="en-US" altLang="zh-CN" sz="2000" i="1" dirty="0"/>
              <a:t>input</a:t>
            </a:r>
            <a:r>
              <a:rPr lang="zh-CN" altLang="en-US" sz="2000" dirty="0"/>
              <a:t> 数组中与给定的 </a:t>
            </a:r>
            <a:r>
              <a:rPr lang="en-US" altLang="zh-CN" sz="2000" i="1" dirty="0"/>
              <a:t>pattern</a:t>
            </a:r>
            <a:r>
              <a:rPr lang="zh-CN" altLang="en-US" sz="2000" dirty="0"/>
              <a:t> 模式相匹配的单元</a:t>
            </a:r>
            <a:endParaRPr lang="en-US" sz="2000" dirty="0"/>
          </a:p>
          <a:p>
            <a:pPr lvl="1">
              <a:spcBef>
                <a:spcPts val="1200"/>
              </a:spcBef>
              <a:spcAft>
                <a:spcPts val="1200"/>
              </a:spcAft>
              <a:buFont typeface="Wingdings" pitchFamily="2" charset="2"/>
              <a:buChar char="Ø"/>
            </a:pPr>
            <a:r>
              <a:rPr lang="zh-CN" altLang="en-US" dirty="0"/>
              <a:t>例：得到数组中扩展名为</a:t>
            </a:r>
            <a:r>
              <a:rPr lang="en-US" altLang="zh-CN" dirty="0"/>
              <a:t>”.txt”</a:t>
            </a:r>
            <a:r>
              <a:rPr lang="zh-CN" altLang="en-US" dirty="0"/>
              <a:t>的文件名</a:t>
            </a:r>
            <a:endParaRPr lang="en-US" altLang="zh-CN" dirty="0"/>
          </a:p>
          <a:p>
            <a:pPr lvl="2">
              <a:spcBef>
                <a:spcPts val="1200"/>
              </a:spcBef>
              <a:spcAft>
                <a:spcPts val="1200"/>
              </a:spcAft>
              <a:buFont typeface="Arial" pitchFamily="34" charset="0"/>
              <a:buChar char="•"/>
            </a:pPr>
            <a:r>
              <a:rPr lang="zh-CN" altLang="en-US" dirty="0"/>
              <a:t>提示：文件扩展名正则表达式  </a:t>
            </a:r>
            <a:r>
              <a:rPr lang="en-US" altLang="zh-CN" dirty="0">
                <a:solidFill>
                  <a:srgbClr val="FF0000"/>
                </a:solidFill>
              </a:rPr>
              <a:t>/\.txt$/</a:t>
            </a:r>
            <a:endParaRPr lang="en-US" altLang="zh-CN" dirty="0"/>
          </a:p>
          <a:p>
            <a:pPr lvl="1">
              <a:spcBef>
                <a:spcPts val="1200"/>
              </a:spcBef>
              <a:spcAft>
                <a:spcPts val="1200"/>
              </a:spcAft>
              <a:buNone/>
            </a:pPr>
            <a:r>
              <a:rPr lang="en-US" altLang="zh-CN"/>
              <a:t>     </a:t>
            </a:r>
            <a:endParaRPr lang="en-US" i="1" dirty="0">
              <a:solidFill>
                <a:schemeClr val="accent1">
                  <a:lumMod val="75000"/>
                </a:schemeClr>
              </a:solidFill>
            </a:endParaRPr>
          </a:p>
          <a:p>
            <a:pPr lvl="1">
              <a:buFont typeface="Wingdings" pitchFamily="2" charset="2"/>
              <a:buChar char="Ø"/>
            </a:pPr>
            <a:endParaRPr lang="zh-CN" altLang="en-US" dirty="0"/>
          </a:p>
        </p:txBody>
      </p:sp>
      <p:sp>
        <p:nvSpPr>
          <p:cNvPr id="4" name="TextBox 3"/>
          <p:cNvSpPr txBox="1"/>
          <p:nvPr/>
        </p:nvSpPr>
        <p:spPr>
          <a:xfrm>
            <a:off x="6228184" y="5415607"/>
            <a:ext cx="2592288" cy="461665"/>
          </a:xfrm>
          <a:prstGeom prst="rect">
            <a:avLst/>
          </a:prstGeom>
          <a:noFill/>
        </p:spPr>
        <p:txBody>
          <a:bodyPr wrap="square" rtlCol="0">
            <a:spAutoFit/>
          </a:bodyPr>
          <a:lstStyle/>
          <a:p>
            <a:r>
              <a:rPr lang="en-US" altLang="zh-CN" sz="2400" b="1">
                <a:latin typeface="Courier New" pitchFamily="49" charset="0"/>
                <a:cs typeface="Courier New" pitchFamily="49" charset="0"/>
              </a:rPr>
              <a:t>c10_4.php</a:t>
            </a:r>
            <a:endParaRPr lang="zh-CN" altLang="en-US" sz="2400" b="1">
              <a:latin typeface="Courier New" pitchFamily="49" charset="0"/>
              <a:cs typeface="Courier New"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gn="ctr"/>
            <a:r>
              <a:rPr lang="zh-CN" altLang="en-US" dirty="0"/>
              <a:t>本节内容</a:t>
            </a:r>
          </a:p>
        </p:txBody>
      </p:sp>
      <p:sp>
        <p:nvSpPr>
          <p:cNvPr id="7" name="AutoShape 6"/>
          <p:cNvSpPr>
            <a:spLocks noChangeArrowheads="1"/>
          </p:cNvSpPr>
          <p:nvPr/>
        </p:nvSpPr>
        <p:spPr bwMode="auto">
          <a:xfrm>
            <a:off x="857224" y="1571612"/>
            <a:ext cx="7643866" cy="4143404"/>
          </a:xfrm>
          <a:prstGeom prst="roundRect">
            <a:avLst>
              <a:gd name="adj" fmla="val 16667"/>
            </a:avLst>
          </a:prstGeom>
          <a:noFill/>
          <a:ln w="28575">
            <a:solidFill>
              <a:srgbClr val="C0C0C0"/>
            </a:solidFill>
            <a:prstDash val="sysDot"/>
            <a:round/>
            <a:headEnd/>
            <a:tailEnd/>
          </a:ln>
        </p:spPr>
        <p:txBody>
          <a:bodyPr wrap="none" anchor="ctr"/>
          <a:lstStyle/>
          <a:p>
            <a:pPr marL="457200" indent="-457200">
              <a:lnSpc>
                <a:spcPct val="130000"/>
              </a:lnSpc>
              <a:buClr>
                <a:srgbClr val="92D050"/>
              </a:buClr>
              <a:buFont typeface="Wingdings" pitchFamily="2" charset="2"/>
              <a:buChar char="Ø"/>
              <a:defRPr/>
            </a:pPr>
            <a:r>
              <a:rPr lang="zh-CN" altLang="en-US" sz="2800" b="1" dirty="0">
                <a:solidFill>
                  <a:schemeClr val="accent5">
                    <a:lumMod val="95000"/>
                    <a:lumOff val="5000"/>
                  </a:schemeClr>
                </a:solidFill>
              </a:rPr>
              <a:t>正则表达式简介</a:t>
            </a:r>
            <a:endParaRPr lang="en-US" altLang="zh-CN" sz="2800" b="1" dirty="0">
              <a:solidFill>
                <a:schemeClr val="accent5">
                  <a:lumMod val="95000"/>
                  <a:lumOff val="5000"/>
                </a:schemeClr>
              </a:solidFill>
            </a:endParaRPr>
          </a:p>
          <a:p>
            <a:pPr marL="457200" indent="-457200">
              <a:lnSpc>
                <a:spcPct val="130000"/>
              </a:lnSpc>
              <a:buClr>
                <a:srgbClr val="92D050"/>
              </a:buClr>
              <a:buFont typeface="Wingdings" pitchFamily="2" charset="2"/>
              <a:buChar char="Ø"/>
              <a:defRPr/>
            </a:pPr>
            <a:r>
              <a:rPr lang="zh-CN" altLang="en-US" sz="2800" b="1" dirty="0">
                <a:solidFill>
                  <a:schemeClr val="tx1">
                    <a:lumMod val="10000"/>
                  </a:schemeClr>
                </a:solidFill>
              </a:rPr>
              <a:t>如何使用正则表达式</a:t>
            </a:r>
            <a:endParaRPr lang="en-US" altLang="zh-CN" sz="2800" b="1" dirty="0">
              <a:solidFill>
                <a:schemeClr val="accent5">
                  <a:lumMod val="95000"/>
                  <a:lumOff val="5000"/>
                </a:schemeClr>
              </a:solidFill>
            </a:endParaRPr>
          </a:p>
          <a:p>
            <a:pPr marL="457200" indent="-457200">
              <a:lnSpc>
                <a:spcPct val="130000"/>
              </a:lnSpc>
              <a:buClr>
                <a:srgbClr val="92D050"/>
              </a:buClr>
              <a:buFont typeface="Wingdings" pitchFamily="2" charset="2"/>
              <a:buChar char="Ø"/>
              <a:defRPr/>
            </a:pPr>
            <a:r>
              <a:rPr lang="zh-CN" altLang="en-US" sz="2800" b="1" dirty="0">
                <a:solidFill>
                  <a:srgbClr val="FF0000"/>
                </a:solidFill>
              </a:rPr>
              <a:t>正则表达式语法</a:t>
            </a:r>
            <a:endParaRPr lang="en-US" altLang="zh-CN" sz="2800" b="1" dirty="0">
              <a:solidFill>
                <a:srgbClr val="FF0000"/>
              </a:solidFill>
            </a:endParaRPr>
          </a:p>
          <a:p>
            <a:pPr marL="457200" indent="-457200">
              <a:lnSpc>
                <a:spcPct val="130000"/>
              </a:lnSpc>
              <a:buClr>
                <a:srgbClr val="92D050"/>
              </a:buClr>
              <a:buFont typeface="Wingdings" pitchFamily="2" charset="2"/>
              <a:buChar char="Ø"/>
              <a:defRPr/>
            </a:pPr>
            <a:r>
              <a:rPr lang="zh-CN" altLang="en-US" sz="2800" b="1" dirty="0">
                <a:solidFill>
                  <a:schemeClr val="tx1">
                    <a:lumMod val="10000"/>
                  </a:schemeClr>
                </a:solidFill>
              </a:rPr>
              <a:t>理解正则表达式</a:t>
            </a:r>
            <a:endParaRPr lang="en-US" altLang="zh-CN" sz="2800" b="1" dirty="0"/>
          </a:p>
          <a:p>
            <a:pPr marL="457200" indent="-457200">
              <a:lnSpc>
                <a:spcPct val="130000"/>
              </a:lnSpc>
              <a:buClr>
                <a:srgbClr val="92D050"/>
              </a:buClr>
              <a:buFont typeface="Wingdings" pitchFamily="2" charset="2"/>
              <a:buChar char="Ø"/>
              <a:defRPr/>
            </a:pPr>
            <a:r>
              <a:rPr lang="zh-CN" altLang="en-US" sz="2800" b="1" dirty="0">
                <a:solidFill>
                  <a:schemeClr val="tx1">
                    <a:lumMod val="10000"/>
                  </a:schemeClr>
                </a:solidFill>
              </a:rPr>
              <a:t>常用正则表达式应用</a:t>
            </a:r>
            <a:endParaRPr lang="en-US" altLang="zh-CN" sz="2800" b="1" dirty="0">
              <a:solidFill>
                <a:schemeClr val="tx1">
                  <a:lumMod val="10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正则表达式的基本语法</a:t>
            </a:r>
          </a:p>
        </p:txBody>
      </p:sp>
      <p:sp>
        <p:nvSpPr>
          <p:cNvPr id="3" name="内容占位符 2"/>
          <p:cNvSpPr>
            <a:spLocks noGrp="1"/>
          </p:cNvSpPr>
          <p:nvPr>
            <p:ph idx="1"/>
          </p:nvPr>
        </p:nvSpPr>
        <p:spPr>
          <a:xfrm>
            <a:off x="457200" y="1600200"/>
            <a:ext cx="8686800" cy="4525963"/>
          </a:xfrm>
        </p:spPr>
        <p:txBody>
          <a:bodyPr/>
          <a:lstStyle/>
          <a:p>
            <a:pPr marL="342900" lvl="1" indent="-342900">
              <a:buClr>
                <a:schemeClr val="accent1"/>
              </a:buClr>
              <a:buSzPct val="100000"/>
            </a:pPr>
            <a:r>
              <a:rPr lang="zh-CN" altLang="en-US" b="1" dirty="0">
                <a:solidFill>
                  <a:schemeClr val="accent1"/>
                </a:solidFill>
              </a:rPr>
              <a:t>正则表达式</a:t>
            </a:r>
            <a:r>
              <a:rPr lang="zh-CN" altLang="en-US" dirty="0">
                <a:ea typeface="宋体" charset="-122"/>
              </a:rPr>
              <a:t>是按一定规则书写，用来描述</a:t>
            </a:r>
            <a:r>
              <a:rPr lang="zh-CN" altLang="en-US" dirty="0">
                <a:solidFill>
                  <a:srgbClr val="FF0000"/>
                </a:solidFill>
                <a:ea typeface="宋体" charset="-122"/>
              </a:rPr>
              <a:t>模式</a:t>
            </a:r>
            <a:r>
              <a:rPr lang="zh-CN" altLang="en-US" dirty="0">
                <a:ea typeface="宋体" charset="-122"/>
              </a:rPr>
              <a:t>的特殊</a:t>
            </a:r>
            <a:r>
              <a:rPr lang="zh-CN" altLang="en-US" dirty="0">
                <a:solidFill>
                  <a:srgbClr val="FF0000"/>
                </a:solidFill>
                <a:ea typeface="宋体" charset="-122"/>
              </a:rPr>
              <a:t>字符串</a:t>
            </a:r>
            <a:endParaRPr lang="en-US" altLang="zh-CN" dirty="0">
              <a:solidFill>
                <a:srgbClr val="FF0000"/>
              </a:solidFill>
              <a:ea typeface="宋体" charset="-122"/>
            </a:endParaRPr>
          </a:p>
          <a:p>
            <a:endParaRPr lang="en-US" altLang="zh-CN" dirty="0"/>
          </a:p>
          <a:p>
            <a:r>
              <a:rPr lang="zh-CN" altLang="en-US" dirty="0"/>
              <a:t>语法：</a:t>
            </a:r>
            <a:endParaRPr lang="en-US" altLang="zh-CN" dirty="0"/>
          </a:p>
          <a:p>
            <a:pPr marL="457200" lvl="1" indent="0">
              <a:buNone/>
            </a:pPr>
            <a:r>
              <a:rPr lang="en-US" altLang="zh-CN" dirty="0"/>
              <a:t>1</a:t>
            </a:r>
            <a:r>
              <a:rPr lang="zh-CN" altLang="en-US" dirty="0"/>
              <a:t>）写在</a:t>
            </a:r>
            <a:r>
              <a:rPr lang="en-US" altLang="zh-CN" dirty="0"/>
              <a:t>/ /</a:t>
            </a:r>
            <a:r>
              <a:rPr lang="zh-CN" altLang="en-US" dirty="0"/>
              <a:t>之间</a:t>
            </a:r>
            <a:endParaRPr lang="en-US" altLang="zh-CN" dirty="0"/>
          </a:p>
          <a:p>
            <a:pPr marL="457200" lvl="1" indent="0">
              <a:buNone/>
            </a:pPr>
            <a:r>
              <a:rPr lang="en-US" altLang="zh-CN" dirty="0"/>
              <a:t>2</a:t>
            </a:r>
            <a:r>
              <a:rPr lang="zh-CN" altLang="en-US" dirty="0"/>
              <a:t>）使用引号引起来</a:t>
            </a:r>
            <a:endParaRPr lang="en-US" altLang="zh-CN" dirty="0"/>
          </a:p>
          <a:p>
            <a:pPr marL="457200" lvl="1" indent="0">
              <a:buNone/>
            </a:pPr>
            <a:endParaRPr lang="en-US" altLang="zh-CN" dirty="0"/>
          </a:p>
          <a:p>
            <a:pPr marL="457200" lvl="1" indent="0">
              <a:buNone/>
            </a:pPr>
            <a:r>
              <a:rPr lang="zh-CN" altLang="en-US" b="0" dirty="0">
                <a:solidFill>
                  <a:schemeClr val="tx1"/>
                </a:solidFill>
              </a:rPr>
              <a:t>如：判断字符串</a:t>
            </a:r>
            <a:r>
              <a:rPr lang="en-US" altLang="zh-CN" b="0" dirty="0">
                <a:solidFill>
                  <a:schemeClr val="tx1"/>
                </a:solidFill>
              </a:rPr>
              <a:t>$</a:t>
            </a:r>
            <a:r>
              <a:rPr lang="en-US" altLang="zh-CN" b="0" dirty="0" err="1">
                <a:solidFill>
                  <a:schemeClr val="tx1"/>
                </a:solidFill>
              </a:rPr>
              <a:t>str</a:t>
            </a:r>
            <a:r>
              <a:rPr lang="zh-CN" altLang="en-US" b="0" dirty="0">
                <a:solidFill>
                  <a:schemeClr val="tx1"/>
                </a:solidFill>
              </a:rPr>
              <a:t>是否为有效的</a:t>
            </a:r>
            <a:r>
              <a:rPr lang="en-US" altLang="zh-CN" b="0" dirty="0">
                <a:solidFill>
                  <a:schemeClr val="tx1"/>
                </a:solidFill>
              </a:rPr>
              <a:t>QQ</a:t>
            </a:r>
            <a:r>
              <a:rPr lang="zh-CN" altLang="en-US" b="0" dirty="0">
                <a:solidFill>
                  <a:schemeClr val="tx1"/>
                </a:solidFill>
              </a:rPr>
              <a:t>号码</a:t>
            </a:r>
            <a:r>
              <a:rPr lang="en-US" altLang="zh-CN" b="0" dirty="0">
                <a:solidFill>
                  <a:schemeClr val="tx1"/>
                </a:solidFill>
              </a:rPr>
              <a:t>(5 – 11</a:t>
            </a:r>
            <a:r>
              <a:rPr lang="zh-CN" altLang="en-US" b="0" dirty="0">
                <a:solidFill>
                  <a:schemeClr val="tx1"/>
                </a:solidFill>
              </a:rPr>
              <a:t>位</a:t>
            </a:r>
            <a:r>
              <a:rPr lang="en-US" altLang="zh-CN" b="0" dirty="0">
                <a:solidFill>
                  <a:schemeClr val="tx1"/>
                </a:solidFill>
              </a:rPr>
              <a:t>)</a:t>
            </a:r>
            <a:r>
              <a:rPr lang="zh-CN" altLang="en-US" b="0" dirty="0">
                <a:solidFill>
                  <a:schemeClr val="tx1"/>
                </a:solidFill>
              </a:rPr>
              <a:t>？</a:t>
            </a:r>
            <a:endParaRPr lang="en-US" altLang="zh-CN" b="0" dirty="0">
              <a:solidFill>
                <a:schemeClr val="tx1"/>
              </a:solidFill>
            </a:endParaRPr>
          </a:p>
          <a:p>
            <a:pPr lvl="1">
              <a:spcBef>
                <a:spcPts val="1200"/>
              </a:spcBef>
              <a:spcAft>
                <a:spcPts val="1200"/>
              </a:spcAft>
              <a:buFont typeface="Wingdings" pitchFamily="2" charset="2"/>
              <a:buChar char="Ø"/>
            </a:pPr>
            <a:r>
              <a:rPr lang="en-US" altLang="zh-CN" dirty="0"/>
              <a:t>$</a:t>
            </a:r>
            <a:r>
              <a:rPr lang="en-US" altLang="zh-CN" err="1"/>
              <a:t>patern</a:t>
            </a:r>
            <a:r>
              <a:rPr lang="en-US" altLang="zh-CN"/>
              <a:t>=“</a:t>
            </a:r>
            <a:r>
              <a:rPr lang="en-US" altLang="zh-CN" b="1">
                <a:solidFill>
                  <a:srgbClr val="FF0000"/>
                </a:solidFill>
              </a:rPr>
              <a:t>/</a:t>
            </a:r>
            <a:r>
              <a:rPr lang="en-US" altLang="zh-CN"/>
              <a:t>^[</a:t>
            </a:r>
            <a:r>
              <a:rPr lang="en-US" altLang="zh-CN" dirty="0"/>
              <a:t>1-9][0-9]{</a:t>
            </a:r>
            <a:r>
              <a:rPr lang="en-US" altLang="zh-CN"/>
              <a:t>4,10}$</a:t>
            </a:r>
            <a:r>
              <a:rPr lang="en-US" altLang="zh-CN" b="1">
                <a:solidFill>
                  <a:srgbClr val="FF0000"/>
                </a:solidFill>
              </a:rPr>
              <a:t>/</a:t>
            </a:r>
            <a:r>
              <a:rPr lang="en-US" altLang="zh-CN"/>
              <a:t>”</a:t>
            </a:r>
            <a:endParaRPr lang="en-US" altLang="zh-CN" dirty="0"/>
          </a:p>
          <a:p>
            <a:pPr marL="457200" lvl="1" indent="0">
              <a:buNone/>
            </a:pP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普通字符</a:t>
            </a:r>
            <a:endParaRPr lang="zh-CN" altLang="en-US" dirty="0"/>
          </a:p>
        </p:txBody>
      </p:sp>
      <p:sp>
        <p:nvSpPr>
          <p:cNvPr id="3" name="内容占位符 2"/>
          <p:cNvSpPr>
            <a:spLocks noGrp="1"/>
          </p:cNvSpPr>
          <p:nvPr>
            <p:ph idx="1"/>
          </p:nvPr>
        </p:nvSpPr>
        <p:spPr/>
        <p:txBody>
          <a:bodyPr/>
          <a:lstStyle/>
          <a:p>
            <a:pPr>
              <a:spcBef>
                <a:spcPts val="1200"/>
              </a:spcBef>
              <a:spcAft>
                <a:spcPts val="1200"/>
              </a:spcAft>
            </a:pPr>
            <a:r>
              <a:rPr lang="zh-CN" altLang="en-US"/>
              <a:t>原字符 </a:t>
            </a:r>
            <a:endParaRPr lang="en-US" altLang="zh-CN"/>
          </a:p>
          <a:p>
            <a:pPr marL="742950" lvl="2" indent="-342900">
              <a:spcBef>
                <a:spcPts val="1200"/>
              </a:spcBef>
              <a:spcAft>
                <a:spcPts val="1200"/>
              </a:spcAft>
              <a:buClr>
                <a:schemeClr val="accent1"/>
              </a:buClr>
              <a:buSzPct val="100000"/>
              <a:buFont typeface="Wingdings" pitchFamily="2" charset="2"/>
              <a:buChar char="Ø"/>
            </a:pPr>
            <a:r>
              <a:rPr lang="zh-CN" altLang="en-US" sz="2400"/>
              <a:t>如</a:t>
            </a:r>
            <a:r>
              <a:rPr lang="zh-CN" altLang="en-US" sz="2400" dirty="0"/>
              <a:t>‘</a:t>
            </a:r>
            <a:r>
              <a:rPr lang="en-US" altLang="zh-CN" sz="2400" dirty="0"/>
              <a:t>/</a:t>
            </a:r>
            <a:r>
              <a:rPr lang="en-US" altLang="zh-CN" sz="2400" dirty="0" err="1"/>
              <a:t>abc</a:t>
            </a:r>
            <a:r>
              <a:rPr lang="en-US" altLang="zh-CN" sz="2400" dirty="0"/>
              <a:t>/</a:t>
            </a:r>
            <a:r>
              <a:rPr lang="zh-CN" altLang="en-US" sz="2400" dirty="0"/>
              <a:t>’、</a:t>
            </a:r>
            <a:r>
              <a:rPr lang="en-US" altLang="zh-CN" sz="2400" dirty="0"/>
              <a:t>’/123/’…… </a:t>
            </a:r>
          </a:p>
          <a:p>
            <a:pPr>
              <a:spcBef>
                <a:spcPts val="1200"/>
              </a:spcBef>
              <a:spcAft>
                <a:spcPts val="1200"/>
              </a:spcAft>
            </a:pPr>
            <a:r>
              <a:rPr lang="zh-CN" altLang="en-US" dirty="0"/>
              <a:t>元字符 </a:t>
            </a:r>
            <a:endParaRPr lang="en-US" altLang="zh-CN" dirty="0"/>
          </a:p>
          <a:p>
            <a:pPr lvl="1">
              <a:spcBef>
                <a:spcPts val="1200"/>
              </a:spcBef>
              <a:spcAft>
                <a:spcPts val="1200"/>
              </a:spcAft>
              <a:buFont typeface="Wingdings" pitchFamily="2" charset="2"/>
              <a:buChar char="Ø"/>
            </a:pPr>
            <a:r>
              <a:rPr lang="en-US" altLang="zh-CN" b="1" dirty="0">
                <a:ea typeface="宋体" charset="-122"/>
              </a:rPr>
              <a:t>(</a:t>
            </a:r>
            <a:r>
              <a:rPr lang="zh-CN" altLang="en-US" b="1" dirty="0">
                <a:ea typeface="宋体" charset="-122"/>
              </a:rPr>
              <a:t>、</a:t>
            </a:r>
            <a:r>
              <a:rPr lang="en-US" altLang="zh-CN" b="1" dirty="0">
                <a:ea typeface="宋体" charset="-122"/>
              </a:rPr>
              <a:t>[</a:t>
            </a:r>
            <a:r>
              <a:rPr lang="zh-CN" altLang="en-US" b="1" dirty="0">
                <a:ea typeface="宋体" charset="-122"/>
              </a:rPr>
              <a:t>、</a:t>
            </a:r>
            <a:r>
              <a:rPr lang="en-US" altLang="zh-CN" b="1" dirty="0">
                <a:ea typeface="宋体" charset="-122"/>
              </a:rPr>
              <a:t>{</a:t>
            </a:r>
            <a:r>
              <a:rPr lang="zh-CN" altLang="en-US" b="1" dirty="0">
                <a:ea typeface="宋体" charset="-122"/>
              </a:rPr>
              <a:t>、</a:t>
            </a:r>
            <a:r>
              <a:rPr lang="en-US" altLang="zh-CN" b="1" dirty="0">
                <a:ea typeface="宋体" charset="-122"/>
              </a:rPr>
              <a:t>\</a:t>
            </a:r>
            <a:r>
              <a:rPr lang="zh-CN" altLang="en-US" b="1" dirty="0">
                <a:ea typeface="宋体" charset="-122"/>
              </a:rPr>
              <a:t>、</a:t>
            </a:r>
            <a:r>
              <a:rPr lang="en-US" altLang="zh-CN" b="1" dirty="0">
                <a:ea typeface="宋体" charset="-122"/>
              </a:rPr>
              <a:t>|</a:t>
            </a:r>
            <a:r>
              <a:rPr lang="zh-CN" altLang="en-US" b="1" dirty="0">
                <a:ea typeface="宋体" charset="-122"/>
              </a:rPr>
              <a:t>、</a:t>
            </a:r>
            <a:r>
              <a:rPr lang="en-US" altLang="zh-CN" b="1" dirty="0">
                <a:ea typeface="宋体" charset="-122"/>
              </a:rPr>
              <a:t>^</a:t>
            </a:r>
            <a:r>
              <a:rPr lang="zh-CN" altLang="en-US" b="1" dirty="0">
                <a:ea typeface="宋体" charset="-122"/>
              </a:rPr>
              <a:t>、</a:t>
            </a:r>
            <a:r>
              <a:rPr lang="en-US" altLang="zh-CN" b="1" dirty="0">
                <a:ea typeface="宋体" charset="-122"/>
              </a:rPr>
              <a:t>$</a:t>
            </a:r>
            <a:r>
              <a:rPr lang="zh-CN" altLang="en-US" b="1" dirty="0">
                <a:ea typeface="宋体" charset="-122"/>
              </a:rPr>
              <a:t>、？、</a:t>
            </a:r>
            <a:r>
              <a:rPr lang="en-US" altLang="zh-CN" b="1" dirty="0">
                <a:ea typeface="宋体" charset="-122"/>
              </a:rPr>
              <a:t>*</a:t>
            </a:r>
            <a:r>
              <a:rPr lang="zh-CN" altLang="en-US" b="1" dirty="0">
                <a:ea typeface="宋体" charset="-122"/>
              </a:rPr>
              <a:t>、</a:t>
            </a:r>
            <a:r>
              <a:rPr lang="en-US" altLang="zh-CN" b="1" dirty="0">
                <a:ea typeface="宋体" charset="-122"/>
              </a:rPr>
              <a:t>.</a:t>
            </a:r>
            <a:r>
              <a:rPr lang="zh-CN" altLang="en-US" b="1" dirty="0">
                <a:ea typeface="宋体" charset="-122"/>
              </a:rPr>
              <a:t>、</a:t>
            </a:r>
            <a:r>
              <a:rPr lang="en-US" altLang="zh-CN" b="1" dirty="0">
                <a:ea typeface="宋体" charset="-122"/>
              </a:rPr>
              <a:t>+</a:t>
            </a:r>
          </a:p>
          <a:p>
            <a:pPr lvl="2">
              <a:spcBef>
                <a:spcPts val="1200"/>
              </a:spcBef>
              <a:spcAft>
                <a:spcPts val="1200"/>
              </a:spcAft>
              <a:buFont typeface="Arial" pitchFamily="34" charset="0"/>
              <a:buChar char="•"/>
            </a:pPr>
            <a:r>
              <a:rPr lang="zh-CN" altLang="en-US" b="0" dirty="0">
                <a:solidFill>
                  <a:schemeClr val="tx1"/>
                </a:solidFill>
              </a:rPr>
              <a:t>如何匹配</a:t>
            </a:r>
            <a:r>
              <a:rPr lang="zh-CN" altLang="en-US" dirty="0"/>
              <a:t>  ‘</a:t>
            </a:r>
            <a:r>
              <a:rPr lang="zh-CN" altLang="en-US" b="0" dirty="0">
                <a:solidFill>
                  <a:schemeClr val="tx1"/>
                </a:solidFill>
              </a:rPr>
              <a:t>？ ’</a:t>
            </a:r>
            <a:endParaRPr lang="en-US" altLang="zh-CN" b="0" dirty="0">
              <a:solidFill>
                <a:schemeClr val="tx1"/>
              </a:solidFill>
            </a:endParaRPr>
          </a:p>
          <a:p>
            <a:pPr lvl="2">
              <a:spcBef>
                <a:spcPts val="1200"/>
              </a:spcBef>
              <a:spcAft>
                <a:spcPts val="1200"/>
              </a:spcAft>
              <a:buFont typeface="Arial" pitchFamily="34" charset="0"/>
              <a:buChar char="•"/>
            </a:pPr>
            <a:r>
              <a:rPr lang="zh-CN" altLang="en-US" b="0" dirty="0">
                <a:solidFill>
                  <a:schemeClr val="tx1"/>
                </a:solidFill>
              </a:rPr>
              <a:t>  </a:t>
            </a:r>
            <a:r>
              <a:rPr lang="zh-CN" altLang="en-US" dirty="0"/>
              <a:t> </a:t>
            </a:r>
            <a:r>
              <a:rPr lang="en-US" altLang="zh-CN" dirty="0"/>
              <a:t>\?</a:t>
            </a:r>
            <a:r>
              <a:rPr lang="zh-CN" altLang="en-US" sz="2000" dirty="0">
                <a:ea typeface="宋体" charset="-122"/>
              </a:rPr>
              <a:t> </a:t>
            </a:r>
            <a:endParaRPr lang="en-US" altLang="zh-CN" sz="2000" dirty="0">
              <a:ea typeface="宋体" charset="-122"/>
            </a:endParaRPr>
          </a:p>
          <a:p>
            <a:pPr>
              <a:spcBef>
                <a:spcPts val="1200"/>
              </a:spcBef>
              <a:spcAft>
                <a:spcPts val="1200"/>
              </a:spcAft>
            </a:pPr>
            <a:r>
              <a:rPr lang="zh-CN" altLang="en-US" dirty="0"/>
              <a:t>转义字符：</a:t>
            </a:r>
            <a:r>
              <a:rPr lang="en-US" altLang="zh-CN" dirty="0"/>
              <a:t>\0</a:t>
            </a:r>
            <a:r>
              <a:rPr lang="zh-CN" altLang="en-US" dirty="0"/>
              <a:t>、</a:t>
            </a:r>
            <a:r>
              <a:rPr lang="en-US" altLang="zh-CN" dirty="0"/>
              <a:t>\t</a:t>
            </a:r>
            <a:r>
              <a:rPr lang="zh-CN" altLang="en-US" dirty="0"/>
              <a:t>、</a:t>
            </a:r>
            <a:r>
              <a:rPr lang="en-US" altLang="zh-CN" dirty="0"/>
              <a:t>\f</a:t>
            </a:r>
            <a:r>
              <a:rPr lang="zh-CN" altLang="en-US" dirty="0"/>
              <a:t>、</a:t>
            </a:r>
            <a:r>
              <a:rPr lang="en-US" altLang="zh-CN" dirty="0"/>
              <a:t>\n</a:t>
            </a:r>
            <a:r>
              <a:rPr lang="zh-CN" altLang="en-US" dirty="0"/>
              <a:t>等</a:t>
            </a:r>
            <a:endParaRPr lang="en-US" altLang="zh-CN" dirty="0"/>
          </a:p>
        </p:txBody>
      </p:sp>
      <p:sp>
        <p:nvSpPr>
          <p:cNvPr id="4" name="TextBox 3"/>
          <p:cNvSpPr txBox="1"/>
          <p:nvPr/>
        </p:nvSpPr>
        <p:spPr>
          <a:xfrm>
            <a:off x="2051720" y="2924944"/>
            <a:ext cx="5760640" cy="58477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wrap="square" rtlCol="0">
            <a:spAutoFit/>
          </a:bodyPr>
          <a:lstStyle/>
          <a:p>
            <a:r>
              <a:rPr lang="en-US" altLang="zh-CN" sz="3200" b="1">
                <a:solidFill>
                  <a:srgbClr val="FF0000"/>
                </a:solidFill>
              </a:rPr>
              <a:t>$pattern = “/^[1-9][0-9]{4,10}$/”;</a:t>
            </a:r>
            <a:endParaRPr lang="zh-CN" altLang="en-US" sz="32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700808"/>
            <a:ext cx="8107176"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zh-CN" altLang="en-US"/>
              <a:t>爬数据</a:t>
            </a:r>
          </a:p>
        </p:txBody>
      </p:sp>
    </p:spTree>
    <p:extLst>
      <p:ext uri="{BB962C8B-B14F-4D97-AF65-F5344CB8AC3E}">
        <p14:creationId xmlns:p14="http://schemas.microsoft.com/office/powerpoint/2010/main" val="3622489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字符类</a:t>
            </a:r>
          </a:p>
        </p:txBody>
      </p:sp>
      <p:sp>
        <p:nvSpPr>
          <p:cNvPr id="3" name="内容占位符 2"/>
          <p:cNvSpPr>
            <a:spLocks noGrp="1"/>
          </p:cNvSpPr>
          <p:nvPr>
            <p:ph idx="1"/>
          </p:nvPr>
        </p:nvSpPr>
        <p:spPr/>
        <p:txBody>
          <a:bodyPr/>
          <a:lstStyle/>
          <a:p>
            <a:pPr>
              <a:spcBef>
                <a:spcPts val="1200"/>
              </a:spcBef>
              <a:spcAft>
                <a:spcPts val="1200"/>
              </a:spcAft>
            </a:pPr>
            <a:r>
              <a:rPr lang="zh-CN" altLang="en-US" dirty="0"/>
              <a:t>如何匹配子串：</a:t>
            </a:r>
            <a:r>
              <a:rPr lang="en-US" altLang="zh-CN" dirty="0"/>
              <a:t>’a1b’</a:t>
            </a:r>
            <a:r>
              <a:rPr lang="zh-CN" altLang="en-US" dirty="0"/>
              <a:t>、</a:t>
            </a:r>
            <a:r>
              <a:rPr lang="en-US" altLang="zh-CN" dirty="0"/>
              <a:t>’a2b’</a:t>
            </a:r>
            <a:r>
              <a:rPr lang="zh-CN" altLang="en-US" dirty="0"/>
              <a:t>、</a:t>
            </a:r>
            <a:r>
              <a:rPr lang="en-US" altLang="zh-CN" dirty="0"/>
              <a:t>’a3b’</a:t>
            </a:r>
          </a:p>
          <a:p>
            <a:pPr>
              <a:spcBef>
                <a:spcPts val="1200"/>
              </a:spcBef>
              <a:spcAft>
                <a:spcPts val="1200"/>
              </a:spcAft>
            </a:pPr>
            <a:r>
              <a:rPr lang="zh-CN" altLang="en-US" dirty="0"/>
              <a:t>字符类：</a:t>
            </a:r>
            <a:r>
              <a:rPr lang="en-US" altLang="zh-CN" dirty="0"/>
              <a:t>[ ]</a:t>
            </a:r>
            <a:r>
              <a:rPr lang="zh-CN" altLang="en-US" dirty="0"/>
              <a:t>，选择其中的任何一个</a:t>
            </a:r>
            <a:endParaRPr lang="en-US" altLang="zh-CN" dirty="0"/>
          </a:p>
          <a:p>
            <a:pPr>
              <a:spcBef>
                <a:spcPts val="1200"/>
              </a:spcBef>
              <a:spcAft>
                <a:spcPts val="1200"/>
              </a:spcAft>
            </a:pPr>
            <a:r>
              <a:rPr lang="zh-CN" altLang="en-US" dirty="0"/>
              <a:t>字符范围类：</a:t>
            </a:r>
            <a:r>
              <a:rPr lang="en-US" altLang="zh-CN" b="0" dirty="0">
                <a:solidFill>
                  <a:schemeClr val="tx1"/>
                </a:solidFill>
              </a:rPr>
              <a:t>’/[1-9] /’</a:t>
            </a:r>
            <a:r>
              <a:rPr lang="zh-CN" altLang="en-US" b="0" dirty="0">
                <a:solidFill>
                  <a:schemeClr val="tx1"/>
                </a:solidFill>
              </a:rPr>
              <a:t>、</a:t>
            </a:r>
            <a:r>
              <a:rPr lang="en-US" altLang="zh-CN" b="0" dirty="0">
                <a:solidFill>
                  <a:schemeClr val="tx1"/>
                </a:solidFill>
              </a:rPr>
              <a:t>’/[a-</a:t>
            </a:r>
            <a:r>
              <a:rPr lang="en-US" altLang="zh-CN" b="0" dirty="0" err="1">
                <a:solidFill>
                  <a:schemeClr val="tx1"/>
                </a:solidFill>
              </a:rPr>
              <a:t>zA</a:t>
            </a:r>
            <a:r>
              <a:rPr lang="en-US" altLang="zh-CN" b="0" dirty="0">
                <a:solidFill>
                  <a:schemeClr val="tx1"/>
                </a:solidFill>
              </a:rPr>
              <a:t>-Z]/’</a:t>
            </a:r>
          </a:p>
          <a:p>
            <a:pPr>
              <a:spcBef>
                <a:spcPts val="1200"/>
              </a:spcBef>
              <a:spcAft>
                <a:spcPts val="1200"/>
              </a:spcAft>
            </a:pPr>
            <a:r>
              <a:rPr lang="zh-CN" altLang="en-US" dirty="0"/>
              <a:t>反义字符类：</a:t>
            </a:r>
            <a:r>
              <a:rPr lang="en-US" altLang="zh-CN" b="0" dirty="0">
                <a:solidFill>
                  <a:schemeClr val="tx1"/>
                </a:solidFill>
              </a:rPr>
              <a:t> ’/[^1-9]/’</a:t>
            </a:r>
            <a:endParaRPr lang="en-US" altLang="zh-CN" dirty="0"/>
          </a:p>
        </p:txBody>
      </p:sp>
      <p:sp>
        <p:nvSpPr>
          <p:cNvPr id="4" name="TextBox 3"/>
          <p:cNvSpPr txBox="1"/>
          <p:nvPr/>
        </p:nvSpPr>
        <p:spPr>
          <a:xfrm>
            <a:off x="6143636" y="1556792"/>
            <a:ext cx="2676836" cy="400110"/>
          </a:xfrm>
          <a:prstGeom prst="rect">
            <a:avLst/>
          </a:prstGeom>
          <a:noFill/>
        </p:spPr>
        <p:txBody>
          <a:bodyPr wrap="square" rtlCol="0">
            <a:spAutoFit/>
          </a:bodyPr>
          <a:lstStyle/>
          <a:p>
            <a:r>
              <a:rPr lang="zh-CN" altLang="en-US" sz="2000" dirty="0">
                <a:solidFill>
                  <a:srgbClr val="FF0000"/>
                </a:solidFill>
              </a:rPr>
              <a:t>‘</a:t>
            </a:r>
            <a:r>
              <a:rPr lang="en-US" altLang="zh-CN" sz="2000" dirty="0">
                <a:solidFill>
                  <a:srgbClr val="FF0000"/>
                </a:solidFill>
              </a:rPr>
              <a:t>/(a1b)|(a2b)|(a3b)/</a:t>
            </a:r>
            <a:r>
              <a:rPr lang="zh-CN" altLang="en-US" sz="2000" dirty="0">
                <a:solidFill>
                  <a:srgbClr val="FF0000"/>
                </a:solidFill>
              </a:rPr>
              <a:t>’</a:t>
            </a:r>
          </a:p>
        </p:txBody>
      </p:sp>
      <p:sp>
        <p:nvSpPr>
          <p:cNvPr id="5" name="TextBox 4"/>
          <p:cNvSpPr txBox="1"/>
          <p:nvPr/>
        </p:nvSpPr>
        <p:spPr>
          <a:xfrm>
            <a:off x="6588224" y="2276872"/>
            <a:ext cx="2304256" cy="400110"/>
          </a:xfrm>
          <a:prstGeom prst="rect">
            <a:avLst/>
          </a:prstGeom>
          <a:noFill/>
        </p:spPr>
        <p:txBody>
          <a:bodyPr wrap="square" rtlCol="0">
            <a:spAutoFit/>
          </a:bodyPr>
          <a:lstStyle/>
          <a:p>
            <a:r>
              <a:rPr lang="zh-CN" altLang="en-US" sz="2000" dirty="0">
                <a:solidFill>
                  <a:srgbClr val="FF0000"/>
                </a:solidFill>
              </a:rPr>
              <a:t>‘</a:t>
            </a:r>
            <a:r>
              <a:rPr lang="en-US" altLang="zh-CN" sz="2000" dirty="0">
                <a:solidFill>
                  <a:srgbClr val="FF0000"/>
                </a:solidFill>
              </a:rPr>
              <a:t>/a[123]b)/</a:t>
            </a:r>
            <a:r>
              <a:rPr lang="zh-CN" altLang="en-US" sz="2000" dirty="0">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052736"/>
            <a:ext cx="7972452" cy="5257800"/>
          </a:xfrm>
        </p:spPr>
        <p:txBody>
          <a:bodyPr/>
          <a:lstStyle/>
          <a:p>
            <a:pPr>
              <a:buNone/>
            </a:pPr>
            <a:endParaRPr lang="en-US" altLang="zh-CN" dirty="0"/>
          </a:p>
          <a:p>
            <a:r>
              <a:rPr lang="en-US" altLang="zh-CN" dirty="0"/>
              <a:t>                   </a:t>
            </a:r>
            <a:r>
              <a:rPr lang="en-US" altLang="zh-CN" b="0" dirty="0">
                <a:solidFill>
                  <a:schemeClr val="tx1"/>
                </a:solidFill>
              </a:rPr>
              <a:t> </a:t>
            </a:r>
            <a:r>
              <a:rPr lang="zh-CN" altLang="en-US" b="0" dirty="0">
                <a:solidFill>
                  <a:schemeClr val="tx1"/>
                </a:solidFill>
              </a:rPr>
              <a:t>烤烤你</a:t>
            </a:r>
            <a:endParaRPr lang="en-US" altLang="zh-CN" b="0" dirty="0">
              <a:solidFill>
                <a:schemeClr val="tx1"/>
              </a:solidFill>
            </a:endParaRPr>
          </a:p>
          <a:p>
            <a:endParaRPr lang="en-US" altLang="zh-CN" b="0" dirty="0">
              <a:solidFill>
                <a:schemeClr val="tx1"/>
              </a:solidFill>
            </a:endParaRPr>
          </a:p>
          <a:p>
            <a:pPr>
              <a:spcBef>
                <a:spcPts val="1200"/>
              </a:spcBef>
              <a:spcAft>
                <a:spcPts val="600"/>
              </a:spcAft>
            </a:pPr>
            <a:r>
              <a:rPr lang="zh-CN" altLang="en-US" b="0" dirty="0">
                <a:solidFill>
                  <a:schemeClr val="tx1"/>
                </a:solidFill>
              </a:rPr>
              <a:t>一年中的月份</a:t>
            </a:r>
            <a:r>
              <a:rPr lang="en-US" altLang="zh-CN" b="0" dirty="0">
                <a:solidFill>
                  <a:schemeClr val="tx1"/>
                </a:solidFill>
              </a:rPr>
              <a:t>(01-09</a:t>
            </a:r>
            <a:r>
              <a:rPr lang="zh-CN" altLang="en-US" b="0" dirty="0">
                <a:solidFill>
                  <a:schemeClr val="tx1"/>
                </a:solidFill>
              </a:rPr>
              <a:t>或</a:t>
            </a:r>
            <a:r>
              <a:rPr lang="en-US" altLang="zh-CN" b="0" dirty="0">
                <a:solidFill>
                  <a:schemeClr val="tx1"/>
                </a:solidFill>
              </a:rPr>
              <a:t>10-12)</a:t>
            </a:r>
          </a:p>
          <a:p>
            <a:pPr>
              <a:spcBef>
                <a:spcPts val="1200"/>
              </a:spcBef>
              <a:spcAft>
                <a:spcPts val="600"/>
              </a:spcAft>
            </a:pPr>
            <a:r>
              <a:rPr lang="zh-CN" altLang="en-US" b="0" dirty="0">
                <a:solidFill>
                  <a:schemeClr val="tx1"/>
                </a:solidFill>
              </a:rPr>
              <a:t>每一月的某一天</a:t>
            </a:r>
            <a:r>
              <a:rPr lang="en-US" altLang="zh-CN" b="0" dirty="0">
                <a:solidFill>
                  <a:schemeClr val="tx1"/>
                </a:solidFill>
              </a:rPr>
              <a:t>(01-09</a:t>
            </a:r>
            <a:r>
              <a:rPr lang="zh-CN" altLang="en-US" b="0" dirty="0">
                <a:solidFill>
                  <a:schemeClr val="tx1"/>
                </a:solidFill>
              </a:rPr>
              <a:t>或</a:t>
            </a:r>
            <a:r>
              <a:rPr lang="en-US" altLang="zh-CN" b="0" dirty="0">
                <a:solidFill>
                  <a:schemeClr val="tx1"/>
                </a:solidFill>
              </a:rPr>
              <a:t>10-29</a:t>
            </a:r>
            <a:r>
              <a:rPr lang="zh-CN" altLang="en-US" b="0" dirty="0">
                <a:solidFill>
                  <a:schemeClr val="tx1"/>
                </a:solidFill>
              </a:rPr>
              <a:t>或</a:t>
            </a:r>
            <a:r>
              <a:rPr lang="en-US" altLang="zh-CN" b="0" dirty="0">
                <a:solidFill>
                  <a:schemeClr val="tx1"/>
                </a:solidFill>
              </a:rPr>
              <a:t>30-31)</a:t>
            </a:r>
          </a:p>
          <a:p>
            <a:pPr>
              <a:spcBef>
                <a:spcPts val="1200"/>
              </a:spcBef>
              <a:spcAft>
                <a:spcPts val="600"/>
              </a:spcAft>
            </a:pPr>
            <a:r>
              <a:rPr lang="zh-CN" altLang="en-US" b="0" dirty="0">
                <a:solidFill>
                  <a:schemeClr val="tx1"/>
                </a:solidFill>
              </a:rPr>
              <a:t>除换行符和回车符外的其它任意字符</a:t>
            </a:r>
          </a:p>
          <a:p>
            <a:pPr>
              <a:spcBef>
                <a:spcPts val="1200"/>
              </a:spcBef>
              <a:spcAft>
                <a:spcPts val="600"/>
              </a:spcAft>
            </a:pPr>
            <a:r>
              <a:rPr lang="zh-CN" altLang="en-US" b="0" dirty="0">
                <a:solidFill>
                  <a:schemeClr val="tx1"/>
                </a:solidFill>
              </a:rPr>
              <a:t>任何</a:t>
            </a:r>
            <a:r>
              <a:rPr lang="en-US" altLang="zh-CN" b="0" dirty="0">
                <a:solidFill>
                  <a:schemeClr val="tx1"/>
                </a:solidFill>
              </a:rPr>
              <a:t>ASCII</a:t>
            </a:r>
            <a:r>
              <a:rPr lang="zh-CN" altLang="en-US" b="0" dirty="0">
                <a:solidFill>
                  <a:schemeClr val="tx1"/>
                </a:solidFill>
              </a:rPr>
              <a:t>码单字符</a:t>
            </a:r>
            <a:r>
              <a:rPr lang="en-US" altLang="zh-CN" b="0" dirty="0">
                <a:solidFill>
                  <a:schemeClr val="tx1"/>
                </a:solidFill>
              </a:rPr>
              <a:t>(</a:t>
            </a:r>
            <a:r>
              <a:rPr lang="zh-CN" altLang="en-US" b="0" dirty="0">
                <a:solidFill>
                  <a:schemeClr val="tx1"/>
                </a:solidFill>
              </a:rPr>
              <a:t>字母数字下划线</a:t>
            </a:r>
            <a:r>
              <a:rPr lang="en-US" altLang="zh-CN" b="0" dirty="0">
                <a:solidFill>
                  <a:schemeClr val="tx1"/>
                </a:solidFill>
              </a:rPr>
              <a:t>)</a:t>
            </a:r>
          </a:p>
          <a:p>
            <a:pPr>
              <a:spcBef>
                <a:spcPts val="1200"/>
              </a:spcBef>
              <a:spcAft>
                <a:spcPts val="600"/>
              </a:spcAft>
            </a:pPr>
            <a:r>
              <a:rPr lang="zh-CN" altLang="en-US" b="0" dirty="0">
                <a:solidFill>
                  <a:schemeClr val="tx1"/>
                </a:solidFill>
              </a:rPr>
              <a:t>任何</a:t>
            </a:r>
            <a:r>
              <a:rPr lang="en-US" altLang="zh-CN" b="0" dirty="0">
                <a:solidFill>
                  <a:schemeClr val="tx1"/>
                </a:solidFill>
              </a:rPr>
              <a:t>ASCII</a:t>
            </a:r>
            <a:r>
              <a:rPr lang="zh-CN" altLang="en-US" b="0" dirty="0">
                <a:solidFill>
                  <a:schemeClr val="tx1"/>
                </a:solidFill>
              </a:rPr>
              <a:t>码数字</a:t>
            </a:r>
            <a:endParaRPr lang="en-US" altLang="zh-CN" b="0" dirty="0">
              <a:solidFill>
                <a:schemeClr val="tx1"/>
              </a:solidFill>
            </a:endParaRPr>
          </a:p>
        </p:txBody>
      </p:sp>
      <p:pic>
        <p:nvPicPr>
          <p:cNvPr id="51201" name="Picture 1" descr="C:\Documents and Settings\celin\Local Settings\Temporary Internet Files\Content.IE5\MFPJ12MY\MCj04463820000[1].wmf"/>
          <p:cNvPicPr>
            <a:picLocks noChangeAspect="1" noChangeArrowheads="1"/>
          </p:cNvPicPr>
          <p:nvPr/>
        </p:nvPicPr>
        <p:blipFill>
          <a:blip r:embed="rId3"/>
          <a:srcRect/>
          <a:stretch>
            <a:fillRect/>
          </a:stretch>
        </p:blipFill>
        <p:spPr bwMode="auto">
          <a:xfrm>
            <a:off x="251520" y="620688"/>
            <a:ext cx="1736446" cy="1666037"/>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预定义字符类</a:t>
            </a:r>
          </a:p>
        </p:txBody>
      </p:sp>
      <p:graphicFrame>
        <p:nvGraphicFramePr>
          <p:cNvPr id="4" name="表格 3"/>
          <p:cNvGraphicFramePr>
            <a:graphicFrameLocks noGrp="1"/>
          </p:cNvGraphicFramePr>
          <p:nvPr>
            <p:extLst>
              <p:ext uri="{D42A27DB-BD31-4B8C-83A1-F6EECF244321}">
                <p14:modId xmlns:p14="http://schemas.microsoft.com/office/powerpoint/2010/main" val="1709414043"/>
              </p:ext>
            </p:extLst>
          </p:nvPr>
        </p:nvGraphicFramePr>
        <p:xfrm>
          <a:off x="642910" y="1397000"/>
          <a:ext cx="7929618" cy="4889504"/>
        </p:xfrm>
        <a:graphic>
          <a:graphicData uri="http://schemas.openxmlformats.org/drawingml/2006/table">
            <a:tbl>
              <a:tblPr/>
              <a:tblGrid>
                <a:gridCol w="2643206">
                  <a:extLst>
                    <a:ext uri="{9D8B030D-6E8A-4147-A177-3AD203B41FA5}">
                      <a16:colId xmlns:a16="http://schemas.microsoft.com/office/drawing/2014/main" val="20000"/>
                    </a:ext>
                  </a:extLst>
                </a:gridCol>
                <a:gridCol w="5286412">
                  <a:extLst>
                    <a:ext uri="{9D8B030D-6E8A-4147-A177-3AD203B41FA5}">
                      <a16:colId xmlns:a16="http://schemas.microsoft.com/office/drawing/2014/main" val="20001"/>
                    </a:ext>
                  </a:extLst>
                </a:gridCol>
              </a:tblGrid>
              <a:tr h="6111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EE9DE"/>
                          </a:solidFill>
                          <a:effectLst/>
                          <a:latin typeface="Arial" charset="0"/>
                          <a:ea typeface="宋体" charset="-122"/>
                        </a:rPr>
                        <a:t>Perl</a:t>
                      </a:r>
                      <a:r>
                        <a:rPr kumimoji="0" lang="zh-CN" altLang="en-US" sz="1800" b="1" i="0" u="none" strike="noStrike" cap="none" normalizeH="0" baseline="0" dirty="0">
                          <a:ln>
                            <a:noFill/>
                          </a:ln>
                          <a:solidFill>
                            <a:srgbClr val="FEE9DE"/>
                          </a:solidFill>
                          <a:effectLst/>
                          <a:latin typeface="Arial" charset="0"/>
                          <a:ea typeface="宋体" charset="-122"/>
                        </a:rPr>
                        <a:t>风格字符类</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EE9DE"/>
                          </a:solidFill>
                          <a:effectLst/>
                          <a:latin typeface="Arial" charset="0"/>
                          <a:ea typeface="宋体" charset="-122"/>
                        </a:rPr>
                        <a:t>说明</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11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Arial" charset="0"/>
                          <a:ea typeface="宋体" charset="-122"/>
                        </a:rPr>
                        <a:t>.</a:t>
                      </a:r>
                      <a:r>
                        <a:rPr kumimoji="0" lang="zh-CN" altLang="en-US" sz="1800" b="0" i="0" u="none" strike="noStrike" cap="none" normalizeH="0" baseline="0">
                          <a:ln>
                            <a:noFill/>
                          </a:ln>
                          <a:solidFill>
                            <a:srgbClr val="000000"/>
                          </a:solidFill>
                          <a:effectLst/>
                          <a:latin typeface="Arial" charset="0"/>
                          <a:ea typeface="宋体" charset="-122"/>
                        </a:rPr>
                        <a:t>（点号）</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4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Arial" charset="0"/>
                          <a:ea typeface="宋体" charset="-122"/>
                        </a:rPr>
                        <a:t>等价于</a:t>
                      </a:r>
                      <a:r>
                        <a:rPr kumimoji="0" lang="en-US" altLang="zh-CN" sz="1800" b="0" i="0" u="none" strike="noStrike" cap="none" normalizeH="0" baseline="0">
                          <a:ln>
                            <a:noFill/>
                          </a:ln>
                          <a:solidFill>
                            <a:srgbClr val="000000"/>
                          </a:solidFill>
                          <a:effectLst/>
                          <a:latin typeface="Arial" charset="0"/>
                          <a:ea typeface="宋体" charset="-122"/>
                        </a:rPr>
                        <a:t>[^\n\r]</a:t>
                      </a:r>
                      <a:endParaRPr kumimoji="0" lang="zh-CN" altLang="en-US" sz="1800" b="0" i="0" u="none" strike="noStrike" cap="none" normalizeH="0" baseline="0">
                        <a:ln>
                          <a:noFill/>
                        </a:ln>
                        <a:solidFill>
                          <a:srgbClr val="000000"/>
                        </a:solidFill>
                        <a:effectLst/>
                        <a:latin typeface="Arial" charset="0"/>
                        <a:ea typeface="宋体"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4FF"/>
                    </a:solidFill>
                  </a:tcPr>
                </a:tc>
                <a:extLst>
                  <a:ext uri="{0D108BD9-81ED-4DB2-BD59-A6C34878D82A}">
                    <a16:rowId xmlns:a16="http://schemas.microsoft.com/office/drawing/2014/main" val="10001"/>
                  </a:ext>
                </a:extLst>
              </a:tr>
              <a:tr h="611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Arial" charset="0"/>
                          <a:ea typeface="宋体" charset="-122"/>
                        </a:rPr>
                        <a:t>\w</a:t>
                      </a:r>
                      <a:endParaRPr kumimoji="0" lang="zh-CN" altLang="en-US" sz="1800" b="0" i="0" u="none" strike="noStrike" cap="none" normalizeH="0" baseline="0" dirty="0">
                        <a:ln>
                          <a:noFill/>
                        </a:ln>
                        <a:solidFill>
                          <a:srgbClr val="000000"/>
                        </a:solidFill>
                        <a:effectLst/>
                        <a:latin typeface="Arial" charset="0"/>
                        <a:ea typeface="宋体"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2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Arial" charset="0"/>
                          <a:ea typeface="宋体" charset="-122"/>
                        </a:rPr>
                        <a:t>任何</a:t>
                      </a:r>
                      <a:r>
                        <a:rPr kumimoji="0" lang="en-US" altLang="zh-CN" sz="1800" b="0" i="0" u="none" strike="noStrike" cap="none" normalizeH="0" baseline="0">
                          <a:ln>
                            <a:noFill/>
                          </a:ln>
                          <a:solidFill>
                            <a:srgbClr val="000000"/>
                          </a:solidFill>
                          <a:effectLst/>
                          <a:latin typeface="Arial" charset="0"/>
                          <a:ea typeface="宋体" charset="-122"/>
                        </a:rPr>
                        <a:t>ASCII</a:t>
                      </a:r>
                      <a:r>
                        <a:rPr kumimoji="0" lang="zh-CN" altLang="en-US" sz="1800" b="0" i="0" u="none" strike="noStrike" cap="none" normalizeH="0" baseline="0">
                          <a:ln>
                            <a:noFill/>
                          </a:ln>
                          <a:solidFill>
                            <a:srgbClr val="000000"/>
                          </a:solidFill>
                          <a:effectLst/>
                          <a:latin typeface="Arial" charset="0"/>
                          <a:ea typeface="宋体" charset="-122"/>
                        </a:rPr>
                        <a:t>单字字符</a:t>
                      </a:r>
                      <a:r>
                        <a:rPr kumimoji="0" lang="zh-CN" altLang="en-US" sz="1800" b="0" i="0" u="none" strike="noStrike" cap="none" normalizeH="0" baseline="0" dirty="0">
                          <a:ln>
                            <a:noFill/>
                          </a:ln>
                          <a:solidFill>
                            <a:srgbClr val="000000"/>
                          </a:solidFill>
                          <a:effectLst/>
                          <a:latin typeface="Arial" charset="0"/>
                          <a:ea typeface="宋体" charset="-122"/>
                        </a:rPr>
                        <a:t>，等价于</a:t>
                      </a:r>
                      <a:r>
                        <a:rPr kumimoji="0" lang="en-US" altLang="zh-CN" sz="1800" b="0" i="0" u="none" strike="noStrike" cap="none" normalizeH="0" baseline="0" dirty="0">
                          <a:ln>
                            <a:noFill/>
                          </a:ln>
                          <a:solidFill>
                            <a:srgbClr val="000000"/>
                          </a:solidFill>
                          <a:effectLst/>
                          <a:latin typeface="Arial" charset="0"/>
                          <a:ea typeface="宋体" charset="-122"/>
                        </a:rPr>
                        <a:t>[a-zA-Z0-9_]</a:t>
                      </a:r>
                      <a:endParaRPr kumimoji="0" lang="zh-CN" altLang="en-US" sz="1800" b="0" i="0" u="none" strike="noStrike" cap="none" normalizeH="0" baseline="0" dirty="0">
                        <a:ln>
                          <a:noFill/>
                        </a:ln>
                        <a:solidFill>
                          <a:srgbClr val="000000"/>
                        </a:solidFill>
                        <a:effectLst/>
                        <a:latin typeface="Arial" charset="0"/>
                        <a:ea typeface="宋体"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2FF"/>
                    </a:solidFill>
                  </a:tcPr>
                </a:tc>
                <a:extLst>
                  <a:ext uri="{0D108BD9-81ED-4DB2-BD59-A6C34878D82A}">
                    <a16:rowId xmlns:a16="http://schemas.microsoft.com/office/drawing/2014/main" val="10002"/>
                  </a:ext>
                </a:extLst>
              </a:tr>
              <a:tr h="611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Arial" charset="0"/>
                          <a:ea typeface="宋体" charset="-122"/>
                        </a:rPr>
                        <a:t>\W</a:t>
                      </a:r>
                      <a:endParaRPr kumimoji="0" lang="zh-CN" altLang="en-US" sz="1800" b="0" i="0" u="none" strike="noStrike" cap="none" normalizeH="0" baseline="0" dirty="0">
                        <a:ln>
                          <a:noFill/>
                        </a:ln>
                        <a:solidFill>
                          <a:srgbClr val="000000"/>
                        </a:solidFill>
                        <a:effectLst/>
                        <a:latin typeface="Arial" charset="0"/>
                        <a:ea typeface="宋体"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4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Arial" charset="0"/>
                          <a:ea typeface="宋体" charset="-122"/>
                        </a:rPr>
                        <a:t>任何非</a:t>
                      </a:r>
                      <a:r>
                        <a:rPr kumimoji="0" lang="en-US" altLang="zh-CN" sz="1800" b="0" i="0" u="none" strike="noStrike" cap="none" normalizeH="0" baseline="0">
                          <a:ln>
                            <a:noFill/>
                          </a:ln>
                          <a:solidFill>
                            <a:srgbClr val="000000"/>
                          </a:solidFill>
                          <a:effectLst/>
                          <a:latin typeface="Arial" charset="0"/>
                          <a:ea typeface="宋体" charset="-122"/>
                        </a:rPr>
                        <a:t>ASCII</a:t>
                      </a:r>
                      <a:r>
                        <a:rPr kumimoji="0" lang="zh-CN" altLang="en-US" sz="1800" b="0" i="0" u="none" strike="noStrike" cap="none" normalizeH="0" baseline="0">
                          <a:ln>
                            <a:noFill/>
                          </a:ln>
                          <a:solidFill>
                            <a:srgbClr val="000000"/>
                          </a:solidFill>
                          <a:effectLst/>
                          <a:latin typeface="Arial" charset="0"/>
                          <a:ea typeface="宋体" charset="-122"/>
                        </a:rPr>
                        <a:t>单字字符</a:t>
                      </a:r>
                      <a:r>
                        <a:rPr kumimoji="0" lang="zh-CN" altLang="en-US" sz="1800" b="0" i="0" u="none" strike="noStrike" cap="none" normalizeH="0" baseline="0" dirty="0">
                          <a:ln>
                            <a:noFill/>
                          </a:ln>
                          <a:solidFill>
                            <a:srgbClr val="000000"/>
                          </a:solidFill>
                          <a:effectLst/>
                          <a:latin typeface="Arial" charset="0"/>
                          <a:ea typeface="宋体" charset="-122"/>
                        </a:rPr>
                        <a:t>，等价于</a:t>
                      </a:r>
                      <a:r>
                        <a:rPr kumimoji="0" lang="en-US" altLang="zh-CN" sz="1800" b="0" i="0" u="none" strike="noStrike" cap="none" normalizeH="0" baseline="0" dirty="0">
                          <a:ln>
                            <a:noFill/>
                          </a:ln>
                          <a:solidFill>
                            <a:srgbClr val="000000"/>
                          </a:solidFill>
                          <a:effectLst/>
                          <a:latin typeface="Arial" charset="0"/>
                          <a:ea typeface="宋体" charset="-122"/>
                        </a:rPr>
                        <a:t>[^a-zA-Z0-9_]</a:t>
                      </a:r>
                      <a:endParaRPr kumimoji="0" lang="zh-CN" altLang="en-US" sz="1800" b="0" i="0" u="none" strike="noStrike" cap="none" normalizeH="0" baseline="0" dirty="0">
                        <a:ln>
                          <a:noFill/>
                        </a:ln>
                        <a:solidFill>
                          <a:srgbClr val="000000"/>
                        </a:solidFill>
                        <a:effectLst/>
                        <a:latin typeface="Arial" charset="0"/>
                        <a:ea typeface="宋体"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4FF"/>
                    </a:solidFill>
                  </a:tcPr>
                </a:tc>
                <a:extLst>
                  <a:ext uri="{0D108BD9-81ED-4DB2-BD59-A6C34878D82A}">
                    <a16:rowId xmlns:a16="http://schemas.microsoft.com/office/drawing/2014/main" val="10003"/>
                  </a:ext>
                </a:extLst>
              </a:tr>
              <a:tr h="611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Arial" charset="0"/>
                          <a:ea typeface="宋体" charset="-122"/>
                        </a:rPr>
                        <a:t>\d</a:t>
                      </a:r>
                      <a:endParaRPr kumimoji="0" lang="zh-CN" altLang="en-US" sz="1800" b="0" i="0" u="none" strike="noStrike" cap="none" normalizeH="0" baseline="0" dirty="0">
                        <a:ln>
                          <a:noFill/>
                        </a:ln>
                        <a:solidFill>
                          <a:srgbClr val="000000"/>
                        </a:solidFill>
                        <a:effectLst/>
                        <a:latin typeface="Arial" charset="0"/>
                        <a:ea typeface="宋体"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2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Arial" charset="0"/>
                          <a:ea typeface="宋体" charset="-122"/>
                        </a:rPr>
                        <a:t>数字，等价于</a:t>
                      </a:r>
                      <a:r>
                        <a:rPr kumimoji="0" lang="en-US" altLang="zh-CN" sz="1800" b="0" i="0" u="none" strike="noStrike" cap="none" normalizeH="0" baseline="0" dirty="0">
                          <a:ln>
                            <a:noFill/>
                          </a:ln>
                          <a:solidFill>
                            <a:srgbClr val="000000"/>
                          </a:solidFill>
                          <a:effectLst/>
                          <a:latin typeface="Arial" charset="0"/>
                          <a:ea typeface="宋体" charset="-122"/>
                        </a:rPr>
                        <a:t>[0-9]</a:t>
                      </a:r>
                      <a:endParaRPr kumimoji="0" lang="zh-CN" altLang="en-US" sz="1800" b="0" i="0" u="none" strike="noStrike" cap="none" normalizeH="0" baseline="0" dirty="0">
                        <a:ln>
                          <a:noFill/>
                        </a:ln>
                        <a:solidFill>
                          <a:srgbClr val="000000"/>
                        </a:solidFill>
                        <a:effectLst/>
                        <a:latin typeface="Arial" charset="0"/>
                        <a:ea typeface="宋体"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2FF"/>
                    </a:solidFill>
                  </a:tcPr>
                </a:tc>
                <a:extLst>
                  <a:ext uri="{0D108BD9-81ED-4DB2-BD59-A6C34878D82A}">
                    <a16:rowId xmlns:a16="http://schemas.microsoft.com/office/drawing/2014/main" val="10004"/>
                  </a:ext>
                </a:extLst>
              </a:tr>
              <a:tr h="611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Arial" charset="0"/>
                          <a:ea typeface="宋体" charset="-122"/>
                        </a:rPr>
                        <a:t>\D</a:t>
                      </a:r>
                      <a:endParaRPr kumimoji="0" lang="zh-CN" altLang="en-US" sz="1800" b="0" i="0" u="none" strike="noStrike" cap="none" normalizeH="0" baseline="0" dirty="0">
                        <a:ln>
                          <a:noFill/>
                        </a:ln>
                        <a:solidFill>
                          <a:srgbClr val="000000"/>
                        </a:solidFill>
                        <a:effectLst/>
                        <a:latin typeface="Arial" charset="0"/>
                        <a:ea typeface="宋体"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4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Arial" charset="0"/>
                          <a:ea typeface="宋体" charset="-122"/>
                        </a:rPr>
                        <a:t>除了数字之外的任何字符，等价于</a:t>
                      </a:r>
                      <a:r>
                        <a:rPr kumimoji="0" lang="en-US" altLang="zh-CN" sz="1800" b="0" i="0" u="none" strike="noStrike" cap="none" normalizeH="0" baseline="0" dirty="0">
                          <a:ln>
                            <a:noFill/>
                          </a:ln>
                          <a:solidFill>
                            <a:srgbClr val="000000"/>
                          </a:solidFill>
                          <a:effectLst/>
                          <a:latin typeface="Arial" charset="0"/>
                          <a:ea typeface="宋体" charset="-122"/>
                        </a:rPr>
                        <a:t>[^0-9]</a:t>
                      </a:r>
                      <a:endParaRPr kumimoji="0" lang="zh-CN" altLang="en-US" sz="1800" b="0" i="0" u="none" strike="noStrike" cap="none" normalizeH="0" baseline="0" dirty="0">
                        <a:ln>
                          <a:noFill/>
                        </a:ln>
                        <a:solidFill>
                          <a:srgbClr val="000000"/>
                        </a:solidFill>
                        <a:effectLst/>
                        <a:latin typeface="Arial" charset="0"/>
                        <a:ea typeface="宋体"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4FF"/>
                    </a:solidFill>
                  </a:tcPr>
                </a:tc>
                <a:extLst>
                  <a:ext uri="{0D108BD9-81ED-4DB2-BD59-A6C34878D82A}">
                    <a16:rowId xmlns:a16="http://schemas.microsoft.com/office/drawing/2014/main" val="10005"/>
                  </a:ext>
                </a:extLst>
              </a:tr>
              <a:tr h="611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Arial" charset="0"/>
                          <a:ea typeface="宋体" charset="-122"/>
                        </a:rPr>
                        <a:t>\s</a:t>
                      </a:r>
                      <a:endParaRPr kumimoji="0" lang="zh-CN" altLang="en-US" sz="1800" b="0" i="0" u="none" strike="noStrike" cap="none" normalizeH="0" baseline="0" dirty="0">
                        <a:ln>
                          <a:noFill/>
                        </a:ln>
                        <a:solidFill>
                          <a:srgbClr val="000000"/>
                        </a:solidFill>
                        <a:effectLst/>
                        <a:latin typeface="Arial" charset="0"/>
                        <a:ea typeface="宋体"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2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Arial" charset="0"/>
                          <a:ea typeface="宋体" charset="-122"/>
                        </a:rPr>
                        <a:t>空白符，等价于</a:t>
                      </a:r>
                      <a:r>
                        <a:rPr kumimoji="0" lang="en-US" altLang="zh-CN" sz="1800" b="0" i="0" u="none" strike="noStrike" cap="none" normalizeH="0" baseline="0" dirty="0">
                          <a:ln>
                            <a:noFill/>
                          </a:ln>
                          <a:solidFill>
                            <a:srgbClr val="000000"/>
                          </a:solidFill>
                          <a:effectLst/>
                          <a:latin typeface="Arial" charset="0"/>
                          <a:ea typeface="宋体" charset="-122"/>
                        </a:rPr>
                        <a:t>[\t\n\x0B\f\r]</a:t>
                      </a:r>
                      <a:endParaRPr kumimoji="0" lang="zh-CN" altLang="en-US" sz="1800" b="0" i="0" u="none" strike="noStrike" cap="none" normalizeH="0" baseline="0" dirty="0">
                        <a:ln>
                          <a:noFill/>
                        </a:ln>
                        <a:solidFill>
                          <a:srgbClr val="000000"/>
                        </a:solidFill>
                        <a:effectLst/>
                        <a:latin typeface="Arial" charset="0"/>
                        <a:ea typeface="宋体"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2FF"/>
                    </a:solidFill>
                  </a:tcPr>
                </a:tc>
                <a:extLst>
                  <a:ext uri="{0D108BD9-81ED-4DB2-BD59-A6C34878D82A}">
                    <a16:rowId xmlns:a16="http://schemas.microsoft.com/office/drawing/2014/main" val="10006"/>
                  </a:ext>
                </a:extLst>
              </a:tr>
              <a:tr h="611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Arial" charset="0"/>
                          <a:ea typeface="宋体" charset="-122"/>
                        </a:rPr>
                        <a:t>\S</a:t>
                      </a:r>
                      <a:endParaRPr kumimoji="0" lang="zh-CN" altLang="en-US" sz="1800" b="0" i="0" u="none" strike="noStrike" cap="none" normalizeH="0" baseline="0" dirty="0">
                        <a:ln>
                          <a:noFill/>
                        </a:ln>
                        <a:solidFill>
                          <a:srgbClr val="000000"/>
                        </a:solidFill>
                        <a:effectLst/>
                        <a:latin typeface="Arial" charset="0"/>
                        <a:ea typeface="宋体"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4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Arial" charset="0"/>
                          <a:ea typeface="宋体" charset="-122"/>
                        </a:rPr>
                        <a:t>非空白符，等价于</a:t>
                      </a:r>
                      <a:r>
                        <a:rPr kumimoji="0" lang="en-US" altLang="zh-CN" sz="1800" b="0" i="0" u="none" strike="noStrike" cap="none" normalizeH="0" baseline="0" dirty="0">
                          <a:ln>
                            <a:noFill/>
                          </a:ln>
                          <a:solidFill>
                            <a:srgbClr val="000000"/>
                          </a:solidFill>
                          <a:effectLst/>
                          <a:latin typeface="Arial" charset="0"/>
                          <a:ea typeface="宋体" charset="-122"/>
                        </a:rPr>
                        <a:t>[^\s]</a:t>
                      </a:r>
                      <a:endParaRPr kumimoji="0" lang="zh-CN" altLang="en-US" sz="1800" b="0" i="0" u="none" strike="noStrike" cap="none" normalizeH="0" baseline="0" dirty="0">
                        <a:ln>
                          <a:noFill/>
                        </a:ln>
                        <a:solidFill>
                          <a:srgbClr val="000000"/>
                        </a:solidFill>
                        <a:effectLst/>
                        <a:latin typeface="Arial" charset="0"/>
                        <a:ea typeface="宋体"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4FF"/>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重复类数量词</a:t>
            </a:r>
          </a:p>
        </p:txBody>
      </p:sp>
      <p:sp>
        <p:nvSpPr>
          <p:cNvPr id="3" name="内容占位符 2"/>
          <p:cNvSpPr>
            <a:spLocks noGrp="1"/>
          </p:cNvSpPr>
          <p:nvPr>
            <p:ph idx="1"/>
          </p:nvPr>
        </p:nvSpPr>
        <p:spPr/>
        <p:txBody>
          <a:bodyPr/>
          <a:lstStyle/>
          <a:p>
            <a:r>
              <a:rPr lang="zh-CN" altLang="en-US" dirty="0"/>
              <a:t>如何匹配</a:t>
            </a:r>
            <a:endParaRPr lang="en-US" altLang="zh-CN" dirty="0"/>
          </a:p>
          <a:p>
            <a:pPr lvl="1">
              <a:buFont typeface="Wingdings" pitchFamily="2" charset="2"/>
              <a:buChar char="Ø"/>
            </a:pPr>
            <a:r>
              <a:rPr lang="en-US" altLang="zh-CN" dirty="0"/>
              <a:t>Google</a:t>
            </a:r>
          </a:p>
          <a:p>
            <a:pPr lvl="1">
              <a:buFont typeface="Wingdings" pitchFamily="2" charset="2"/>
              <a:buChar char="Ø"/>
            </a:pPr>
            <a:r>
              <a:rPr lang="en-US" altLang="zh-CN" dirty="0" err="1"/>
              <a:t>Gooogle</a:t>
            </a:r>
            <a:endParaRPr lang="en-US" altLang="zh-CN" dirty="0"/>
          </a:p>
          <a:p>
            <a:pPr lvl="1">
              <a:buFont typeface="Wingdings" pitchFamily="2" charset="2"/>
              <a:buChar char="Ø"/>
            </a:pPr>
            <a:r>
              <a:rPr lang="en-US" altLang="zh-CN" dirty="0" err="1"/>
              <a:t>Goooogle</a:t>
            </a:r>
            <a:endParaRPr lang="en-US" altLang="zh-CN" dirty="0"/>
          </a:p>
          <a:p>
            <a:pPr lvl="1">
              <a:buFont typeface="Wingdings" pitchFamily="2" charset="2"/>
              <a:buChar char="Ø"/>
            </a:pPr>
            <a:r>
              <a:rPr lang="en-US" altLang="zh-CN" dirty="0" err="1"/>
              <a:t>Gooooogle</a:t>
            </a:r>
            <a:endParaRPr lang="en-US" altLang="zh-CN" dirty="0"/>
          </a:p>
          <a:p>
            <a:pPr lvl="1">
              <a:buFont typeface="Wingdings" pitchFamily="2" charset="2"/>
              <a:buChar char="Ø"/>
            </a:pPr>
            <a:r>
              <a:rPr lang="en-US" altLang="zh-CN" dirty="0"/>
              <a:t>…</a:t>
            </a:r>
          </a:p>
          <a:p>
            <a:pPr lvl="1">
              <a:buFont typeface="Wingdings" pitchFamily="2" charset="2"/>
              <a:buChar char="Ø"/>
            </a:pP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重复类数量词</a:t>
            </a:r>
          </a:p>
        </p:txBody>
      </p:sp>
      <p:graphicFrame>
        <p:nvGraphicFramePr>
          <p:cNvPr id="4" name="表格 3"/>
          <p:cNvGraphicFramePr>
            <a:graphicFrameLocks noGrp="1"/>
          </p:cNvGraphicFramePr>
          <p:nvPr>
            <p:extLst>
              <p:ext uri="{D42A27DB-BD31-4B8C-83A1-F6EECF244321}">
                <p14:modId xmlns:p14="http://schemas.microsoft.com/office/powerpoint/2010/main" val="4045391737"/>
              </p:ext>
            </p:extLst>
          </p:nvPr>
        </p:nvGraphicFramePr>
        <p:xfrm>
          <a:off x="714348" y="2708920"/>
          <a:ext cx="7143800" cy="3461514"/>
        </p:xfrm>
        <a:graphic>
          <a:graphicData uri="http://schemas.openxmlformats.org/drawingml/2006/table">
            <a:tbl>
              <a:tblPr/>
              <a:tblGrid>
                <a:gridCol w="2678925">
                  <a:extLst>
                    <a:ext uri="{9D8B030D-6E8A-4147-A177-3AD203B41FA5}">
                      <a16:colId xmlns:a16="http://schemas.microsoft.com/office/drawing/2014/main" val="20000"/>
                    </a:ext>
                  </a:extLst>
                </a:gridCol>
                <a:gridCol w="4464875">
                  <a:extLst>
                    <a:ext uri="{9D8B030D-6E8A-4147-A177-3AD203B41FA5}">
                      <a16:colId xmlns:a16="http://schemas.microsoft.com/office/drawing/2014/main" val="20001"/>
                    </a:ext>
                  </a:extLst>
                </a:gridCol>
              </a:tblGrid>
              <a:tr h="49450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EE9DE"/>
                          </a:solidFill>
                          <a:effectLst/>
                          <a:latin typeface="Arial" charset="0"/>
                          <a:ea typeface="宋体" charset="-122"/>
                        </a:rPr>
                        <a:t>重复类数量词</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EE9DE"/>
                          </a:solidFill>
                          <a:effectLst/>
                          <a:latin typeface="Arial" charset="0"/>
                          <a:ea typeface="宋体" charset="-122"/>
                        </a:rPr>
                        <a:t>说明</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9450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Arial" charset="0"/>
                          <a:ea typeface="宋体" charset="-122"/>
                        </a:rPr>
                        <a:t>{n}</a:t>
                      </a:r>
                      <a:endParaRPr kumimoji="0" lang="zh-CN" altLang="en-US" sz="1800" b="0" i="0" u="none" strike="noStrike" cap="none" normalizeH="0" baseline="0" dirty="0">
                        <a:ln>
                          <a:noFill/>
                        </a:ln>
                        <a:solidFill>
                          <a:srgbClr val="000000"/>
                        </a:solidFill>
                        <a:effectLst/>
                        <a:latin typeface="Arial" charset="0"/>
                        <a:ea typeface="宋体"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4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Arial" charset="0"/>
                          <a:ea typeface="宋体" charset="-122"/>
                        </a:rPr>
                        <a:t>匹配前一项恰好</a:t>
                      </a:r>
                      <a:r>
                        <a:rPr kumimoji="0" lang="en-US" altLang="zh-CN" sz="1800" b="0" i="0" u="none" strike="noStrike" cap="none" normalizeH="0" baseline="0" dirty="0">
                          <a:ln>
                            <a:noFill/>
                          </a:ln>
                          <a:solidFill>
                            <a:srgbClr val="000000"/>
                          </a:solidFill>
                          <a:effectLst/>
                          <a:latin typeface="Arial" charset="0"/>
                          <a:ea typeface="宋体" charset="-122"/>
                        </a:rPr>
                        <a:t>n</a:t>
                      </a:r>
                      <a:r>
                        <a:rPr kumimoji="0" lang="zh-CN" altLang="en-US" sz="1800" b="0" i="0" u="none" strike="noStrike" cap="none" normalizeH="0" baseline="0" dirty="0">
                          <a:ln>
                            <a:noFill/>
                          </a:ln>
                          <a:solidFill>
                            <a:srgbClr val="000000"/>
                          </a:solidFill>
                          <a:effectLst/>
                          <a:latin typeface="Arial" charset="0"/>
                          <a:ea typeface="宋体" charset="-122"/>
                        </a:rPr>
                        <a:t>次</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4FF"/>
                    </a:solidFill>
                  </a:tcPr>
                </a:tc>
                <a:extLst>
                  <a:ext uri="{0D108BD9-81ED-4DB2-BD59-A6C34878D82A}">
                    <a16:rowId xmlns:a16="http://schemas.microsoft.com/office/drawing/2014/main" val="10001"/>
                  </a:ext>
                </a:extLst>
              </a:tr>
              <a:tr h="49450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Arial" charset="0"/>
                          <a:ea typeface="宋体" charset="-122"/>
                        </a:rPr>
                        <a:t>{</a:t>
                      </a:r>
                      <a:r>
                        <a:rPr kumimoji="0" lang="en-US" altLang="zh-CN" sz="1800" b="0" i="0" u="none" strike="noStrike" cap="none" normalizeH="0" baseline="0" dirty="0" err="1">
                          <a:ln>
                            <a:noFill/>
                          </a:ln>
                          <a:solidFill>
                            <a:srgbClr val="000000"/>
                          </a:solidFill>
                          <a:effectLst/>
                          <a:latin typeface="Arial" charset="0"/>
                          <a:ea typeface="宋体" charset="-122"/>
                        </a:rPr>
                        <a:t>n,m</a:t>
                      </a:r>
                      <a:r>
                        <a:rPr kumimoji="0" lang="en-US" altLang="zh-CN" sz="1800" b="0" i="0" u="none" strike="noStrike" cap="none" normalizeH="0" baseline="0" dirty="0">
                          <a:ln>
                            <a:noFill/>
                          </a:ln>
                          <a:solidFill>
                            <a:srgbClr val="000000"/>
                          </a:solidFill>
                          <a:effectLst/>
                          <a:latin typeface="Arial" charset="0"/>
                          <a:ea typeface="宋体" charset="-122"/>
                        </a:rPr>
                        <a:t>}</a:t>
                      </a:r>
                      <a:endParaRPr kumimoji="0" lang="zh-CN" altLang="en-US" sz="1800" b="0" i="0" u="none" strike="noStrike" cap="none" normalizeH="0" baseline="0" dirty="0">
                        <a:ln>
                          <a:noFill/>
                        </a:ln>
                        <a:solidFill>
                          <a:srgbClr val="000000"/>
                        </a:solidFill>
                        <a:effectLst/>
                        <a:latin typeface="Arial" charset="0"/>
                        <a:ea typeface="宋体"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2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Arial" charset="0"/>
                          <a:ea typeface="宋体" charset="-122"/>
                        </a:rPr>
                        <a:t>匹配前一项</a:t>
                      </a:r>
                      <a:r>
                        <a:rPr kumimoji="0" lang="en-US" altLang="zh-CN" sz="1800" b="0" i="0" u="none" strike="noStrike" cap="none" normalizeH="0" baseline="0" dirty="0">
                          <a:ln>
                            <a:noFill/>
                          </a:ln>
                          <a:solidFill>
                            <a:srgbClr val="000000"/>
                          </a:solidFill>
                          <a:effectLst/>
                          <a:latin typeface="Arial" charset="0"/>
                          <a:ea typeface="宋体" charset="-122"/>
                        </a:rPr>
                        <a:t>n&lt;=x&lt;=m</a:t>
                      </a:r>
                      <a:r>
                        <a:rPr kumimoji="0" lang="zh-CN" altLang="en-US" sz="1800" b="0" i="0" u="none" strike="noStrike" cap="none" normalizeH="0" baseline="0" dirty="0">
                          <a:ln>
                            <a:noFill/>
                          </a:ln>
                          <a:solidFill>
                            <a:srgbClr val="000000"/>
                          </a:solidFill>
                          <a:effectLst/>
                          <a:latin typeface="Arial" charset="0"/>
                          <a:ea typeface="宋体" charset="-122"/>
                        </a:rPr>
                        <a:t>次</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2FF"/>
                    </a:solidFill>
                  </a:tcPr>
                </a:tc>
                <a:extLst>
                  <a:ext uri="{0D108BD9-81ED-4DB2-BD59-A6C34878D82A}">
                    <a16:rowId xmlns:a16="http://schemas.microsoft.com/office/drawing/2014/main" val="10002"/>
                  </a:ext>
                </a:extLst>
              </a:tr>
              <a:tr h="49450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Arial" charset="0"/>
                          <a:ea typeface="宋体" charset="-122"/>
                        </a:rPr>
                        <a:t>{n,}</a:t>
                      </a:r>
                      <a:endParaRPr kumimoji="0" lang="zh-CN" altLang="en-US" sz="1800" b="0" i="0" u="none" strike="noStrike" cap="none" normalizeH="0" baseline="0" dirty="0">
                        <a:ln>
                          <a:noFill/>
                        </a:ln>
                        <a:solidFill>
                          <a:srgbClr val="000000"/>
                        </a:solidFill>
                        <a:effectLst/>
                        <a:latin typeface="Arial" charset="0"/>
                        <a:ea typeface="宋体"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4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Arial" charset="0"/>
                          <a:ea typeface="宋体" charset="-122"/>
                        </a:rPr>
                        <a:t>匹配前一项至少</a:t>
                      </a:r>
                      <a:r>
                        <a:rPr kumimoji="0" lang="en-US" altLang="zh-CN" sz="1800" b="0" i="0" u="none" strike="noStrike" cap="none" normalizeH="0" baseline="0" dirty="0">
                          <a:ln>
                            <a:noFill/>
                          </a:ln>
                          <a:solidFill>
                            <a:srgbClr val="000000"/>
                          </a:solidFill>
                          <a:effectLst/>
                          <a:latin typeface="Arial" charset="0"/>
                          <a:ea typeface="宋体" charset="-122"/>
                        </a:rPr>
                        <a:t>n</a:t>
                      </a:r>
                      <a:r>
                        <a:rPr kumimoji="0" lang="zh-CN" altLang="en-US" sz="1800" b="0" i="0" u="none" strike="noStrike" cap="none" normalizeH="0" baseline="0" dirty="0">
                          <a:ln>
                            <a:noFill/>
                          </a:ln>
                          <a:solidFill>
                            <a:srgbClr val="000000"/>
                          </a:solidFill>
                          <a:effectLst/>
                          <a:latin typeface="Arial" charset="0"/>
                          <a:ea typeface="宋体" charset="-122"/>
                        </a:rPr>
                        <a:t>次</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4FF"/>
                    </a:solidFill>
                  </a:tcPr>
                </a:tc>
                <a:extLst>
                  <a:ext uri="{0D108BD9-81ED-4DB2-BD59-A6C34878D82A}">
                    <a16:rowId xmlns:a16="http://schemas.microsoft.com/office/drawing/2014/main" val="10003"/>
                  </a:ext>
                </a:extLst>
              </a:tr>
              <a:tr h="49450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Arial" charset="0"/>
                          <a:ea typeface="宋体" charset="-122"/>
                        </a:rPr>
                        <a:t>?</a:t>
                      </a:r>
                      <a:endParaRPr kumimoji="0" lang="zh-CN" altLang="en-US" sz="1800" b="0" i="0" u="none" strike="noStrike" cap="none" normalizeH="0" baseline="0" dirty="0">
                        <a:ln>
                          <a:noFill/>
                        </a:ln>
                        <a:solidFill>
                          <a:srgbClr val="000000"/>
                        </a:solidFill>
                        <a:effectLst/>
                        <a:latin typeface="Arial" charset="0"/>
                        <a:ea typeface="宋体"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2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Arial" charset="0"/>
                          <a:ea typeface="宋体" charset="-122"/>
                        </a:rPr>
                        <a:t>匹配前一项</a:t>
                      </a:r>
                      <a:r>
                        <a:rPr kumimoji="0" lang="en-US" altLang="zh-CN" sz="1800" b="0" i="0" u="none" strike="noStrike" cap="none" normalizeH="0" baseline="0" dirty="0">
                          <a:ln>
                            <a:noFill/>
                          </a:ln>
                          <a:solidFill>
                            <a:srgbClr val="000000"/>
                          </a:solidFill>
                          <a:effectLst/>
                          <a:latin typeface="Arial" charset="0"/>
                          <a:ea typeface="宋体" charset="-122"/>
                        </a:rPr>
                        <a:t>0</a:t>
                      </a:r>
                      <a:r>
                        <a:rPr kumimoji="0" lang="zh-CN" altLang="en-US" sz="1800" b="0" i="0" u="none" strike="noStrike" cap="none" normalizeH="0" baseline="0" dirty="0">
                          <a:ln>
                            <a:noFill/>
                          </a:ln>
                          <a:solidFill>
                            <a:srgbClr val="000000"/>
                          </a:solidFill>
                          <a:effectLst/>
                          <a:latin typeface="Arial" charset="0"/>
                          <a:ea typeface="宋体" charset="-122"/>
                        </a:rPr>
                        <a:t>次或</a:t>
                      </a:r>
                      <a:r>
                        <a:rPr kumimoji="0" lang="en-US" altLang="zh-CN" sz="1800" b="0" i="0" u="none" strike="noStrike" cap="none" normalizeH="0" baseline="0" dirty="0">
                          <a:ln>
                            <a:noFill/>
                          </a:ln>
                          <a:solidFill>
                            <a:srgbClr val="000000"/>
                          </a:solidFill>
                          <a:effectLst/>
                          <a:latin typeface="Arial" charset="0"/>
                          <a:ea typeface="宋体" charset="-122"/>
                        </a:rPr>
                        <a:t>1</a:t>
                      </a:r>
                      <a:r>
                        <a:rPr kumimoji="0" lang="zh-CN" altLang="en-US" sz="1800" b="0" i="0" u="none" strike="noStrike" cap="none" normalizeH="0" baseline="0" dirty="0">
                          <a:ln>
                            <a:noFill/>
                          </a:ln>
                          <a:solidFill>
                            <a:srgbClr val="000000"/>
                          </a:solidFill>
                          <a:effectLst/>
                          <a:latin typeface="Arial" charset="0"/>
                          <a:ea typeface="宋体" charset="-122"/>
                        </a:rPr>
                        <a:t>次</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2FF"/>
                    </a:solidFill>
                  </a:tcPr>
                </a:tc>
                <a:extLst>
                  <a:ext uri="{0D108BD9-81ED-4DB2-BD59-A6C34878D82A}">
                    <a16:rowId xmlns:a16="http://schemas.microsoft.com/office/drawing/2014/main" val="10004"/>
                  </a:ext>
                </a:extLst>
              </a:tr>
              <a:tr h="49450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Arial" charset="0"/>
                          <a:ea typeface="宋体" charset="-122"/>
                        </a:rPr>
                        <a:t>*</a:t>
                      </a:r>
                      <a:endParaRPr kumimoji="0" lang="zh-CN" altLang="en-US" sz="1800" b="0" i="0" u="none" strike="noStrike" cap="none" normalizeH="0" baseline="0" dirty="0">
                        <a:ln>
                          <a:noFill/>
                        </a:ln>
                        <a:solidFill>
                          <a:srgbClr val="000000"/>
                        </a:solidFill>
                        <a:effectLst/>
                        <a:latin typeface="Arial" charset="0"/>
                        <a:ea typeface="宋体"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4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Arial" charset="0"/>
                          <a:ea typeface="宋体" charset="-122"/>
                        </a:rPr>
                        <a:t>匹配前一项</a:t>
                      </a:r>
                      <a:r>
                        <a:rPr kumimoji="0" lang="en-US" altLang="zh-CN" sz="1800" b="0" i="0" u="none" strike="noStrike" cap="none" normalizeH="0" baseline="0" dirty="0">
                          <a:ln>
                            <a:noFill/>
                          </a:ln>
                          <a:solidFill>
                            <a:srgbClr val="000000"/>
                          </a:solidFill>
                          <a:effectLst/>
                          <a:latin typeface="Arial" charset="0"/>
                          <a:ea typeface="宋体" charset="-122"/>
                        </a:rPr>
                        <a:t>0</a:t>
                      </a:r>
                      <a:r>
                        <a:rPr kumimoji="0" lang="zh-CN" altLang="en-US" sz="1800" b="0" i="0" u="none" strike="noStrike" cap="none" normalizeH="0" baseline="0" dirty="0">
                          <a:ln>
                            <a:noFill/>
                          </a:ln>
                          <a:solidFill>
                            <a:srgbClr val="000000"/>
                          </a:solidFill>
                          <a:effectLst/>
                          <a:latin typeface="Arial" charset="0"/>
                          <a:ea typeface="宋体" charset="-122"/>
                        </a:rPr>
                        <a:t>次或多次</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4FF"/>
                    </a:solidFill>
                  </a:tcPr>
                </a:tc>
                <a:extLst>
                  <a:ext uri="{0D108BD9-81ED-4DB2-BD59-A6C34878D82A}">
                    <a16:rowId xmlns:a16="http://schemas.microsoft.com/office/drawing/2014/main" val="10005"/>
                  </a:ext>
                </a:extLst>
              </a:tr>
              <a:tr h="49450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Arial" charset="0"/>
                          <a:ea typeface="宋体" charset="-122"/>
                        </a:rPr>
                        <a:t>+</a:t>
                      </a:r>
                      <a:endParaRPr kumimoji="0" lang="zh-CN" altLang="en-US" sz="1800" b="0" i="0" u="none" strike="noStrike" cap="none" normalizeH="0" baseline="0" dirty="0">
                        <a:ln>
                          <a:noFill/>
                        </a:ln>
                        <a:solidFill>
                          <a:srgbClr val="000000"/>
                        </a:solidFill>
                        <a:effectLst/>
                        <a:latin typeface="Arial" charset="0"/>
                        <a:ea typeface="宋体"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2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Arial" charset="0"/>
                          <a:ea typeface="宋体" charset="-122"/>
                        </a:rPr>
                        <a:t>匹配前一项</a:t>
                      </a:r>
                      <a:r>
                        <a:rPr kumimoji="0" lang="en-US" altLang="zh-CN" sz="1800" b="0" i="0" u="none" strike="noStrike" cap="none" normalizeH="0" baseline="0" dirty="0">
                          <a:ln>
                            <a:noFill/>
                          </a:ln>
                          <a:solidFill>
                            <a:srgbClr val="000000"/>
                          </a:solidFill>
                          <a:effectLst/>
                          <a:latin typeface="Arial" charset="0"/>
                          <a:ea typeface="宋体" charset="-122"/>
                        </a:rPr>
                        <a:t>1</a:t>
                      </a:r>
                      <a:r>
                        <a:rPr kumimoji="0" lang="zh-CN" altLang="en-US" sz="1800" b="0" i="0" u="none" strike="noStrike" cap="none" normalizeH="0" baseline="0" dirty="0">
                          <a:ln>
                            <a:noFill/>
                          </a:ln>
                          <a:solidFill>
                            <a:srgbClr val="000000"/>
                          </a:solidFill>
                          <a:effectLst/>
                          <a:latin typeface="Arial" charset="0"/>
                          <a:ea typeface="宋体" charset="-122"/>
                        </a:rPr>
                        <a:t>次或多次</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2FF"/>
                    </a:solidFill>
                  </a:tcPr>
                </a:tc>
                <a:extLst>
                  <a:ext uri="{0D108BD9-81ED-4DB2-BD59-A6C34878D82A}">
                    <a16:rowId xmlns:a16="http://schemas.microsoft.com/office/drawing/2014/main" val="10006"/>
                  </a:ext>
                </a:extLst>
              </a:tr>
            </a:tbl>
          </a:graphicData>
        </a:graphic>
      </p:graphicFrame>
      <p:sp>
        <p:nvSpPr>
          <p:cNvPr id="6" name="Text Box 25"/>
          <p:cNvSpPr txBox="1">
            <a:spLocks noChangeArrowheads="1"/>
          </p:cNvSpPr>
          <p:nvPr/>
        </p:nvSpPr>
        <p:spPr bwMode="auto">
          <a:xfrm>
            <a:off x="462473" y="1374730"/>
            <a:ext cx="8324973" cy="1323439"/>
          </a:xfrm>
          <a:prstGeom prst="rect">
            <a:avLst/>
          </a:prstGeom>
          <a:noFill/>
          <a:ln w="9525">
            <a:noFill/>
            <a:miter lim="800000"/>
            <a:headEnd/>
            <a:tailEnd/>
          </a:ln>
        </p:spPr>
        <p:txBody>
          <a:bodyPr wrap="square">
            <a:spAutoFit/>
          </a:bodyPr>
          <a:lstStyle/>
          <a:p>
            <a:pPr>
              <a:spcBef>
                <a:spcPct val="50000"/>
              </a:spcBef>
              <a:buClr>
                <a:schemeClr val="folHlink"/>
              </a:buClr>
              <a:buFont typeface="Wingdings" pitchFamily="2" charset="2"/>
              <a:buChar char="Ø"/>
            </a:pPr>
            <a:r>
              <a:rPr lang="zh-CN" altLang="en-US" sz="3200" b="1" dirty="0">
                <a:ea typeface="宋体" charset="-122"/>
              </a:rPr>
              <a:t> </a:t>
            </a:r>
            <a:r>
              <a:rPr lang="zh-CN" altLang="en-US" sz="2800" b="1" dirty="0">
                <a:ea typeface="宋体" charset="-122"/>
              </a:rPr>
              <a:t>若要匹配</a:t>
            </a:r>
            <a:r>
              <a:rPr lang="zh-CN" altLang="en-US" sz="3200" b="1" dirty="0">
                <a:ea typeface="宋体" charset="-122"/>
              </a:rPr>
              <a:t>：</a:t>
            </a:r>
            <a:r>
              <a:rPr lang="en-US" altLang="zh-CN" sz="2400" dirty="0" err="1">
                <a:ea typeface="宋体" charset="-122"/>
              </a:rPr>
              <a:t>google</a:t>
            </a:r>
            <a:r>
              <a:rPr lang="zh-CN" altLang="en-US" sz="2400" dirty="0">
                <a:ea typeface="宋体" charset="-122"/>
              </a:rPr>
              <a:t>、</a:t>
            </a:r>
            <a:r>
              <a:rPr lang="en-US" altLang="zh-CN" sz="2400" dirty="0" err="1">
                <a:ea typeface="宋体" charset="-122"/>
              </a:rPr>
              <a:t>gooogle</a:t>
            </a:r>
            <a:r>
              <a:rPr lang="zh-CN" altLang="en-US" sz="2400" dirty="0">
                <a:ea typeface="宋体" charset="-122"/>
              </a:rPr>
              <a:t>、</a:t>
            </a:r>
            <a:r>
              <a:rPr lang="en-US" altLang="zh-CN" sz="2400" dirty="0" err="1">
                <a:ea typeface="宋体" charset="-122"/>
              </a:rPr>
              <a:t>goooogle</a:t>
            </a:r>
            <a:endParaRPr lang="en-US" altLang="zh-CN" sz="2400" dirty="0">
              <a:ea typeface="宋体" charset="-122"/>
            </a:endParaRPr>
          </a:p>
          <a:p>
            <a:pPr>
              <a:spcBef>
                <a:spcPct val="50000"/>
              </a:spcBef>
              <a:buClr>
                <a:schemeClr val="folHlink"/>
              </a:buClr>
              <a:buFont typeface="Wingdings" pitchFamily="2" charset="2"/>
              <a:buChar char="Ø"/>
            </a:pPr>
            <a:r>
              <a:rPr lang="en-US" altLang="zh-CN" sz="3200" b="1" dirty="0">
                <a:ea typeface="宋体" charset="-122"/>
              </a:rPr>
              <a:t> </a:t>
            </a:r>
            <a:r>
              <a:rPr lang="zh-CN" altLang="en-US" sz="2800" b="1" dirty="0">
                <a:ea typeface="宋体" charset="-122"/>
              </a:rPr>
              <a:t>重复类数量词：</a:t>
            </a:r>
            <a:r>
              <a:rPr lang="zh-CN" altLang="en-US" sz="2400" dirty="0">
                <a:ea typeface="宋体" charset="-122"/>
              </a:rPr>
              <a:t>解决重复性</a:t>
            </a:r>
            <a:r>
              <a:rPr lang="zh-CN" altLang="en-US" sz="2400">
                <a:ea typeface="宋体" charset="-122"/>
              </a:rPr>
              <a:t>匹配问题</a:t>
            </a:r>
            <a:r>
              <a:rPr lang="en-US" altLang="zh-CN" sz="2400">
                <a:ea typeface="宋体" charset="-122"/>
              </a:rPr>
              <a:t> /go{2,4}gle/	</a:t>
            </a:r>
            <a:endParaRPr lang="en-US" altLang="zh-CN" sz="2400"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定位符</a:t>
            </a:r>
          </a:p>
        </p:txBody>
      </p:sp>
      <p:graphicFrame>
        <p:nvGraphicFramePr>
          <p:cNvPr id="5" name="表格 4"/>
          <p:cNvGraphicFramePr>
            <a:graphicFrameLocks noGrp="1"/>
          </p:cNvGraphicFramePr>
          <p:nvPr/>
        </p:nvGraphicFramePr>
        <p:xfrm>
          <a:off x="857250" y="1700808"/>
          <a:ext cx="7500938" cy="1944216"/>
        </p:xfrm>
        <a:graphic>
          <a:graphicData uri="http://schemas.openxmlformats.org/drawingml/2006/table">
            <a:tbl>
              <a:tblPr/>
              <a:tblGrid>
                <a:gridCol w="3751263">
                  <a:extLst>
                    <a:ext uri="{9D8B030D-6E8A-4147-A177-3AD203B41FA5}">
                      <a16:colId xmlns:a16="http://schemas.microsoft.com/office/drawing/2014/main" val="20000"/>
                    </a:ext>
                  </a:extLst>
                </a:gridCol>
                <a:gridCol w="3749675">
                  <a:extLst>
                    <a:ext uri="{9D8B030D-6E8A-4147-A177-3AD203B41FA5}">
                      <a16:colId xmlns:a16="http://schemas.microsoft.com/office/drawing/2014/main" val="20001"/>
                    </a:ext>
                  </a:extLst>
                </a:gridCol>
              </a:tblGrid>
              <a:tr h="7200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a:ln>
                            <a:noFill/>
                          </a:ln>
                          <a:solidFill>
                            <a:srgbClr val="FEE9DE"/>
                          </a:solidFill>
                          <a:effectLst/>
                          <a:latin typeface="Arial" charset="0"/>
                          <a:ea typeface="宋体" charset="-122"/>
                        </a:rPr>
                        <a:t>定位符</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a:ln>
                            <a:noFill/>
                          </a:ln>
                          <a:solidFill>
                            <a:srgbClr val="FEE9DE"/>
                          </a:solidFill>
                          <a:effectLst/>
                          <a:latin typeface="Arial" charset="0"/>
                          <a:ea typeface="宋体" charset="-122"/>
                        </a:rPr>
                        <a:t>说明</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4807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Arial" charset="0"/>
                          <a:ea typeface="宋体" charset="-122"/>
                        </a:rPr>
                        <a:t>^</a:t>
                      </a:r>
                      <a:endParaRPr kumimoji="0" lang="zh-CN" altLang="en-US" sz="2000" b="0" i="0" u="none" strike="noStrike" cap="none" normalizeH="0" baseline="0" dirty="0">
                        <a:ln>
                          <a:noFill/>
                        </a:ln>
                        <a:solidFill>
                          <a:srgbClr val="000000"/>
                        </a:solidFill>
                        <a:effectLst/>
                        <a:latin typeface="Arial" charset="0"/>
                        <a:ea typeface="宋体"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4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00"/>
                          </a:solidFill>
                          <a:effectLst/>
                          <a:latin typeface="Arial" charset="0"/>
                          <a:ea typeface="宋体" charset="-122"/>
                        </a:rPr>
                        <a:t>匹配一行的开头</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4FF"/>
                    </a:solidFill>
                  </a:tcPr>
                </a:tc>
                <a:extLst>
                  <a:ext uri="{0D108BD9-81ED-4DB2-BD59-A6C34878D82A}">
                    <a16:rowId xmlns:a16="http://schemas.microsoft.com/office/drawing/2014/main" val="10001"/>
                  </a:ext>
                </a:extLst>
              </a:tr>
              <a:tr h="5760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Arial" charset="0"/>
                          <a:ea typeface="宋体" charset="-122"/>
                        </a:rPr>
                        <a:t>$</a:t>
                      </a:r>
                      <a:endParaRPr kumimoji="0" lang="zh-CN" altLang="en-US" sz="2000" b="0" i="0" u="none" strike="noStrike" cap="none" normalizeH="0" baseline="0" dirty="0">
                        <a:ln>
                          <a:noFill/>
                        </a:ln>
                        <a:solidFill>
                          <a:srgbClr val="000000"/>
                        </a:solidFill>
                        <a:effectLst/>
                        <a:latin typeface="Arial" charset="0"/>
                        <a:ea typeface="宋体"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2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00"/>
                          </a:solidFill>
                          <a:effectLst/>
                          <a:latin typeface="Arial" charset="0"/>
                          <a:ea typeface="宋体" charset="-122"/>
                        </a:rPr>
                        <a:t>匹配一行的结尾</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2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其他定界符</a:t>
            </a:r>
          </a:p>
        </p:txBody>
      </p:sp>
      <p:graphicFrame>
        <p:nvGraphicFramePr>
          <p:cNvPr id="7" name="表格 6"/>
          <p:cNvGraphicFramePr>
            <a:graphicFrameLocks noGrp="1"/>
          </p:cNvGraphicFramePr>
          <p:nvPr/>
        </p:nvGraphicFramePr>
        <p:xfrm>
          <a:off x="899592" y="2071134"/>
          <a:ext cx="7416824" cy="3518106"/>
        </p:xfrm>
        <a:graphic>
          <a:graphicData uri="http://schemas.openxmlformats.org/drawingml/2006/table">
            <a:tbl>
              <a:tblPr/>
              <a:tblGrid>
                <a:gridCol w="2781309">
                  <a:extLst>
                    <a:ext uri="{9D8B030D-6E8A-4147-A177-3AD203B41FA5}">
                      <a16:colId xmlns:a16="http://schemas.microsoft.com/office/drawing/2014/main" val="20000"/>
                    </a:ext>
                  </a:extLst>
                </a:gridCol>
                <a:gridCol w="4635515">
                  <a:extLst>
                    <a:ext uri="{9D8B030D-6E8A-4147-A177-3AD203B41FA5}">
                      <a16:colId xmlns:a16="http://schemas.microsoft.com/office/drawing/2014/main" val="20001"/>
                    </a:ext>
                  </a:extLst>
                </a:gridCol>
              </a:tblGrid>
              <a:tr h="58635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EE9DE"/>
                          </a:solidFill>
                          <a:effectLst/>
                          <a:latin typeface="Arial" charset="0"/>
                          <a:ea typeface="宋体" charset="-122"/>
                        </a:rPr>
                        <a:t>Perl</a:t>
                      </a:r>
                      <a:r>
                        <a:rPr kumimoji="0" lang="zh-CN" altLang="en-US" sz="1800" b="1" i="0" u="none" strike="noStrike" cap="none" normalizeH="0" baseline="0" dirty="0">
                          <a:ln>
                            <a:noFill/>
                          </a:ln>
                          <a:solidFill>
                            <a:srgbClr val="FEE9DE"/>
                          </a:solidFill>
                          <a:effectLst/>
                          <a:latin typeface="Arial" charset="0"/>
                          <a:ea typeface="宋体" charset="-122"/>
                        </a:rPr>
                        <a:t>风格锚</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EE9DE"/>
                          </a:solidFill>
                          <a:effectLst/>
                          <a:latin typeface="Arial" charset="0"/>
                          <a:ea typeface="宋体" charset="-122"/>
                        </a:rPr>
                        <a:t>说明</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8635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Arial" charset="0"/>
                          <a:ea typeface="宋体" charset="-122"/>
                        </a:rPr>
                        <a:t>\b</a:t>
                      </a:r>
                      <a:endParaRPr kumimoji="0" lang="zh-CN" altLang="en-US" sz="1800" b="0" i="0" u="none" strike="noStrike" cap="none" normalizeH="0" baseline="0" dirty="0">
                        <a:ln>
                          <a:noFill/>
                        </a:ln>
                        <a:solidFill>
                          <a:srgbClr val="000000"/>
                        </a:solidFill>
                        <a:effectLst/>
                        <a:latin typeface="Arial" charset="0"/>
                        <a:ea typeface="宋体"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4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Arial" charset="0"/>
                          <a:ea typeface="宋体" charset="-122"/>
                        </a:rPr>
                        <a:t>单词边界</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4FF"/>
                    </a:solidFill>
                  </a:tcPr>
                </a:tc>
                <a:extLst>
                  <a:ext uri="{0D108BD9-81ED-4DB2-BD59-A6C34878D82A}">
                    <a16:rowId xmlns:a16="http://schemas.microsoft.com/office/drawing/2014/main" val="10001"/>
                  </a:ext>
                </a:extLst>
              </a:tr>
              <a:tr h="58635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Arial" charset="0"/>
                          <a:ea typeface="宋体" charset="-122"/>
                        </a:rPr>
                        <a:t>\B</a:t>
                      </a:r>
                      <a:endParaRPr kumimoji="0" lang="zh-CN" altLang="en-US" sz="1800" b="0" i="0" u="none" strike="noStrike" cap="none" normalizeH="0" baseline="0" dirty="0">
                        <a:ln>
                          <a:noFill/>
                        </a:ln>
                        <a:solidFill>
                          <a:srgbClr val="000000"/>
                        </a:solidFill>
                        <a:effectLst/>
                        <a:latin typeface="Arial" charset="0"/>
                        <a:ea typeface="宋体"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2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Arial" charset="0"/>
                          <a:ea typeface="宋体" charset="-122"/>
                        </a:rPr>
                        <a:t>非单词边界</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2FF"/>
                    </a:solidFill>
                  </a:tcPr>
                </a:tc>
                <a:extLst>
                  <a:ext uri="{0D108BD9-81ED-4DB2-BD59-A6C34878D82A}">
                    <a16:rowId xmlns:a16="http://schemas.microsoft.com/office/drawing/2014/main" val="10002"/>
                  </a:ext>
                </a:extLst>
              </a:tr>
              <a:tr h="58635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Arial" charset="0"/>
                          <a:ea typeface="宋体" charset="-122"/>
                        </a:rPr>
                        <a:t>\A</a:t>
                      </a:r>
                      <a:endParaRPr kumimoji="0" lang="zh-CN" altLang="en-US" sz="1800" b="0" i="0" u="none" strike="noStrike" cap="none" normalizeH="0" baseline="0" dirty="0">
                        <a:ln>
                          <a:noFill/>
                        </a:ln>
                        <a:solidFill>
                          <a:srgbClr val="000000"/>
                        </a:solidFill>
                        <a:effectLst/>
                        <a:latin typeface="Arial" charset="0"/>
                        <a:ea typeface="宋体"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4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Arial" charset="0"/>
                          <a:ea typeface="宋体" charset="-122"/>
                        </a:rPr>
                        <a:t>字符串的开始</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4FF"/>
                    </a:solidFill>
                  </a:tcPr>
                </a:tc>
                <a:extLst>
                  <a:ext uri="{0D108BD9-81ED-4DB2-BD59-A6C34878D82A}">
                    <a16:rowId xmlns:a16="http://schemas.microsoft.com/office/drawing/2014/main" val="10003"/>
                  </a:ext>
                </a:extLst>
              </a:tr>
              <a:tr h="58635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Arial" charset="0"/>
                          <a:ea typeface="宋体" charset="-122"/>
                        </a:rPr>
                        <a:t>\Z</a:t>
                      </a:r>
                      <a:endParaRPr kumimoji="0" lang="zh-CN" altLang="en-US" sz="1800" b="0" i="0" u="none" strike="noStrike" cap="none" normalizeH="0" baseline="0" dirty="0">
                        <a:ln>
                          <a:noFill/>
                        </a:ln>
                        <a:solidFill>
                          <a:srgbClr val="000000"/>
                        </a:solidFill>
                        <a:effectLst/>
                        <a:latin typeface="Arial" charset="0"/>
                        <a:ea typeface="宋体"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2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Arial" charset="0"/>
                          <a:ea typeface="宋体" charset="-122"/>
                        </a:rPr>
                        <a:t>字符串的末尾或在结尾的</a:t>
                      </a:r>
                      <a:r>
                        <a:rPr kumimoji="0" lang="en-US" altLang="zh-CN" sz="1800" b="0" i="0" u="none" strike="noStrike" cap="none" normalizeH="0" baseline="0" dirty="0">
                          <a:ln>
                            <a:noFill/>
                          </a:ln>
                          <a:solidFill>
                            <a:srgbClr val="000000"/>
                          </a:solidFill>
                          <a:effectLst/>
                          <a:latin typeface="Arial" charset="0"/>
                          <a:ea typeface="宋体" charset="-122"/>
                        </a:rPr>
                        <a:t>\n</a:t>
                      </a:r>
                      <a:r>
                        <a:rPr kumimoji="0" lang="zh-CN" altLang="en-US" sz="1800" b="0" i="0" u="none" strike="noStrike" cap="none" normalizeH="0" baseline="0" dirty="0">
                          <a:ln>
                            <a:noFill/>
                          </a:ln>
                          <a:solidFill>
                            <a:srgbClr val="000000"/>
                          </a:solidFill>
                          <a:effectLst/>
                          <a:latin typeface="Arial" charset="0"/>
                          <a:ea typeface="宋体" charset="-122"/>
                        </a:rPr>
                        <a:t>前</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2FF"/>
                    </a:solidFill>
                  </a:tcPr>
                </a:tc>
                <a:extLst>
                  <a:ext uri="{0D108BD9-81ED-4DB2-BD59-A6C34878D82A}">
                    <a16:rowId xmlns:a16="http://schemas.microsoft.com/office/drawing/2014/main" val="10004"/>
                  </a:ext>
                </a:extLst>
              </a:tr>
              <a:tr h="58635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Arial" charset="0"/>
                          <a:ea typeface="宋体" charset="-122"/>
                        </a:rPr>
                        <a:t>\z</a:t>
                      </a:r>
                      <a:endParaRPr kumimoji="0" lang="zh-CN" altLang="en-US" sz="1800" b="0" i="0" u="none" strike="noStrike" cap="none" normalizeH="0" baseline="0" dirty="0">
                        <a:ln>
                          <a:noFill/>
                        </a:ln>
                        <a:solidFill>
                          <a:srgbClr val="000000"/>
                        </a:solidFill>
                        <a:effectLst/>
                        <a:latin typeface="Arial" charset="0"/>
                        <a:ea typeface="宋体"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4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Arial" charset="0"/>
                          <a:ea typeface="宋体" charset="-122"/>
                        </a:rPr>
                        <a:t>字符串的末尾</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4FF"/>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后缀选项</a:t>
            </a:r>
          </a:p>
        </p:txBody>
      </p:sp>
      <p:sp>
        <p:nvSpPr>
          <p:cNvPr id="3" name="内容占位符 2"/>
          <p:cNvSpPr>
            <a:spLocks noGrp="1"/>
          </p:cNvSpPr>
          <p:nvPr>
            <p:ph idx="1"/>
          </p:nvPr>
        </p:nvSpPr>
        <p:spPr/>
        <p:txBody>
          <a:bodyPr/>
          <a:lstStyle/>
          <a:p>
            <a:r>
              <a:rPr lang="zh-CN" altLang="en-US" dirty="0"/>
              <a:t>把单个字符选项放在正则表达式模式的后面来修改匹配的解释或行为。</a:t>
            </a:r>
            <a:endParaRPr lang="en-US" altLang="zh-CN" dirty="0"/>
          </a:p>
          <a:p>
            <a:pPr lvl="1">
              <a:buFont typeface="Wingdings" pitchFamily="2" charset="2"/>
              <a:buChar char="Ø"/>
            </a:pPr>
            <a:r>
              <a:rPr lang="zh-CN" altLang="en-US" dirty="0"/>
              <a:t>例如：</a:t>
            </a:r>
            <a:r>
              <a:rPr lang="en-US" altLang="zh-CN" dirty="0"/>
              <a:t>’/cat/</a:t>
            </a:r>
            <a:r>
              <a:rPr lang="en-US" altLang="zh-CN" dirty="0" err="1"/>
              <a:t>i</a:t>
            </a:r>
            <a:r>
              <a:rPr lang="en-US" altLang="zh-CN" dirty="0"/>
              <a:t>’</a:t>
            </a:r>
            <a:endParaRPr lang="zh-CN" altLang="en-US" dirty="0"/>
          </a:p>
        </p:txBody>
      </p:sp>
      <p:graphicFrame>
        <p:nvGraphicFramePr>
          <p:cNvPr id="4" name="表格 3"/>
          <p:cNvGraphicFramePr>
            <a:graphicFrameLocks noGrp="1"/>
          </p:cNvGraphicFramePr>
          <p:nvPr/>
        </p:nvGraphicFramePr>
        <p:xfrm>
          <a:off x="857224" y="3286124"/>
          <a:ext cx="7500938" cy="1675077"/>
        </p:xfrm>
        <a:graphic>
          <a:graphicData uri="http://schemas.openxmlformats.org/drawingml/2006/table">
            <a:tbl>
              <a:tblPr/>
              <a:tblGrid>
                <a:gridCol w="2214552">
                  <a:extLst>
                    <a:ext uri="{9D8B030D-6E8A-4147-A177-3AD203B41FA5}">
                      <a16:colId xmlns:a16="http://schemas.microsoft.com/office/drawing/2014/main" val="20000"/>
                    </a:ext>
                  </a:extLst>
                </a:gridCol>
                <a:gridCol w="5286386">
                  <a:extLst>
                    <a:ext uri="{9D8B030D-6E8A-4147-A177-3AD203B41FA5}">
                      <a16:colId xmlns:a16="http://schemas.microsoft.com/office/drawing/2014/main" val="20001"/>
                    </a:ext>
                  </a:extLst>
                </a:gridCol>
              </a:tblGrid>
              <a:tr h="6203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a:ln>
                            <a:noFill/>
                          </a:ln>
                          <a:solidFill>
                            <a:srgbClr val="FEE9DE"/>
                          </a:solidFill>
                          <a:effectLst/>
                          <a:latin typeface="Arial" charset="0"/>
                          <a:ea typeface="宋体" charset="-122"/>
                        </a:rPr>
                        <a:t>修饰符</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a:ln>
                            <a:noFill/>
                          </a:ln>
                          <a:solidFill>
                            <a:srgbClr val="FEE9DE"/>
                          </a:solidFill>
                          <a:effectLst/>
                          <a:latin typeface="Arial" charset="0"/>
                          <a:ea typeface="宋体" charset="-122"/>
                        </a:rPr>
                        <a:t>说明</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5835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FF0000"/>
                          </a:solidFill>
                          <a:effectLst/>
                          <a:latin typeface="Arial" charset="0"/>
                          <a:ea typeface="宋体" charset="-122"/>
                        </a:rPr>
                        <a:t>i</a:t>
                      </a:r>
                      <a:endParaRPr kumimoji="0" lang="zh-CN" altLang="en-US" sz="2000" b="0" i="0" u="none" strike="noStrike" cap="none" normalizeH="0" baseline="0" dirty="0">
                        <a:ln>
                          <a:noFill/>
                        </a:ln>
                        <a:solidFill>
                          <a:srgbClr val="FF0000"/>
                        </a:solidFill>
                        <a:effectLst/>
                        <a:latin typeface="Arial" charset="0"/>
                        <a:ea typeface="宋体"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4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FF0000"/>
                          </a:solidFill>
                          <a:effectLst/>
                          <a:latin typeface="Arial" charset="0"/>
                          <a:ea typeface="宋体" charset="-122"/>
                        </a:rPr>
                        <a:t>不区分大小写的匹配</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4FF"/>
                    </a:solidFill>
                  </a:tcPr>
                </a:tc>
                <a:extLst>
                  <a:ext uri="{0D108BD9-81ED-4DB2-BD59-A6C34878D82A}">
                    <a16:rowId xmlns:a16="http://schemas.microsoft.com/office/drawing/2014/main" val="10001"/>
                  </a:ext>
                </a:extLst>
              </a:tr>
              <a:tr h="49631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FF0000"/>
                          </a:solidFill>
                          <a:effectLst/>
                          <a:latin typeface="Arial" charset="0"/>
                          <a:ea typeface="宋体" charset="-122"/>
                        </a:rPr>
                        <a:t>x</a:t>
                      </a:r>
                      <a:endParaRPr kumimoji="0" lang="zh-CN" altLang="en-US" sz="2000" b="0" i="0" u="none" strike="noStrike" cap="none" normalizeH="0" baseline="0" dirty="0">
                        <a:ln>
                          <a:noFill/>
                        </a:ln>
                        <a:solidFill>
                          <a:srgbClr val="FF0000"/>
                        </a:solidFill>
                        <a:effectLst/>
                        <a:latin typeface="Arial" charset="0"/>
                        <a:ea typeface="宋体"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2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FF0000"/>
                          </a:solidFill>
                          <a:effectLst/>
                          <a:latin typeface="Arial" charset="0"/>
                          <a:ea typeface="宋体" charset="-122"/>
                        </a:rPr>
                        <a:t>从模式中删除空白符和注释</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2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子模式</a:t>
            </a:r>
          </a:p>
        </p:txBody>
      </p:sp>
      <p:sp>
        <p:nvSpPr>
          <p:cNvPr id="3" name="内容占位符 2"/>
          <p:cNvSpPr>
            <a:spLocks noGrp="1"/>
          </p:cNvSpPr>
          <p:nvPr>
            <p:ph idx="1"/>
          </p:nvPr>
        </p:nvSpPr>
        <p:spPr>
          <a:xfrm>
            <a:off x="457200" y="1571612"/>
            <a:ext cx="8229600" cy="4786346"/>
          </a:xfrm>
        </p:spPr>
        <p:txBody>
          <a:bodyPr/>
          <a:lstStyle/>
          <a:p>
            <a:pPr>
              <a:spcBef>
                <a:spcPts val="1200"/>
              </a:spcBef>
              <a:spcAft>
                <a:spcPts val="1200"/>
              </a:spcAft>
            </a:pPr>
            <a:r>
              <a:rPr lang="zh-CN" altLang="en-US" dirty="0"/>
              <a:t>作用：</a:t>
            </a:r>
            <a:endParaRPr lang="en-US" altLang="zh-CN" dirty="0"/>
          </a:p>
          <a:p>
            <a:pPr lvl="1">
              <a:spcBef>
                <a:spcPts val="1200"/>
              </a:spcBef>
              <a:spcAft>
                <a:spcPts val="1200"/>
              </a:spcAft>
              <a:buFont typeface="Wingdings" pitchFamily="2" charset="2"/>
              <a:buChar char="Ø"/>
            </a:pPr>
            <a:r>
              <a:rPr lang="en-US" altLang="zh-CN" dirty="0"/>
              <a:t> </a:t>
            </a:r>
            <a:r>
              <a:rPr lang="zh-CN" altLang="en-US" dirty="0"/>
              <a:t>把子模式表达式当作一个整体</a:t>
            </a:r>
            <a:endParaRPr lang="en-US" altLang="zh-CN" dirty="0"/>
          </a:p>
          <a:p>
            <a:pPr lvl="1">
              <a:spcBef>
                <a:spcPts val="1200"/>
              </a:spcBef>
              <a:spcAft>
                <a:spcPts val="1200"/>
              </a:spcAft>
              <a:buFont typeface="Wingdings" pitchFamily="2" charset="2"/>
              <a:buChar char="Ø"/>
            </a:pPr>
            <a:r>
              <a:rPr lang="en-US" altLang="zh-CN" dirty="0"/>
              <a:t> </a:t>
            </a:r>
            <a:r>
              <a:rPr lang="zh-CN" altLang="en-US" dirty="0"/>
              <a:t>表示子模式，方便后续引用</a:t>
            </a:r>
            <a:endParaRPr lang="en-US" altLang="zh-CN" dirty="0"/>
          </a:p>
          <a:p>
            <a:pPr>
              <a:spcBef>
                <a:spcPts val="1200"/>
              </a:spcBef>
              <a:spcAft>
                <a:spcPts val="1200"/>
              </a:spcAft>
            </a:pPr>
            <a:r>
              <a:rPr lang="zh-CN" altLang="en-US" dirty="0"/>
              <a:t>例： “</a:t>
            </a:r>
            <a:r>
              <a:rPr lang="en-US" altLang="zh-CN" dirty="0" err="1"/>
              <a:t>PHPer</a:t>
            </a:r>
            <a:r>
              <a:rPr lang="en-US" altLang="zh-CN" dirty="0"/>
              <a:t> love PHP</a:t>
            </a:r>
            <a:r>
              <a:rPr lang="zh-CN" altLang="en-US" dirty="0"/>
              <a:t>” 匹配</a:t>
            </a:r>
            <a:r>
              <a:rPr lang="en-US" altLang="zh-CN" dirty="0" err="1"/>
              <a:t>PHPer</a:t>
            </a:r>
            <a:r>
              <a:rPr lang="zh-CN" altLang="en-US" dirty="0"/>
              <a:t>或者</a:t>
            </a:r>
            <a:r>
              <a:rPr lang="en-US" altLang="zh-CN" dirty="0"/>
              <a:t>PHP</a:t>
            </a:r>
          </a:p>
          <a:p>
            <a:pPr lvl="1">
              <a:spcBef>
                <a:spcPts val="1200"/>
              </a:spcBef>
              <a:spcAft>
                <a:spcPts val="1200"/>
              </a:spcAft>
              <a:buNone/>
            </a:pPr>
            <a:r>
              <a:rPr lang="en-US" altLang="zh-CN" dirty="0"/>
              <a:t>	</a:t>
            </a:r>
            <a:r>
              <a:rPr lang="zh-CN" altLang="en-US" dirty="0"/>
              <a:t>正则表达式：</a:t>
            </a:r>
            <a:r>
              <a:rPr lang="en-US" altLang="zh-CN" dirty="0"/>
              <a:t>	‘/PHP(</a:t>
            </a:r>
            <a:r>
              <a:rPr lang="en-US" altLang="zh-CN" dirty="0" err="1"/>
              <a:t>er</a:t>
            </a:r>
            <a:r>
              <a:rPr lang="en-US" altLang="zh-CN"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heckerboard(across)">
                                      <p:cBhvr>
                                        <p:cTn id="10" dur="500"/>
                                        <p:tgtEl>
                                          <p:spTgt spid="3">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heckerboard(across)">
                                      <p:cBhvr>
                                        <p:cTn id="13" dur="500"/>
                                        <p:tgtEl>
                                          <p:spTgt spid="3">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checkerboard(across)">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反向引用</a:t>
            </a:r>
          </a:p>
        </p:txBody>
      </p:sp>
      <p:sp>
        <p:nvSpPr>
          <p:cNvPr id="3" name="内容占位符 2"/>
          <p:cNvSpPr>
            <a:spLocks noGrp="1"/>
          </p:cNvSpPr>
          <p:nvPr>
            <p:ph idx="1"/>
          </p:nvPr>
        </p:nvSpPr>
        <p:spPr/>
        <p:txBody>
          <a:bodyPr/>
          <a:lstStyle/>
          <a:p>
            <a:pPr>
              <a:spcBef>
                <a:spcPts val="1200"/>
              </a:spcBef>
              <a:spcAft>
                <a:spcPts val="1200"/>
              </a:spcAft>
            </a:pPr>
            <a:r>
              <a:rPr lang="zh-CN" altLang="en-US" dirty="0"/>
              <a:t>思考：如何解决引号匹配问题？？？</a:t>
            </a:r>
            <a:endParaRPr lang="en-US" altLang="zh-CN" dirty="0"/>
          </a:p>
          <a:p>
            <a:pPr>
              <a:spcBef>
                <a:spcPts val="1200"/>
              </a:spcBef>
              <a:spcAft>
                <a:spcPts val="1200"/>
              </a:spcAft>
            </a:pPr>
            <a:r>
              <a:rPr lang="zh-CN" altLang="en-US" dirty="0"/>
              <a:t>正则表达式：</a:t>
            </a:r>
            <a:r>
              <a:rPr lang="en-US" altLang="zh-CN" dirty="0">
                <a:solidFill>
                  <a:srgbClr val="FF0000"/>
                </a:solidFill>
              </a:rPr>
              <a:t>/[‘”].*[‘”]/       </a:t>
            </a:r>
            <a:r>
              <a:rPr lang="zh-CN" altLang="en-US" dirty="0"/>
              <a:t>有什么问题？</a:t>
            </a:r>
            <a:endParaRPr lang="en-US" altLang="zh-CN" dirty="0"/>
          </a:p>
          <a:p>
            <a:pPr>
              <a:spcBef>
                <a:spcPts val="1200"/>
              </a:spcBef>
              <a:spcAft>
                <a:spcPts val="1200"/>
              </a:spcAft>
            </a:pPr>
            <a:r>
              <a:rPr lang="zh-CN" altLang="en-US" dirty="0"/>
              <a:t>子模式匹配的结果可以被后续引用，使用“</a:t>
            </a:r>
            <a:r>
              <a:rPr lang="en-US" altLang="zh-CN" dirty="0"/>
              <a:t>\1</a:t>
            </a:r>
            <a:r>
              <a:rPr lang="zh-CN" altLang="en-US" dirty="0"/>
              <a:t>”</a:t>
            </a:r>
            <a:r>
              <a:rPr lang="en-US" altLang="zh-CN" dirty="0"/>
              <a:t>,</a:t>
            </a:r>
            <a:r>
              <a:rPr lang="zh-CN" altLang="en-US" dirty="0"/>
              <a:t>“</a:t>
            </a:r>
            <a:r>
              <a:rPr lang="en-US" altLang="zh-CN" dirty="0"/>
              <a:t>\2</a:t>
            </a:r>
            <a:r>
              <a:rPr lang="zh-CN" altLang="en-US" dirty="0"/>
              <a:t>”分别引用第</a:t>
            </a:r>
            <a:r>
              <a:rPr lang="en-US" altLang="zh-CN" dirty="0"/>
              <a:t>1</a:t>
            </a:r>
            <a:r>
              <a:rPr lang="zh-CN" altLang="en-US" dirty="0"/>
              <a:t>个、第</a:t>
            </a:r>
            <a:r>
              <a:rPr lang="en-US" altLang="zh-CN" dirty="0"/>
              <a:t>2</a:t>
            </a:r>
            <a:r>
              <a:rPr lang="zh-CN" altLang="en-US" dirty="0"/>
              <a:t>个子模式所匹配的字符串</a:t>
            </a:r>
            <a:endParaRPr lang="en-US" altLang="zh-CN" dirty="0"/>
          </a:p>
          <a:p>
            <a:pPr>
              <a:spcBef>
                <a:spcPts val="1200"/>
              </a:spcBef>
              <a:spcAft>
                <a:spcPts val="1200"/>
              </a:spcAft>
            </a:pPr>
            <a:r>
              <a:rPr lang="zh-CN" altLang="en-US" dirty="0"/>
              <a:t>如</a:t>
            </a:r>
            <a:r>
              <a:rPr lang="zh-CN" altLang="en-US"/>
              <a:t>：</a:t>
            </a:r>
            <a:r>
              <a:rPr lang="en-US" altLang="zh-CN" b="0">
                <a:solidFill>
                  <a:srgbClr val="FF0000"/>
                </a:solidFill>
              </a:rPr>
              <a:t>/([‘\”]).*\1</a:t>
            </a:r>
            <a:r>
              <a:rPr lang="en-US" altLang="zh-CN" b="0" dirty="0">
                <a:solidFill>
                  <a:srgbClr val="FF0000"/>
                </a:solidFill>
              </a:rPr>
              <a:t>/</a:t>
            </a:r>
            <a:endParaRPr lang="zh-CN" altLang="en-US" b="0"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数据校验</a:t>
            </a:r>
          </a:p>
        </p:txBody>
      </p:sp>
      <p:pic>
        <p:nvPicPr>
          <p:cNvPr id="8" name="内容占位符 7" descr="QQ截图未命名.png"/>
          <p:cNvPicPr>
            <a:picLocks noGrp="1" noChangeAspect="1"/>
          </p:cNvPicPr>
          <p:nvPr>
            <p:ph idx="1"/>
          </p:nvPr>
        </p:nvPicPr>
        <p:blipFill>
          <a:blip r:embed="rId3"/>
          <a:stretch>
            <a:fillRect/>
          </a:stretch>
        </p:blipFill>
        <p:spPr>
          <a:xfrm>
            <a:off x="539552" y="1423317"/>
            <a:ext cx="6840760" cy="4525963"/>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gn="ctr"/>
            <a:r>
              <a:rPr lang="zh-CN" altLang="en-US" dirty="0"/>
              <a:t>本节内容</a:t>
            </a:r>
          </a:p>
        </p:txBody>
      </p:sp>
      <p:sp>
        <p:nvSpPr>
          <p:cNvPr id="7" name="AutoShape 6"/>
          <p:cNvSpPr>
            <a:spLocks noChangeArrowheads="1"/>
          </p:cNvSpPr>
          <p:nvPr/>
        </p:nvSpPr>
        <p:spPr bwMode="auto">
          <a:xfrm>
            <a:off x="857224" y="1571612"/>
            <a:ext cx="7643866" cy="4143404"/>
          </a:xfrm>
          <a:prstGeom prst="roundRect">
            <a:avLst>
              <a:gd name="adj" fmla="val 16667"/>
            </a:avLst>
          </a:prstGeom>
          <a:noFill/>
          <a:ln w="28575">
            <a:solidFill>
              <a:srgbClr val="C0C0C0"/>
            </a:solidFill>
            <a:prstDash val="sysDot"/>
            <a:round/>
            <a:headEnd/>
            <a:tailEnd/>
          </a:ln>
        </p:spPr>
        <p:txBody>
          <a:bodyPr wrap="none" anchor="ctr"/>
          <a:lstStyle/>
          <a:p>
            <a:pPr marL="457200" indent="-457200">
              <a:lnSpc>
                <a:spcPct val="130000"/>
              </a:lnSpc>
              <a:buClr>
                <a:srgbClr val="92D050"/>
              </a:buClr>
              <a:buFont typeface="Wingdings" pitchFamily="2" charset="2"/>
              <a:buChar char="Ø"/>
              <a:defRPr/>
            </a:pPr>
            <a:r>
              <a:rPr lang="zh-CN" altLang="en-US" sz="2800" b="1" dirty="0">
                <a:solidFill>
                  <a:schemeClr val="accent5">
                    <a:lumMod val="95000"/>
                    <a:lumOff val="5000"/>
                  </a:schemeClr>
                </a:solidFill>
              </a:rPr>
              <a:t>正则表达式简介</a:t>
            </a:r>
            <a:endParaRPr lang="en-US" altLang="zh-CN" sz="2800" b="1" dirty="0">
              <a:solidFill>
                <a:schemeClr val="accent5">
                  <a:lumMod val="95000"/>
                  <a:lumOff val="5000"/>
                </a:schemeClr>
              </a:solidFill>
            </a:endParaRPr>
          </a:p>
          <a:p>
            <a:pPr marL="457200" indent="-457200">
              <a:lnSpc>
                <a:spcPct val="130000"/>
              </a:lnSpc>
              <a:buClr>
                <a:srgbClr val="92D050"/>
              </a:buClr>
              <a:buFont typeface="Wingdings" pitchFamily="2" charset="2"/>
              <a:buChar char="Ø"/>
              <a:defRPr/>
            </a:pPr>
            <a:r>
              <a:rPr lang="zh-CN" altLang="en-US" sz="2800" b="1" dirty="0">
                <a:solidFill>
                  <a:schemeClr val="tx1">
                    <a:lumMod val="10000"/>
                  </a:schemeClr>
                </a:solidFill>
              </a:rPr>
              <a:t>如何使用正则表达式</a:t>
            </a:r>
            <a:endParaRPr lang="en-US" altLang="zh-CN" sz="2800" b="1" dirty="0">
              <a:solidFill>
                <a:schemeClr val="accent5">
                  <a:lumMod val="95000"/>
                  <a:lumOff val="5000"/>
                </a:schemeClr>
              </a:solidFill>
            </a:endParaRPr>
          </a:p>
          <a:p>
            <a:pPr marL="457200" indent="-457200">
              <a:lnSpc>
                <a:spcPct val="130000"/>
              </a:lnSpc>
              <a:buClr>
                <a:srgbClr val="92D050"/>
              </a:buClr>
              <a:buFont typeface="Wingdings" pitchFamily="2" charset="2"/>
              <a:buChar char="Ø"/>
              <a:defRPr/>
            </a:pPr>
            <a:r>
              <a:rPr lang="zh-CN" altLang="en-US" sz="2800" b="1" dirty="0"/>
              <a:t>正则表达式语法</a:t>
            </a:r>
            <a:endParaRPr lang="en-US" altLang="zh-CN" sz="2800" b="1" dirty="0"/>
          </a:p>
          <a:p>
            <a:pPr marL="457200" indent="-457200">
              <a:lnSpc>
                <a:spcPct val="130000"/>
              </a:lnSpc>
              <a:buClr>
                <a:srgbClr val="92D050"/>
              </a:buClr>
              <a:buFont typeface="Wingdings" pitchFamily="2" charset="2"/>
              <a:buChar char="Ø"/>
              <a:defRPr/>
            </a:pPr>
            <a:r>
              <a:rPr lang="zh-CN" altLang="en-US" sz="2800" b="1" dirty="0">
                <a:solidFill>
                  <a:srgbClr val="FF0000"/>
                </a:solidFill>
              </a:rPr>
              <a:t>理解正则表达式</a:t>
            </a:r>
            <a:endParaRPr lang="en-US" altLang="zh-CN" sz="2800" b="1" dirty="0">
              <a:solidFill>
                <a:srgbClr val="FF0000"/>
              </a:solidFill>
            </a:endParaRPr>
          </a:p>
          <a:p>
            <a:pPr marL="457200" indent="-457200">
              <a:lnSpc>
                <a:spcPct val="130000"/>
              </a:lnSpc>
              <a:buClr>
                <a:srgbClr val="92D050"/>
              </a:buClr>
              <a:buFont typeface="Wingdings" pitchFamily="2" charset="2"/>
              <a:buChar char="Ø"/>
              <a:defRPr/>
            </a:pPr>
            <a:r>
              <a:rPr lang="zh-CN" altLang="en-US" sz="2800" b="1" dirty="0">
                <a:solidFill>
                  <a:schemeClr val="tx1">
                    <a:lumMod val="10000"/>
                  </a:schemeClr>
                </a:solidFill>
              </a:rPr>
              <a:t>常用正则表达式应用</a:t>
            </a:r>
            <a:endParaRPr lang="en-US" altLang="zh-CN" sz="2800" b="1" dirty="0">
              <a:solidFill>
                <a:schemeClr val="tx1">
                  <a:lumMod val="10000"/>
                </a:schemeClr>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理解正则表达式</a:t>
            </a:r>
          </a:p>
        </p:txBody>
      </p:sp>
      <p:sp>
        <p:nvSpPr>
          <p:cNvPr id="3" name="内容占位符 2"/>
          <p:cNvSpPr>
            <a:spLocks noGrp="1"/>
          </p:cNvSpPr>
          <p:nvPr>
            <p:ph idx="1"/>
          </p:nvPr>
        </p:nvSpPr>
        <p:spPr>
          <a:xfrm>
            <a:off x="457200" y="1500174"/>
            <a:ext cx="8229600" cy="4525963"/>
          </a:xfrm>
        </p:spPr>
        <p:txBody>
          <a:bodyPr/>
          <a:lstStyle/>
          <a:p>
            <a:pPr>
              <a:spcBef>
                <a:spcPts val="600"/>
              </a:spcBef>
              <a:spcAft>
                <a:spcPts val="600"/>
              </a:spcAft>
            </a:pPr>
            <a:r>
              <a:rPr lang="zh-CN" altLang="en-US" dirty="0"/>
              <a:t>写一个正则表达式：验证电子邮箱地址</a:t>
            </a:r>
            <a:endParaRPr lang="en-US" altLang="zh-CN" dirty="0"/>
          </a:p>
          <a:p>
            <a:pPr>
              <a:spcBef>
                <a:spcPts val="1200"/>
              </a:spcBef>
              <a:spcAft>
                <a:spcPts val="1200"/>
              </a:spcAft>
              <a:buFont typeface="Wingdings" pitchFamily="2" charset="2"/>
              <a:buChar char="Ø"/>
            </a:pPr>
            <a:r>
              <a:rPr lang="zh-CN" altLang="en-US" dirty="0"/>
              <a:t>分析目标的规则（可能出现的情况）</a:t>
            </a:r>
            <a:endParaRPr lang="en-US" altLang="zh-CN" dirty="0"/>
          </a:p>
          <a:p>
            <a:pPr lvl="1">
              <a:spcBef>
                <a:spcPts val="1200"/>
              </a:spcBef>
              <a:spcAft>
                <a:spcPts val="1200"/>
              </a:spcAft>
              <a:buFont typeface="Wingdings" pitchFamily="2" charset="2"/>
              <a:buChar char="Ø"/>
            </a:pPr>
            <a:r>
              <a:rPr lang="zh-CN" altLang="en-US" dirty="0"/>
              <a:t>必须完全匹配（不能是部分匹配）</a:t>
            </a:r>
            <a:endParaRPr lang="en-US" altLang="zh-CN" dirty="0"/>
          </a:p>
          <a:p>
            <a:pPr lvl="1">
              <a:spcBef>
                <a:spcPts val="1200"/>
              </a:spcBef>
              <a:spcAft>
                <a:spcPts val="1200"/>
              </a:spcAft>
              <a:buFont typeface="Wingdings" pitchFamily="2" charset="2"/>
              <a:buChar char="Ø"/>
            </a:pPr>
            <a:r>
              <a:rPr lang="zh-CN" altLang="en-US" dirty="0"/>
              <a:t>必须有</a:t>
            </a:r>
            <a:r>
              <a:rPr lang="en-US" altLang="zh-CN" dirty="0"/>
              <a:t>@</a:t>
            </a:r>
          </a:p>
          <a:p>
            <a:pPr lvl="1">
              <a:spcBef>
                <a:spcPts val="1200"/>
              </a:spcBef>
              <a:spcAft>
                <a:spcPts val="1200"/>
              </a:spcAft>
              <a:buFont typeface="Wingdings" pitchFamily="2" charset="2"/>
              <a:buChar char="Ø"/>
            </a:pPr>
            <a:r>
              <a:rPr lang="en-US" dirty="0"/>
              <a:t>@</a:t>
            </a:r>
            <a:r>
              <a:rPr lang="zh-CN" altLang="en-US" dirty="0"/>
              <a:t>符号之前可能是</a:t>
            </a:r>
            <a:r>
              <a:rPr lang="zh-CN" altLang="en-US"/>
              <a:t>字母数字下划线</a:t>
            </a:r>
            <a:r>
              <a:rPr lang="zh-CN" altLang="en-US" dirty="0"/>
              <a:t>、加号减号、点（</a:t>
            </a:r>
            <a:r>
              <a:rPr lang="en-US" altLang="zh-CN" dirty="0"/>
              <a:t>.</a:t>
            </a:r>
            <a:r>
              <a:rPr lang="zh-CN" altLang="en-US" dirty="0"/>
              <a:t>）</a:t>
            </a:r>
            <a:endParaRPr lang="en-US" altLang="zh-CN" dirty="0"/>
          </a:p>
          <a:p>
            <a:pPr lvl="1">
              <a:spcBef>
                <a:spcPts val="1200"/>
              </a:spcBef>
              <a:spcAft>
                <a:spcPts val="1200"/>
              </a:spcAft>
              <a:buFont typeface="Wingdings" pitchFamily="2" charset="2"/>
              <a:buChar char="Ø"/>
            </a:pPr>
            <a:r>
              <a:rPr lang="en-US" dirty="0"/>
              <a:t>@</a:t>
            </a:r>
            <a:r>
              <a:rPr lang="zh-CN" altLang="en-US" dirty="0"/>
              <a:t>符号之后</a:t>
            </a:r>
            <a:r>
              <a:rPr lang="zh-CN" altLang="en-US" b="1" dirty="0">
                <a:solidFill>
                  <a:srgbClr val="C00000"/>
                </a:solidFill>
              </a:rPr>
              <a:t>必须</a:t>
            </a:r>
            <a:r>
              <a:rPr lang="zh-CN" altLang="en-US" b="1" dirty="0">
                <a:solidFill>
                  <a:schemeClr val="accent3">
                    <a:lumMod val="75000"/>
                  </a:schemeClr>
                </a:solidFill>
              </a:rPr>
              <a:t>至少</a:t>
            </a:r>
            <a:r>
              <a:rPr lang="zh-CN" altLang="en-US" dirty="0"/>
              <a:t>有一个点（</a:t>
            </a:r>
            <a:r>
              <a:rPr lang="en-US" altLang="zh-CN" dirty="0"/>
              <a:t>.</a:t>
            </a:r>
            <a:r>
              <a:rPr lang="zh-CN" altLang="en-US" dirty="0"/>
              <a:t>），此外可以有字母数字或下划线或减号</a:t>
            </a:r>
            <a:endParaRPr lang="en-US" dirty="0"/>
          </a:p>
          <a:p>
            <a:pPr lvl="1">
              <a:spcBef>
                <a:spcPts val="1200"/>
              </a:spcBef>
              <a:spcAft>
                <a:spcPts val="1200"/>
              </a:spcAft>
              <a:buNone/>
            </a:pPr>
            <a:r>
              <a:rPr lang="en-US" i="1" dirty="0">
                <a:solidFill>
                  <a:schemeClr val="bg2">
                    <a:lumMod val="75000"/>
                  </a:schemeClr>
                </a:solidFill>
              </a:rPr>
              <a:t>Demo:</a:t>
            </a:r>
            <a:r>
              <a:rPr lang="zh-CN" altLang="en-US" i="1" dirty="0">
                <a:solidFill>
                  <a:schemeClr val="bg2">
                    <a:lumMod val="75000"/>
                  </a:schemeClr>
                </a:solidFill>
              </a:rPr>
              <a:t>逐步写出验证电子邮箱的正则表达式</a:t>
            </a:r>
            <a:endParaRPr lang="en-US" i="1" dirty="0">
              <a:solidFill>
                <a:schemeClr val="bg2">
                  <a:lumMod val="75000"/>
                </a:schemeClr>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理解正则表达式</a:t>
            </a:r>
          </a:p>
        </p:txBody>
      </p:sp>
      <p:sp>
        <p:nvSpPr>
          <p:cNvPr id="3" name="内容占位符 2"/>
          <p:cNvSpPr>
            <a:spLocks noGrp="1"/>
          </p:cNvSpPr>
          <p:nvPr>
            <p:ph idx="1"/>
          </p:nvPr>
        </p:nvSpPr>
        <p:spPr/>
        <p:txBody>
          <a:bodyPr/>
          <a:lstStyle/>
          <a:p>
            <a:r>
              <a:rPr lang="zh-CN" altLang="en-US" dirty="0"/>
              <a:t>读一个正则表达式：</a:t>
            </a:r>
            <a:endParaRPr lang="en-US" altLang="zh-CN" dirty="0"/>
          </a:p>
          <a:p>
            <a:pPr>
              <a:buNone/>
            </a:pPr>
            <a:r>
              <a:rPr lang="en-US" altLang="zh-CN" dirty="0"/>
              <a:t>     URL       </a:t>
            </a:r>
            <a:r>
              <a:rPr lang="en-US" altLang="zh-CN" dirty="0">
                <a:solidFill>
                  <a:srgbClr val="FF0000"/>
                </a:solidFill>
              </a:rPr>
              <a:t>/^</a:t>
            </a:r>
            <a:r>
              <a:rPr lang="en-US" b="0" dirty="0">
                <a:solidFill>
                  <a:srgbClr val="FF0000"/>
                </a:solidFill>
              </a:rPr>
              <a:t>http(s)?:\/\/([\w-]+\.)+[\w]+(\/[\w-.\/?%&amp;=]*)?$</a:t>
            </a:r>
            <a:r>
              <a:rPr lang="en-US" altLang="zh-CN" dirty="0">
                <a:solidFill>
                  <a:srgbClr val="FF0000"/>
                </a:solidFill>
              </a:rPr>
              <a:t>/</a:t>
            </a:r>
            <a:endParaRPr lang="en-US" b="0" dirty="0">
              <a:solidFill>
                <a:srgbClr val="FF0000"/>
              </a:solidFill>
            </a:endParaRPr>
          </a:p>
          <a:p>
            <a:pPr lvl="1">
              <a:buFont typeface="Wingdings" pitchFamily="2" charset="2"/>
              <a:buChar char="Ø"/>
            </a:pPr>
            <a:r>
              <a:rPr lang="zh-CN" altLang="en-US" dirty="0"/>
              <a:t>分析目标规则（可能出现的情况）</a:t>
            </a:r>
            <a:endParaRPr lang="en-US" altLang="zh-CN" dirty="0"/>
          </a:p>
          <a:p>
            <a:pPr lvl="1">
              <a:buFont typeface="Wingdings" pitchFamily="2" charset="2"/>
              <a:buChar char="Ø"/>
            </a:pPr>
            <a:r>
              <a:rPr lang="zh-CN" altLang="en-US" dirty="0"/>
              <a:t>从前往后逐步分析正则表达式</a:t>
            </a:r>
            <a:endParaRPr lang="en-US" altLang="zh-CN" dirty="0"/>
          </a:p>
          <a:p>
            <a:pPr lvl="1">
              <a:buFont typeface="Wingdings" pitchFamily="2" charset="2"/>
              <a:buChar char="Ø"/>
            </a:pPr>
            <a:endParaRPr lang="en-US" altLang="zh-CN" dirty="0"/>
          </a:p>
          <a:p>
            <a:pPr lvl="1">
              <a:buFont typeface="Wingdings" pitchFamily="2" charset="2"/>
              <a:buChar char="Ø"/>
            </a:pPr>
            <a:endParaRPr lang="en-US" altLang="zh-CN" dirty="0"/>
          </a:p>
          <a:p>
            <a:pPr lvl="1">
              <a:buNone/>
            </a:pPr>
            <a:r>
              <a:rPr lang="en-US" altLang="zh-CN" i="1" dirty="0">
                <a:solidFill>
                  <a:schemeClr val="bg2">
                    <a:lumMod val="75000"/>
                  </a:schemeClr>
                </a:solidFill>
              </a:rPr>
              <a:t>Demo</a:t>
            </a:r>
            <a:r>
              <a:rPr lang="zh-CN" altLang="en-US" i="1" dirty="0">
                <a:solidFill>
                  <a:schemeClr val="bg2">
                    <a:lumMod val="75000"/>
                  </a:schemeClr>
                </a:solidFill>
              </a:rPr>
              <a:t>：理解这个例子</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理解正则表达式</a:t>
            </a:r>
            <a:endParaRPr lang="zh-CN" altLang="en-US" dirty="0"/>
          </a:p>
        </p:txBody>
      </p:sp>
      <p:sp>
        <p:nvSpPr>
          <p:cNvPr id="3" name="内容占位符 2"/>
          <p:cNvSpPr>
            <a:spLocks noGrp="1"/>
          </p:cNvSpPr>
          <p:nvPr>
            <p:ph idx="1"/>
          </p:nvPr>
        </p:nvSpPr>
        <p:spPr/>
        <p:txBody>
          <a:bodyPr/>
          <a:lstStyle/>
          <a:p>
            <a:r>
              <a:rPr lang="zh-CN" altLang="en-US" dirty="0"/>
              <a:t>某个网站某一页面包含两个层标签，其中包含当前中国奥运金牌数量。</a:t>
            </a:r>
            <a:endParaRPr lang="en-US" altLang="zh-CN" dirty="0"/>
          </a:p>
          <a:p>
            <a:r>
              <a:rPr lang="zh-CN" altLang="en-US" dirty="0"/>
              <a:t>需求：获取该金牌数量。</a:t>
            </a:r>
            <a:endParaRPr lang="en-US" altLang="zh-CN" dirty="0"/>
          </a:p>
          <a:p>
            <a:r>
              <a:rPr lang="zh-CN" altLang="en-US" dirty="0"/>
              <a:t>解决方案：</a:t>
            </a:r>
            <a:endParaRPr lang="en-US" altLang="zh-CN" dirty="0"/>
          </a:p>
          <a:p>
            <a:pPr marL="914400" lvl="1" indent="-457200">
              <a:buFont typeface="+mj-lt"/>
              <a:buAutoNum type="arabicPeriod"/>
            </a:pPr>
            <a:r>
              <a:rPr lang="en-US" altLang="zh-CN" dirty="0"/>
              <a:t> </a:t>
            </a:r>
            <a:r>
              <a:rPr lang="zh-CN" altLang="en-US" dirty="0"/>
              <a:t>获取网站页面的源码。</a:t>
            </a:r>
            <a:endParaRPr lang="en-US" altLang="zh-CN" dirty="0"/>
          </a:p>
          <a:p>
            <a:pPr marL="914400" lvl="1" indent="-457200">
              <a:buFont typeface="+mj-lt"/>
              <a:buAutoNum type="arabicPeriod"/>
            </a:pPr>
            <a:r>
              <a:rPr lang="zh-CN" altLang="en-US" dirty="0"/>
              <a:t>将源码作为字符串。</a:t>
            </a:r>
            <a:endParaRPr lang="en-US" altLang="zh-CN" dirty="0"/>
          </a:p>
          <a:p>
            <a:pPr marL="914400" lvl="1" indent="-457200">
              <a:buFont typeface="+mj-lt"/>
              <a:buAutoNum type="arabicPeriod"/>
            </a:pPr>
            <a:r>
              <a:rPr lang="zh-CN" altLang="en-US" dirty="0"/>
              <a:t>分析该字符串，构建匹配字符串。</a:t>
            </a:r>
            <a:endParaRPr lang="en-US" altLang="zh-CN" dirty="0"/>
          </a:p>
          <a:p>
            <a:pPr marL="914400" lvl="1" indent="-457200">
              <a:buFont typeface="+mj-lt"/>
              <a:buAutoNum type="arabicPeriod"/>
            </a:pPr>
            <a:r>
              <a:rPr lang="zh-CN" altLang="en-US" dirty="0"/>
              <a:t>选择适当函数。</a:t>
            </a:r>
            <a:endParaRPr lang="en-US" altLang="zh-CN" dirty="0"/>
          </a:p>
          <a:p>
            <a:pPr marL="914400" lvl="1" indent="-457200">
              <a:buFont typeface="+mj-lt"/>
              <a:buAutoNum type="arabicPeriod"/>
            </a:pPr>
            <a:r>
              <a:rPr lang="zh-CN" altLang="en-US" dirty="0"/>
              <a:t>输出该金牌数量。</a:t>
            </a:r>
            <a:endParaRPr lang="en-US" altLang="zh-CN" dirty="0"/>
          </a:p>
          <a:p>
            <a:pPr lvl="1"/>
            <a:endParaRPr lang="en-US" altLang="zh-CN" dirty="0"/>
          </a:p>
        </p:txBody>
      </p:sp>
      <p:sp>
        <p:nvSpPr>
          <p:cNvPr id="8" name="TextBox 7"/>
          <p:cNvSpPr txBox="1"/>
          <p:nvPr/>
        </p:nvSpPr>
        <p:spPr>
          <a:xfrm>
            <a:off x="5652120" y="5301208"/>
            <a:ext cx="2592288" cy="461665"/>
          </a:xfrm>
          <a:prstGeom prst="rect">
            <a:avLst/>
          </a:prstGeom>
          <a:noFill/>
        </p:spPr>
        <p:txBody>
          <a:bodyPr wrap="square" rtlCol="0">
            <a:spAutoFit/>
          </a:bodyPr>
          <a:lstStyle/>
          <a:p>
            <a:r>
              <a:rPr lang="en-US" altLang="zh-CN" sz="2400" b="1">
                <a:latin typeface="Courier New" pitchFamily="49" charset="0"/>
                <a:cs typeface="Courier New" pitchFamily="49" charset="0"/>
              </a:rPr>
              <a:t>c10_5.php</a:t>
            </a:r>
            <a:endParaRPr lang="zh-CN" altLang="en-US" sz="2400" b="1" dirty="0">
              <a:latin typeface="Courier New" pitchFamily="49" charset="0"/>
              <a:cs typeface="Courier New" pitchFamily="49" charset="0"/>
            </a:endParaRPr>
          </a:p>
        </p:txBody>
      </p:sp>
    </p:spTree>
    <p:extLst>
      <p:ext uri="{BB962C8B-B14F-4D97-AF65-F5344CB8AC3E}">
        <p14:creationId xmlns:p14="http://schemas.microsoft.com/office/powerpoint/2010/main" val="18980172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gn="ctr"/>
            <a:r>
              <a:rPr lang="zh-CN" altLang="en-US" dirty="0"/>
              <a:t>本节内容</a:t>
            </a:r>
          </a:p>
        </p:txBody>
      </p:sp>
      <p:sp>
        <p:nvSpPr>
          <p:cNvPr id="7" name="AutoShape 6"/>
          <p:cNvSpPr>
            <a:spLocks noChangeArrowheads="1"/>
          </p:cNvSpPr>
          <p:nvPr/>
        </p:nvSpPr>
        <p:spPr bwMode="auto">
          <a:xfrm>
            <a:off x="857224" y="1571612"/>
            <a:ext cx="7643866" cy="4143404"/>
          </a:xfrm>
          <a:prstGeom prst="roundRect">
            <a:avLst>
              <a:gd name="adj" fmla="val 16667"/>
            </a:avLst>
          </a:prstGeom>
          <a:noFill/>
          <a:ln w="28575">
            <a:solidFill>
              <a:srgbClr val="C0C0C0"/>
            </a:solidFill>
            <a:prstDash val="sysDot"/>
            <a:round/>
            <a:headEnd/>
            <a:tailEnd/>
          </a:ln>
        </p:spPr>
        <p:txBody>
          <a:bodyPr wrap="none" anchor="ctr"/>
          <a:lstStyle/>
          <a:p>
            <a:pPr marL="457200" indent="-457200">
              <a:lnSpc>
                <a:spcPct val="130000"/>
              </a:lnSpc>
              <a:buClr>
                <a:srgbClr val="92D050"/>
              </a:buClr>
              <a:buFont typeface="Wingdings" pitchFamily="2" charset="2"/>
              <a:buChar char="Ø"/>
              <a:defRPr/>
            </a:pPr>
            <a:r>
              <a:rPr lang="zh-CN" altLang="en-US" sz="2800" b="1" dirty="0">
                <a:solidFill>
                  <a:schemeClr val="accent5">
                    <a:lumMod val="95000"/>
                    <a:lumOff val="5000"/>
                  </a:schemeClr>
                </a:solidFill>
              </a:rPr>
              <a:t>正则表达式简介</a:t>
            </a:r>
            <a:endParaRPr lang="en-US" altLang="zh-CN" sz="2800" b="1" dirty="0">
              <a:solidFill>
                <a:schemeClr val="accent5">
                  <a:lumMod val="95000"/>
                  <a:lumOff val="5000"/>
                </a:schemeClr>
              </a:solidFill>
            </a:endParaRPr>
          </a:p>
          <a:p>
            <a:pPr marL="457200" indent="-457200">
              <a:lnSpc>
                <a:spcPct val="130000"/>
              </a:lnSpc>
              <a:buClr>
                <a:srgbClr val="92D050"/>
              </a:buClr>
              <a:buFont typeface="Wingdings" pitchFamily="2" charset="2"/>
              <a:buChar char="Ø"/>
              <a:defRPr/>
            </a:pPr>
            <a:r>
              <a:rPr lang="zh-CN" altLang="en-US" sz="2800" b="1" dirty="0">
                <a:solidFill>
                  <a:schemeClr val="tx1">
                    <a:lumMod val="10000"/>
                  </a:schemeClr>
                </a:solidFill>
              </a:rPr>
              <a:t>如何使用正则表达式</a:t>
            </a:r>
            <a:endParaRPr lang="en-US" altLang="zh-CN" sz="2800" b="1" dirty="0">
              <a:solidFill>
                <a:schemeClr val="accent5">
                  <a:lumMod val="95000"/>
                  <a:lumOff val="5000"/>
                </a:schemeClr>
              </a:solidFill>
            </a:endParaRPr>
          </a:p>
          <a:p>
            <a:pPr marL="457200" indent="-457200">
              <a:lnSpc>
                <a:spcPct val="130000"/>
              </a:lnSpc>
              <a:buClr>
                <a:srgbClr val="92D050"/>
              </a:buClr>
              <a:buFont typeface="Wingdings" pitchFamily="2" charset="2"/>
              <a:buChar char="Ø"/>
              <a:defRPr/>
            </a:pPr>
            <a:r>
              <a:rPr lang="zh-CN" altLang="en-US" sz="2800" b="1" dirty="0"/>
              <a:t>正则表达式语法</a:t>
            </a:r>
            <a:endParaRPr lang="en-US" altLang="zh-CN" sz="2800" b="1" dirty="0"/>
          </a:p>
          <a:p>
            <a:pPr marL="457200" indent="-457200">
              <a:lnSpc>
                <a:spcPct val="130000"/>
              </a:lnSpc>
              <a:buClr>
                <a:srgbClr val="92D050"/>
              </a:buClr>
              <a:buFont typeface="Wingdings" pitchFamily="2" charset="2"/>
              <a:buChar char="Ø"/>
              <a:defRPr/>
            </a:pPr>
            <a:r>
              <a:rPr lang="zh-CN" altLang="en-US" sz="2800" b="1" dirty="0"/>
              <a:t>理解正则表达式</a:t>
            </a:r>
            <a:endParaRPr lang="en-US" altLang="zh-CN" sz="2800" b="1" dirty="0"/>
          </a:p>
          <a:p>
            <a:pPr marL="457200" indent="-457200">
              <a:lnSpc>
                <a:spcPct val="130000"/>
              </a:lnSpc>
              <a:buClr>
                <a:srgbClr val="92D050"/>
              </a:buClr>
              <a:buFont typeface="Wingdings" pitchFamily="2" charset="2"/>
              <a:buChar char="Ø"/>
              <a:defRPr/>
            </a:pPr>
            <a:r>
              <a:rPr lang="zh-CN" altLang="en-US" sz="2800" b="1" dirty="0">
                <a:solidFill>
                  <a:srgbClr val="FF0000"/>
                </a:solidFill>
              </a:rPr>
              <a:t>常用正则表达式应用</a:t>
            </a:r>
            <a:endParaRPr lang="en-US" altLang="zh-CN" sz="2800" b="1" dirty="0">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常用正则表达式应用</a:t>
            </a:r>
            <a:endParaRPr lang="zh-CN" altLang="en-US" dirty="0"/>
          </a:p>
        </p:txBody>
      </p:sp>
      <p:sp>
        <p:nvSpPr>
          <p:cNvPr id="3" name="内容占位符 2"/>
          <p:cNvSpPr>
            <a:spLocks noGrp="1"/>
          </p:cNvSpPr>
          <p:nvPr>
            <p:ph idx="1"/>
          </p:nvPr>
        </p:nvSpPr>
        <p:spPr/>
        <p:txBody>
          <a:bodyPr/>
          <a:lstStyle/>
          <a:p>
            <a:pPr>
              <a:spcBef>
                <a:spcPts val="1200"/>
              </a:spcBef>
              <a:spcAft>
                <a:spcPts val="1200"/>
              </a:spcAft>
            </a:pPr>
            <a:r>
              <a:rPr lang="zh-CN" altLang="en-US"/>
              <a:t>验证</a:t>
            </a:r>
            <a:r>
              <a:rPr lang="en-US" altLang="zh-CN"/>
              <a:t>qq</a:t>
            </a:r>
            <a:r>
              <a:rPr lang="zh-CN" altLang="en-US"/>
              <a:t>号</a:t>
            </a:r>
            <a:endParaRPr lang="en-US" altLang="zh-CN"/>
          </a:p>
          <a:p>
            <a:pPr>
              <a:spcBef>
                <a:spcPts val="1200"/>
              </a:spcBef>
              <a:spcAft>
                <a:spcPts val="1200"/>
              </a:spcAft>
            </a:pPr>
            <a:r>
              <a:rPr lang="zh-CN" altLang="en-US"/>
              <a:t>验证身份证号</a:t>
            </a:r>
            <a:endParaRPr lang="en-US" altLang="zh-CN"/>
          </a:p>
          <a:p>
            <a:pPr>
              <a:spcBef>
                <a:spcPts val="1200"/>
              </a:spcBef>
              <a:spcAft>
                <a:spcPts val="1200"/>
              </a:spcAft>
            </a:pPr>
            <a:r>
              <a:rPr lang="zh-CN" altLang="en-US"/>
              <a:t>验证手机号</a:t>
            </a:r>
            <a:endParaRPr lang="en-US" altLang="zh-CN"/>
          </a:p>
          <a:p>
            <a:pPr>
              <a:spcBef>
                <a:spcPts val="1200"/>
              </a:spcBef>
              <a:spcAft>
                <a:spcPts val="1200"/>
              </a:spcAft>
            </a:pPr>
            <a:r>
              <a:rPr lang="zh-CN" altLang="en-US"/>
              <a:t>验证电子邮箱地址</a:t>
            </a:r>
            <a:endParaRPr lang="en-US" altLang="zh-CN"/>
          </a:p>
          <a:p>
            <a:pPr>
              <a:spcBef>
                <a:spcPts val="1200"/>
              </a:spcBef>
              <a:spcAft>
                <a:spcPts val="1200"/>
              </a:spcAft>
            </a:pPr>
            <a:r>
              <a:rPr lang="zh-CN" altLang="en-US"/>
              <a:t>验证</a:t>
            </a:r>
            <a:r>
              <a:rPr lang="en-US" altLang="zh-CN"/>
              <a:t>URL</a:t>
            </a:r>
            <a:r>
              <a:rPr lang="zh-CN" altLang="en-US"/>
              <a:t>地址</a:t>
            </a:r>
            <a:endParaRPr lang="en-US" altLang="zh-CN"/>
          </a:p>
          <a:p>
            <a:pPr>
              <a:spcBef>
                <a:spcPts val="1200"/>
              </a:spcBef>
              <a:spcAft>
                <a:spcPts val="1200"/>
              </a:spcAft>
            </a:pPr>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常用正则表达式应用</a:t>
            </a:r>
            <a:endParaRPr lang="zh-CN" altLang="en-US" dirty="0"/>
          </a:p>
        </p:txBody>
      </p:sp>
      <p:sp>
        <p:nvSpPr>
          <p:cNvPr id="3" name="内容占位符 2"/>
          <p:cNvSpPr>
            <a:spLocks noGrp="1"/>
          </p:cNvSpPr>
          <p:nvPr>
            <p:ph idx="1"/>
          </p:nvPr>
        </p:nvSpPr>
        <p:spPr/>
        <p:txBody>
          <a:bodyPr/>
          <a:lstStyle/>
          <a:p>
            <a:r>
              <a:rPr lang="zh-CN" altLang="en-US"/>
              <a:t>较为复杂背景：某网站为银行的网站，特定的页面包含了半年、一年、两年、三年、四年、五年的利率。一个浮动利率。</a:t>
            </a:r>
            <a:endParaRPr lang="en-US" altLang="zh-CN"/>
          </a:p>
          <a:p>
            <a:r>
              <a:rPr lang="zh-CN" altLang="en-US"/>
              <a:t>需求：</a:t>
            </a:r>
            <a:r>
              <a:rPr lang="en-US" altLang="zh-CN"/>
              <a:t>  </a:t>
            </a:r>
            <a:r>
              <a:rPr lang="zh-CN" altLang="en-US"/>
              <a:t>获取这些利率。</a:t>
            </a:r>
            <a:endParaRPr lang="en-US" altLang="zh-CN"/>
          </a:p>
          <a:p>
            <a:endParaRPr lang="en-US" altLang="zh-CN"/>
          </a:p>
          <a:p>
            <a:endParaRPr lang="en-US" altLang="zh-CN"/>
          </a:p>
        </p:txBody>
      </p:sp>
      <p:sp>
        <p:nvSpPr>
          <p:cNvPr id="6" name="TextBox 5"/>
          <p:cNvSpPr txBox="1"/>
          <p:nvPr/>
        </p:nvSpPr>
        <p:spPr>
          <a:xfrm>
            <a:off x="5652120" y="5271591"/>
            <a:ext cx="2592288" cy="461665"/>
          </a:xfrm>
          <a:prstGeom prst="rect">
            <a:avLst/>
          </a:prstGeom>
          <a:noFill/>
        </p:spPr>
        <p:txBody>
          <a:bodyPr wrap="square" rtlCol="0">
            <a:spAutoFit/>
          </a:bodyPr>
          <a:lstStyle/>
          <a:p>
            <a:r>
              <a:rPr lang="en-US" altLang="zh-CN" sz="2400" b="1">
                <a:latin typeface="Courier New" pitchFamily="49" charset="0"/>
                <a:cs typeface="Courier New" pitchFamily="49" charset="0"/>
              </a:rPr>
              <a:t>c10_6.php</a:t>
            </a:r>
            <a:endParaRPr lang="zh-CN" altLang="en-US" sz="2400" b="1">
              <a:latin typeface="Courier New" pitchFamily="49" charset="0"/>
              <a:cs typeface="Courier New" pitchFamily="49" charset="0"/>
            </a:endParaRPr>
          </a:p>
        </p:txBody>
      </p:sp>
    </p:spTree>
    <p:extLst>
      <p:ext uri="{BB962C8B-B14F-4D97-AF65-F5344CB8AC3E}">
        <p14:creationId xmlns:p14="http://schemas.microsoft.com/office/powerpoint/2010/main" val="18253359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内容回顾</a:t>
            </a:r>
          </a:p>
        </p:txBody>
      </p:sp>
      <p:sp>
        <p:nvSpPr>
          <p:cNvPr id="3" name="内容占位符 2"/>
          <p:cNvSpPr>
            <a:spLocks noGrp="1"/>
          </p:cNvSpPr>
          <p:nvPr>
            <p:ph idx="1"/>
          </p:nvPr>
        </p:nvSpPr>
        <p:spPr>
          <a:xfrm>
            <a:off x="457200" y="1357298"/>
            <a:ext cx="8229600" cy="4972072"/>
          </a:xfrm>
        </p:spPr>
        <p:txBody>
          <a:bodyPr/>
          <a:lstStyle/>
          <a:p>
            <a:pPr>
              <a:spcBef>
                <a:spcPts val="300"/>
              </a:spcBef>
              <a:spcAft>
                <a:spcPts val="300"/>
              </a:spcAft>
            </a:pPr>
            <a:r>
              <a:rPr lang="zh-CN" altLang="en-US" sz="2000" dirty="0"/>
              <a:t>正则表达式是</a:t>
            </a:r>
            <a:r>
              <a:rPr lang="zh-CN" altLang="en-US" sz="2000" dirty="0">
                <a:ea typeface="宋体" charset="-122"/>
              </a:rPr>
              <a:t>一定规则书写，用来描述</a:t>
            </a:r>
            <a:r>
              <a:rPr lang="zh-CN" altLang="en-US" sz="2000" dirty="0">
                <a:solidFill>
                  <a:srgbClr val="FF0000"/>
                </a:solidFill>
                <a:ea typeface="宋体" charset="-122"/>
              </a:rPr>
              <a:t>模式</a:t>
            </a:r>
            <a:r>
              <a:rPr lang="zh-CN" altLang="en-US" sz="2000" dirty="0">
                <a:ea typeface="宋体" charset="-122"/>
              </a:rPr>
              <a:t>的特殊</a:t>
            </a:r>
            <a:r>
              <a:rPr lang="zh-CN" altLang="en-US" sz="2000" dirty="0">
                <a:solidFill>
                  <a:srgbClr val="FF0000"/>
                </a:solidFill>
                <a:ea typeface="宋体" charset="-122"/>
              </a:rPr>
              <a:t>字符串。</a:t>
            </a:r>
            <a:endParaRPr lang="en-US" altLang="zh-CN" sz="2000" dirty="0">
              <a:solidFill>
                <a:srgbClr val="FF0000"/>
              </a:solidFill>
              <a:ea typeface="宋体" charset="-122"/>
            </a:endParaRPr>
          </a:p>
          <a:p>
            <a:pPr>
              <a:spcBef>
                <a:spcPts val="300"/>
              </a:spcBef>
              <a:spcAft>
                <a:spcPts val="300"/>
              </a:spcAft>
            </a:pPr>
            <a:r>
              <a:rPr lang="zh-CN" altLang="en-US" sz="2000" dirty="0"/>
              <a:t>正则表达式的使用：</a:t>
            </a:r>
            <a:endParaRPr lang="en-US" altLang="zh-CN" sz="2000" dirty="0"/>
          </a:p>
          <a:p>
            <a:pPr lvl="1">
              <a:buFont typeface="Wingdings" pitchFamily="2" charset="2"/>
              <a:buChar char="Ø"/>
            </a:pPr>
            <a:r>
              <a:rPr lang="zh-CN" altLang="en-US" sz="2000" dirty="0"/>
              <a:t>匹配：</a:t>
            </a:r>
            <a:r>
              <a:rPr lang="en-US" altLang="zh-CN" sz="2000" dirty="0"/>
              <a:t> </a:t>
            </a:r>
            <a:r>
              <a:rPr lang="en-US" altLang="zh-CN" sz="2000" dirty="0" err="1">
                <a:solidFill>
                  <a:srgbClr val="FF0000"/>
                </a:solidFill>
              </a:rPr>
              <a:t>preg_match</a:t>
            </a:r>
            <a:r>
              <a:rPr lang="en-US" altLang="zh-CN" sz="2000" dirty="0">
                <a:solidFill>
                  <a:srgbClr val="FF0000"/>
                </a:solidFill>
              </a:rPr>
              <a:t>()     </a:t>
            </a:r>
            <a:r>
              <a:rPr lang="en-US" altLang="zh-CN" sz="2000" dirty="0" err="1">
                <a:solidFill>
                  <a:srgbClr val="FF0000"/>
                </a:solidFill>
              </a:rPr>
              <a:t>perg_match_all</a:t>
            </a:r>
            <a:r>
              <a:rPr lang="en-US" altLang="zh-CN" sz="2000" dirty="0">
                <a:solidFill>
                  <a:srgbClr val="FF0000"/>
                </a:solidFill>
              </a:rPr>
              <a:t>()</a:t>
            </a:r>
          </a:p>
          <a:p>
            <a:pPr lvl="1">
              <a:buFont typeface="Wingdings" pitchFamily="2" charset="2"/>
              <a:buChar char="Ø"/>
            </a:pPr>
            <a:r>
              <a:rPr lang="zh-CN" altLang="en-US" sz="2000" dirty="0"/>
              <a:t>替换：</a:t>
            </a:r>
            <a:r>
              <a:rPr lang="en-US" altLang="zh-CN" sz="2000" dirty="0"/>
              <a:t> </a:t>
            </a:r>
            <a:r>
              <a:rPr lang="en-US" altLang="zh-CN" sz="2000" dirty="0" err="1">
                <a:solidFill>
                  <a:srgbClr val="FF0000"/>
                </a:solidFill>
              </a:rPr>
              <a:t>preg_replace</a:t>
            </a:r>
            <a:r>
              <a:rPr lang="en-US" altLang="zh-CN" sz="2000" dirty="0">
                <a:solidFill>
                  <a:srgbClr val="FF0000"/>
                </a:solidFill>
              </a:rPr>
              <a:t>()</a:t>
            </a:r>
          </a:p>
          <a:p>
            <a:pPr lvl="1">
              <a:buFont typeface="Wingdings" pitchFamily="2" charset="2"/>
              <a:buChar char="Ø"/>
            </a:pPr>
            <a:r>
              <a:rPr lang="zh-CN" altLang="en-US" sz="2000" dirty="0"/>
              <a:t>拆分：</a:t>
            </a:r>
            <a:r>
              <a:rPr lang="en-US" altLang="zh-CN" sz="2000" dirty="0"/>
              <a:t> </a:t>
            </a:r>
            <a:r>
              <a:rPr lang="en-US" altLang="zh-CN" sz="2000" dirty="0" err="1">
                <a:solidFill>
                  <a:srgbClr val="FF0000"/>
                </a:solidFill>
              </a:rPr>
              <a:t>preg_split</a:t>
            </a:r>
            <a:r>
              <a:rPr lang="en-US" altLang="zh-CN" sz="2000" dirty="0">
                <a:solidFill>
                  <a:srgbClr val="FF0000"/>
                </a:solidFill>
              </a:rPr>
              <a:t>()</a:t>
            </a:r>
          </a:p>
          <a:p>
            <a:pPr lvl="1">
              <a:buFont typeface="Wingdings" pitchFamily="2" charset="2"/>
              <a:buChar char="Ø"/>
            </a:pPr>
            <a:r>
              <a:rPr lang="zh-CN" altLang="en-US" sz="2000" dirty="0"/>
              <a:t>过滤数组：</a:t>
            </a:r>
            <a:r>
              <a:rPr lang="en-US" altLang="zh-CN" sz="2000" dirty="0"/>
              <a:t> </a:t>
            </a:r>
            <a:r>
              <a:rPr lang="en-US" altLang="zh-CN" sz="2000" dirty="0" err="1">
                <a:solidFill>
                  <a:srgbClr val="FF0000"/>
                </a:solidFill>
              </a:rPr>
              <a:t>preg_grep</a:t>
            </a:r>
            <a:r>
              <a:rPr lang="en-US" altLang="zh-CN" sz="2000" dirty="0">
                <a:solidFill>
                  <a:srgbClr val="FF0000"/>
                </a:solidFill>
              </a:rPr>
              <a:t>()</a:t>
            </a:r>
            <a:endParaRPr lang="en-US" altLang="zh-CN" sz="2000" dirty="0"/>
          </a:p>
          <a:p>
            <a:pPr>
              <a:spcBef>
                <a:spcPts val="300"/>
              </a:spcBef>
              <a:spcAft>
                <a:spcPts val="300"/>
              </a:spcAft>
            </a:pPr>
            <a:r>
              <a:rPr lang="zh-CN" altLang="en-US" sz="2000" dirty="0"/>
              <a:t>正则表达式语法</a:t>
            </a:r>
            <a:endParaRPr lang="en-US" altLang="zh-CN" sz="2000" dirty="0"/>
          </a:p>
          <a:p>
            <a:pPr lvl="1">
              <a:spcBef>
                <a:spcPts val="300"/>
              </a:spcBef>
              <a:spcAft>
                <a:spcPts val="300"/>
              </a:spcAft>
              <a:buFont typeface="Wingdings" pitchFamily="2" charset="2"/>
              <a:buChar char="Ø"/>
            </a:pPr>
            <a:r>
              <a:rPr lang="zh-CN" altLang="en-US" sz="2000" dirty="0"/>
              <a:t>普通字符、特殊字符、转义字符</a:t>
            </a:r>
            <a:endParaRPr lang="en-US" altLang="zh-CN" sz="2000" dirty="0"/>
          </a:p>
          <a:p>
            <a:pPr lvl="1">
              <a:spcBef>
                <a:spcPts val="300"/>
              </a:spcBef>
              <a:spcAft>
                <a:spcPts val="300"/>
              </a:spcAft>
              <a:buFont typeface="Wingdings" pitchFamily="2" charset="2"/>
              <a:buChar char="Ø"/>
            </a:pPr>
            <a:r>
              <a:rPr lang="zh-CN" altLang="en-US" sz="2000" dirty="0"/>
              <a:t>字符类、预定义字符类</a:t>
            </a:r>
            <a:endParaRPr lang="en-US" altLang="zh-CN" sz="2000" dirty="0"/>
          </a:p>
          <a:p>
            <a:pPr lvl="1">
              <a:spcBef>
                <a:spcPts val="300"/>
              </a:spcBef>
              <a:spcAft>
                <a:spcPts val="300"/>
              </a:spcAft>
              <a:buFont typeface="Wingdings" pitchFamily="2" charset="2"/>
              <a:buChar char="Ø"/>
            </a:pPr>
            <a:r>
              <a:rPr lang="zh-CN" altLang="en-US" sz="2000" dirty="0"/>
              <a:t>重复数量词</a:t>
            </a:r>
            <a:endParaRPr lang="en-US" altLang="zh-CN" sz="2000" dirty="0"/>
          </a:p>
          <a:p>
            <a:pPr lvl="1">
              <a:spcBef>
                <a:spcPts val="300"/>
              </a:spcBef>
              <a:spcAft>
                <a:spcPts val="300"/>
              </a:spcAft>
              <a:buFont typeface="Wingdings" pitchFamily="2" charset="2"/>
              <a:buChar char="Ø"/>
            </a:pPr>
            <a:r>
              <a:rPr lang="zh-CN" altLang="en-US" sz="2000" dirty="0"/>
              <a:t>后缀选项</a:t>
            </a:r>
            <a:endParaRPr lang="en-US" altLang="zh-CN" sz="2000" dirty="0"/>
          </a:p>
          <a:p>
            <a:pPr lvl="1">
              <a:spcBef>
                <a:spcPts val="300"/>
              </a:spcBef>
              <a:spcAft>
                <a:spcPts val="300"/>
              </a:spcAft>
              <a:buFont typeface="Wingdings" pitchFamily="2" charset="2"/>
              <a:buChar char="Ø"/>
            </a:pPr>
            <a:r>
              <a:rPr lang="zh-CN" altLang="en-US" sz="2000" dirty="0"/>
              <a:t>子模式、反向引用</a:t>
            </a:r>
            <a:endParaRPr lang="en-US" altLang="zh-CN" sz="2000" dirty="0"/>
          </a:p>
          <a:p>
            <a:pPr>
              <a:spcBef>
                <a:spcPts val="300"/>
              </a:spcBef>
              <a:spcAft>
                <a:spcPts val="300"/>
              </a:spcAft>
            </a:pPr>
            <a:r>
              <a:rPr lang="zh-CN" altLang="en-US" sz="2000" dirty="0"/>
              <a:t>正则表达式应用：验证电子邮件、验证密码强度。</a:t>
            </a:r>
            <a:endParaRPr lang="en-US" altLang="zh-CN" sz="2000" dirty="0"/>
          </a:p>
          <a:p>
            <a:pPr lvl="1">
              <a:spcBef>
                <a:spcPts val="300"/>
              </a:spcBef>
              <a:spcAft>
                <a:spcPts val="300"/>
              </a:spcAft>
              <a:buFont typeface="Wingdings" pitchFamily="2" charset="2"/>
              <a:buChar char="Ø"/>
            </a:pPr>
            <a:endParaRPr lang="en-US" altLang="zh-CN" sz="2000" dirty="0"/>
          </a:p>
          <a:p>
            <a:pPr marL="342900" lvl="1" indent="-342900">
              <a:spcBef>
                <a:spcPts val="300"/>
              </a:spcBef>
              <a:spcAft>
                <a:spcPts val="300"/>
              </a:spcAft>
              <a:buClr>
                <a:schemeClr val="accent1"/>
              </a:buClr>
              <a:buSzPct val="100000"/>
            </a:pPr>
            <a:endParaRPr lang="en-US" altLang="en-US" sz="2000" b="1"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anim calcmode="lin" valueType="num">
                                      <p:cBhvr additive="base">
                                        <p:cTn id="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071546"/>
            <a:ext cx="7887820" cy="5257800"/>
          </a:xfrm>
        </p:spPr>
        <p:txBody>
          <a:bodyPr/>
          <a:lstStyle/>
          <a:p>
            <a:pPr>
              <a:buNone/>
            </a:pPr>
            <a:endParaRPr lang="en-US" altLang="zh-CN" dirty="0"/>
          </a:p>
          <a:p>
            <a:pPr>
              <a:buNone/>
            </a:pPr>
            <a:r>
              <a:rPr lang="en-US" altLang="zh-CN" dirty="0"/>
              <a:t>                       </a:t>
            </a:r>
            <a:r>
              <a:rPr lang="en-US" altLang="zh-CN" b="0" dirty="0">
                <a:solidFill>
                  <a:schemeClr val="tx1"/>
                </a:solidFill>
              </a:rPr>
              <a:t> </a:t>
            </a:r>
          </a:p>
          <a:p>
            <a:pPr>
              <a:buNone/>
            </a:pPr>
            <a:r>
              <a:rPr lang="en-US" altLang="zh-CN" b="0" dirty="0">
                <a:solidFill>
                  <a:schemeClr val="tx1"/>
                </a:solidFill>
              </a:rPr>
              <a:t>			</a:t>
            </a:r>
            <a:r>
              <a:rPr lang="zh-CN" altLang="en-US" b="0" dirty="0">
                <a:solidFill>
                  <a:schemeClr val="tx1"/>
                </a:solidFill>
              </a:rPr>
              <a:t>想一想：</a:t>
            </a:r>
            <a:endParaRPr lang="en-US" altLang="zh-CN" b="0" dirty="0">
              <a:solidFill>
                <a:schemeClr val="tx1"/>
              </a:solidFill>
            </a:endParaRPr>
          </a:p>
          <a:p>
            <a:pPr>
              <a:buNone/>
            </a:pPr>
            <a:endParaRPr lang="en-US" altLang="zh-CN" sz="2000" b="0" dirty="0">
              <a:solidFill>
                <a:schemeClr val="tx1"/>
              </a:solidFill>
            </a:endParaRPr>
          </a:p>
          <a:p>
            <a:pPr>
              <a:buNone/>
            </a:pPr>
            <a:endParaRPr lang="en-US" altLang="zh-CN" sz="2000" b="0" dirty="0">
              <a:solidFill>
                <a:schemeClr val="tx1"/>
              </a:solidFill>
            </a:endParaRPr>
          </a:p>
          <a:p>
            <a:pPr>
              <a:lnSpc>
                <a:spcPct val="150000"/>
              </a:lnSpc>
            </a:pPr>
            <a:r>
              <a:rPr lang="zh-CN" altLang="en-US" sz="2000" b="0" dirty="0">
                <a:solidFill>
                  <a:schemeClr val="tx1"/>
                </a:solidFill>
              </a:rPr>
              <a:t>如何判断用户名必须</a:t>
            </a:r>
            <a:r>
              <a:rPr lang="zh-CN" altLang="en-US" sz="2000" b="0">
                <a:solidFill>
                  <a:schemeClr val="tx1"/>
                </a:solidFill>
              </a:rPr>
              <a:t>为</a:t>
            </a:r>
            <a:r>
              <a:rPr lang="en-US" altLang="zh-CN" sz="2000" b="0">
                <a:solidFill>
                  <a:schemeClr val="tx1"/>
                </a:solidFill>
              </a:rPr>
              <a:t>6-20</a:t>
            </a:r>
            <a:r>
              <a:rPr lang="zh-CN" altLang="en-US" sz="2000" b="0">
                <a:solidFill>
                  <a:schemeClr val="tx1"/>
                </a:solidFill>
              </a:rPr>
              <a:t>个由字母数字下划线组成的个</a:t>
            </a:r>
            <a:r>
              <a:rPr lang="zh-CN" altLang="en-US" sz="2000" b="0" dirty="0">
                <a:solidFill>
                  <a:schemeClr val="tx1"/>
                </a:solidFill>
              </a:rPr>
              <a:t>字符？</a:t>
            </a:r>
            <a:endParaRPr lang="en-US" altLang="zh-CN" sz="2000" b="0" dirty="0">
              <a:solidFill>
                <a:schemeClr val="tx1"/>
              </a:solidFill>
            </a:endParaRPr>
          </a:p>
          <a:p>
            <a:pPr>
              <a:lnSpc>
                <a:spcPct val="150000"/>
              </a:lnSpc>
            </a:pPr>
            <a:r>
              <a:rPr lang="zh-CN" altLang="en-US" sz="2000" b="0">
                <a:solidFill>
                  <a:schemeClr val="tx1"/>
                </a:solidFill>
              </a:rPr>
              <a:t>如何</a:t>
            </a:r>
            <a:r>
              <a:rPr lang="zh-CN" altLang="en-US" sz="2000" b="0" dirty="0">
                <a:solidFill>
                  <a:schemeClr val="tx1"/>
                </a:solidFill>
              </a:rPr>
              <a:t>判断密码必须是字母数字的组合（不能仅有数字或字母）？</a:t>
            </a:r>
            <a:endParaRPr lang="en-US" altLang="zh-CN" sz="2000" b="0" dirty="0">
              <a:solidFill>
                <a:schemeClr val="tx1"/>
              </a:solidFill>
            </a:endParaRPr>
          </a:p>
          <a:p>
            <a:pPr>
              <a:lnSpc>
                <a:spcPct val="150000"/>
              </a:lnSpc>
            </a:pPr>
            <a:r>
              <a:rPr lang="zh-CN" altLang="en-US" sz="2000" b="0" dirty="0">
                <a:solidFill>
                  <a:schemeClr val="tx1"/>
                </a:solidFill>
              </a:rPr>
              <a:t>如何判断用户输入的邮箱是否是合法的邮箱</a:t>
            </a:r>
            <a:r>
              <a:rPr lang="zh-CN" altLang="en-US" sz="2000" b="0">
                <a:solidFill>
                  <a:schemeClr val="tx1"/>
                </a:solidFill>
              </a:rPr>
              <a:t>地址？</a:t>
            </a:r>
            <a:endParaRPr lang="en-US" altLang="zh-CN" sz="2000" b="0">
              <a:solidFill>
                <a:schemeClr val="tx1"/>
              </a:solidFill>
            </a:endParaRPr>
          </a:p>
          <a:p>
            <a:pPr>
              <a:lnSpc>
                <a:spcPct val="150000"/>
              </a:lnSpc>
            </a:pPr>
            <a:r>
              <a:rPr lang="zh-CN" altLang="en-US" sz="2000" b="0">
                <a:solidFill>
                  <a:schemeClr val="tx1"/>
                </a:solidFill>
              </a:rPr>
              <a:t>如何判断用户输入的手机号是否合法的</a:t>
            </a:r>
            <a:r>
              <a:rPr lang="en-US" altLang="zh-CN" sz="2000" b="0">
                <a:solidFill>
                  <a:schemeClr val="tx1"/>
                </a:solidFill>
              </a:rPr>
              <a:t>(11</a:t>
            </a:r>
            <a:r>
              <a:rPr lang="zh-CN" altLang="en-US" sz="2000" b="0">
                <a:solidFill>
                  <a:schemeClr val="tx1"/>
                </a:solidFill>
              </a:rPr>
              <a:t>位数字，且以</a:t>
            </a:r>
            <a:r>
              <a:rPr lang="en-US" altLang="zh-CN" sz="2000" b="0">
                <a:solidFill>
                  <a:schemeClr val="tx1"/>
                </a:solidFill>
              </a:rPr>
              <a:t>13|15|18</a:t>
            </a:r>
            <a:r>
              <a:rPr lang="zh-CN" altLang="en-US" sz="2000" b="0">
                <a:solidFill>
                  <a:schemeClr val="tx1"/>
                </a:solidFill>
              </a:rPr>
              <a:t>开头）？</a:t>
            </a:r>
            <a:endParaRPr lang="en-US" altLang="zh-CN" sz="2000" b="0">
              <a:solidFill>
                <a:schemeClr val="tx1"/>
              </a:solidFill>
            </a:endParaRPr>
          </a:p>
          <a:p>
            <a:endParaRPr lang="zh-CN" altLang="en-US" sz="2000" b="0" dirty="0">
              <a:solidFill>
                <a:schemeClr val="tx1"/>
              </a:solidFill>
            </a:endParaRPr>
          </a:p>
        </p:txBody>
      </p:sp>
      <p:pic>
        <p:nvPicPr>
          <p:cNvPr id="4" name="图片 3" descr="200936153436616_2.jpg"/>
          <p:cNvPicPr>
            <a:picLocks noChangeAspect="1"/>
          </p:cNvPicPr>
          <p:nvPr/>
        </p:nvPicPr>
        <p:blipFill>
          <a:blip r:embed="rId3" cstate="print"/>
          <a:stretch>
            <a:fillRect/>
          </a:stretch>
        </p:blipFill>
        <p:spPr>
          <a:xfrm>
            <a:off x="694675" y="642918"/>
            <a:ext cx="1234119" cy="2071702"/>
          </a:xfrm>
          <a:prstGeom prst="rect">
            <a:avLst/>
          </a:prstGeom>
        </p:spPr>
      </p:pic>
      <p:sp>
        <p:nvSpPr>
          <p:cNvPr id="5" name="标题 1"/>
          <p:cNvSpPr>
            <a:spLocks noGrp="1"/>
          </p:cNvSpPr>
          <p:nvPr>
            <p:ph type="title"/>
          </p:nvPr>
        </p:nvSpPr>
        <p:spPr>
          <a:xfrm>
            <a:off x="642910" y="714356"/>
            <a:ext cx="7829576" cy="703282"/>
          </a:xfrm>
        </p:spPr>
        <p:txBody>
          <a:bodyPr/>
          <a:lstStyle/>
          <a:p>
            <a:pPr algn="ctr"/>
            <a:r>
              <a:rPr lang="zh-CN" altLang="en-US" dirty="0"/>
              <a:t>引言</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引言</a:t>
            </a:r>
          </a:p>
        </p:txBody>
      </p:sp>
      <p:sp>
        <p:nvSpPr>
          <p:cNvPr id="3" name="内容占位符 2"/>
          <p:cNvSpPr>
            <a:spLocks noGrp="1"/>
          </p:cNvSpPr>
          <p:nvPr>
            <p:ph idx="1"/>
          </p:nvPr>
        </p:nvSpPr>
        <p:spPr/>
        <p:txBody>
          <a:bodyPr/>
          <a:lstStyle/>
          <a:p>
            <a:pPr>
              <a:spcBef>
                <a:spcPts val="1200"/>
              </a:spcBef>
              <a:spcAft>
                <a:spcPts val="1200"/>
              </a:spcAft>
            </a:pPr>
            <a:r>
              <a:rPr lang="zh-CN" altLang="en-US" dirty="0"/>
              <a:t>引言小结</a:t>
            </a:r>
            <a:endParaRPr lang="en-US" altLang="zh-CN" dirty="0"/>
          </a:p>
          <a:p>
            <a:pPr lvl="1">
              <a:spcBef>
                <a:spcPts val="1200"/>
              </a:spcBef>
              <a:spcAft>
                <a:spcPts val="1200"/>
              </a:spcAft>
              <a:buFont typeface="Wingdings" pitchFamily="2" charset="2"/>
              <a:buChar char="Ø"/>
            </a:pPr>
            <a:r>
              <a:rPr lang="en-US" altLang="zh-CN" dirty="0"/>
              <a:t> </a:t>
            </a:r>
            <a:r>
              <a:rPr lang="zh-CN" altLang="en-US" dirty="0">
                <a:ea typeface="宋体" charset="-122"/>
              </a:rPr>
              <a:t>字符串校验问题比较普遍</a:t>
            </a:r>
            <a:endParaRPr lang="en-US" altLang="zh-CN" dirty="0">
              <a:ea typeface="宋体" charset="-122"/>
            </a:endParaRPr>
          </a:p>
          <a:p>
            <a:pPr lvl="1">
              <a:spcBef>
                <a:spcPts val="1200"/>
              </a:spcBef>
              <a:spcAft>
                <a:spcPts val="1200"/>
              </a:spcAft>
              <a:buFont typeface="Wingdings" pitchFamily="2" charset="2"/>
              <a:buChar char="Ø"/>
            </a:pPr>
            <a:r>
              <a:rPr lang="en-US" altLang="zh-CN" dirty="0">
                <a:ea typeface="宋体" charset="-122"/>
              </a:rPr>
              <a:t> </a:t>
            </a:r>
            <a:r>
              <a:rPr lang="zh-CN" altLang="en-US" dirty="0">
                <a:ea typeface="宋体" charset="-122"/>
              </a:rPr>
              <a:t>字符串校验问题，使用字符串处理函数可以完成某些校验，而有些校验复杂度较大</a:t>
            </a:r>
            <a:endParaRPr lang="en-US" altLang="zh-CN" dirty="0">
              <a:ea typeface="宋体" charset="-122"/>
            </a:endParaRPr>
          </a:p>
          <a:p>
            <a:pPr lvl="1">
              <a:spcBef>
                <a:spcPts val="1200"/>
              </a:spcBef>
              <a:spcAft>
                <a:spcPts val="1200"/>
              </a:spcAft>
              <a:buFont typeface="Wingdings" pitchFamily="2" charset="2"/>
              <a:buChar char="Ø"/>
            </a:pPr>
            <a:r>
              <a:rPr lang="en-US" altLang="zh-CN" dirty="0">
                <a:ea typeface="宋体" charset="-122"/>
              </a:rPr>
              <a:t> </a:t>
            </a:r>
            <a:r>
              <a:rPr lang="zh-CN" altLang="en-US" dirty="0">
                <a:ea typeface="宋体" charset="-122"/>
              </a:rPr>
              <a:t>问题的本质：如何表示一些特定的</a:t>
            </a:r>
            <a:r>
              <a:rPr lang="zh-CN" altLang="en-US" dirty="0">
                <a:solidFill>
                  <a:srgbClr val="FF0000"/>
                </a:solidFill>
                <a:ea typeface="宋体" charset="-122"/>
              </a:rPr>
              <a:t>模式</a:t>
            </a:r>
            <a:endParaRPr lang="en-US" altLang="zh-CN" dirty="0">
              <a:solidFill>
                <a:srgbClr val="FF0000"/>
              </a:solidFill>
              <a:ea typeface="宋体" charset="-122"/>
            </a:endParaRPr>
          </a:p>
          <a:p>
            <a:pPr lvl="1">
              <a:spcBef>
                <a:spcPts val="1200"/>
              </a:spcBef>
              <a:spcAft>
                <a:spcPts val="1200"/>
              </a:spcAft>
              <a:buFont typeface="Wingdings" pitchFamily="2" charset="2"/>
              <a:buChar char="Ø"/>
            </a:pPr>
            <a:r>
              <a:rPr lang="zh-CN" altLang="en-US" dirty="0">
                <a:ea typeface="宋体" charset="-122"/>
              </a:rPr>
              <a:t>字符串的查找、替换、校验等操作，都需要一种更方便、快捷的方法表示出需要的字符规则</a:t>
            </a:r>
            <a:endParaRPr lang="en-US" altLang="zh-CN" dirty="0">
              <a:ea typeface="宋体" charset="-122"/>
            </a:endParaRPr>
          </a:p>
          <a:p>
            <a:pPr>
              <a:spcBef>
                <a:spcPts val="1200"/>
              </a:spcBef>
              <a:spcAft>
                <a:spcPts val="1200"/>
              </a:spcAft>
              <a:buNone/>
            </a:pP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gn="ctr"/>
            <a:r>
              <a:rPr lang="zh-CN" altLang="en-US" dirty="0"/>
              <a:t>本节内容</a:t>
            </a:r>
          </a:p>
        </p:txBody>
      </p:sp>
      <p:sp>
        <p:nvSpPr>
          <p:cNvPr id="7" name="AutoShape 6"/>
          <p:cNvSpPr>
            <a:spLocks noChangeArrowheads="1"/>
          </p:cNvSpPr>
          <p:nvPr/>
        </p:nvSpPr>
        <p:spPr bwMode="auto">
          <a:xfrm>
            <a:off x="857224" y="1571612"/>
            <a:ext cx="7643866" cy="4143404"/>
          </a:xfrm>
          <a:prstGeom prst="roundRect">
            <a:avLst>
              <a:gd name="adj" fmla="val 16667"/>
            </a:avLst>
          </a:prstGeom>
          <a:noFill/>
          <a:ln w="28575">
            <a:solidFill>
              <a:srgbClr val="C0C0C0"/>
            </a:solidFill>
            <a:prstDash val="sysDot"/>
            <a:round/>
            <a:headEnd/>
            <a:tailEnd/>
          </a:ln>
        </p:spPr>
        <p:txBody>
          <a:bodyPr wrap="none" anchor="ctr"/>
          <a:lstStyle/>
          <a:p>
            <a:pPr marL="457200" indent="-457200">
              <a:lnSpc>
                <a:spcPct val="130000"/>
              </a:lnSpc>
              <a:buClr>
                <a:srgbClr val="92D050"/>
              </a:buClr>
              <a:buFont typeface="Wingdings" pitchFamily="2" charset="2"/>
              <a:buChar char="Ø"/>
              <a:defRPr/>
            </a:pPr>
            <a:r>
              <a:rPr lang="zh-CN" altLang="en-US" sz="2800" b="1" dirty="0">
                <a:solidFill>
                  <a:schemeClr val="accent5">
                    <a:lumMod val="95000"/>
                    <a:lumOff val="5000"/>
                  </a:schemeClr>
                </a:solidFill>
              </a:rPr>
              <a:t>正则表达式简介</a:t>
            </a:r>
            <a:endParaRPr lang="en-US" altLang="zh-CN" sz="2800" b="1" dirty="0">
              <a:solidFill>
                <a:schemeClr val="accent5">
                  <a:lumMod val="95000"/>
                  <a:lumOff val="5000"/>
                </a:schemeClr>
              </a:solidFill>
            </a:endParaRPr>
          </a:p>
          <a:p>
            <a:pPr marL="457200" indent="-457200">
              <a:lnSpc>
                <a:spcPct val="130000"/>
              </a:lnSpc>
              <a:buClr>
                <a:srgbClr val="92D050"/>
              </a:buClr>
              <a:buFont typeface="Wingdings" pitchFamily="2" charset="2"/>
              <a:buChar char="Ø"/>
              <a:defRPr/>
            </a:pPr>
            <a:r>
              <a:rPr lang="zh-CN" altLang="en-US" sz="2800" b="1" dirty="0">
                <a:solidFill>
                  <a:schemeClr val="tx1">
                    <a:lumMod val="10000"/>
                  </a:schemeClr>
                </a:solidFill>
              </a:rPr>
              <a:t>如何使用正则表达式</a:t>
            </a:r>
            <a:endParaRPr lang="en-US" altLang="zh-CN" sz="2800" b="1" dirty="0">
              <a:solidFill>
                <a:schemeClr val="accent5">
                  <a:lumMod val="95000"/>
                  <a:lumOff val="5000"/>
                </a:schemeClr>
              </a:solidFill>
            </a:endParaRPr>
          </a:p>
          <a:p>
            <a:pPr marL="457200" indent="-457200">
              <a:lnSpc>
                <a:spcPct val="130000"/>
              </a:lnSpc>
              <a:buClr>
                <a:srgbClr val="92D050"/>
              </a:buClr>
              <a:buFont typeface="Wingdings" pitchFamily="2" charset="2"/>
              <a:buChar char="Ø"/>
              <a:defRPr/>
            </a:pPr>
            <a:r>
              <a:rPr lang="zh-CN" altLang="en-US" sz="2800" b="1" dirty="0"/>
              <a:t>正则表达式语法</a:t>
            </a:r>
            <a:endParaRPr lang="en-US" altLang="zh-CN" sz="2800" b="1" dirty="0"/>
          </a:p>
          <a:p>
            <a:pPr marL="457200" indent="-457200">
              <a:lnSpc>
                <a:spcPct val="130000"/>
              </a:lnSpc>
              <a:buClr>
                <a:srgbClr val="92D050"/>
              </a:buClr>
              <a:buFont typeface="Wingdings" pitchFamily="2" charset="2"/>
              <a:buChar char="Ø"/>
              <a:defRPr/>
            </a:pPr>
            <a:r>
              <a:rPr lang="zh-CN" altLang="en-US" sz="2800" b="1" dirty="0">
                <a:solidFill>
                  <a:schemeClr val="tx1">
                    <a:lumMod val="10000"/>
                  </a:schemeClr>
                </a:solidFill>
              </a:rPr>
              <a:t>理解正则表达式</a:t>
            </a:r>
            <a:endParaRPr lang="en-US" altLang="zh-CN" sz="2800" b="1" dirty="0"/>
          </a:p>
          <a:p>
            <a:pPr marL="457200" indent="-457200">
              <a:lnSpc>
                <a:spcPct val="130000"/>
              </a:lnSpc>
              <a:buClr>
                <a:srgbClr val="92D050"/>
              </a:buClr>
              <a:buFont typeface="Wingdings" pitchFamily="2" charset="2"/>
              <a:buChar char="Ø"/>
              <a:defRPr/>
            </a:pPr>
            <a:r>
              <a:rPr lang="zh-CN" altLang="en-US" sz="2800" b="1" dirty="0">
                <a:solidFill>
                  <a:schemeClr val="tx1">
                    <a:lumMod val="10000"/>
                  </a:schemeClr>
                </a:solidFill>
              </a:rPr>
              <a:t>常用正则表达式应用</a:t>
            </a:r>
            <a:endParaRPr lang="en-US" altLang="zh-CN" sz="2800" b="1" dirty="0">
              <a:solidFill>
                <a:schemeClr val="tx1">
                  <a:lumMod val="1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gn="ctr"/>
            <a:r>
              <a:rPr lang="zh-CN" altLang="en-US" dirty="0"/>
              <a:t>重点</a:t>
            </a:r>
            <a:r>
              <a:rPr lang="en-US" altLang="zh-CN" dirty="0"/>
              <a:t>/</a:t>
            </a:r>
            <a:r>
              <a:rPr lang="zh-CN" altLang="en-US" dirty="0"/>
              <a:t>难点</a:t>
            </a:r>
          </a:p>
        </p:txBody>
      </p:sp>
      <p:sp>
        <p:nvSpPr>
          <p:cNvPr id="7" name="AutoShape 6"/>
          <p:cNvSpPr>
            <a:spLocks noChangeArrowheads="1"/>
          </p:cNvSpPr>
          <p:nvPr/>
        </p:nvSpPr>
        <p:spPr bwMode="auto">
          <a:xfrm>
            <a:off x="857224" y="1571612"/>
            <a:ext cx="7643866" cy="4143404"/>
          </a:xfrm>
          <a:prstGeom prst="roundRect">
            <a:avLst>
              <a:gd name="adj" fmla="val 16667"/>
            </a:avLst>
          </a:prstGeom>
          <a:noFill/>
          <a:ln w="28575">
            <a:solidFill>
              <a:srgbClr val="C0C0C0"/>
            </a:solidFill>
            <a:prstDash val="sysDot"/>
            <a:round/>
            <a:headEnd/>
            <a:tailEnd/>
          </a:ln>
        </p:spPr>
        <p:txBody>
          <a:bodyPr wrap="none" anchor="ctr"/>
          <a:lstStyle/>
          <a:p>
            <a:pPr marL="457200" indent="-457200">
              <a:lnSpc>
                <a:spcPct val="130000"/>
              </a:lnSpc>
              <a:buClr>
                <a:srgbClr val="92D050"/>
              </a:buClr>
              <a:buFont typeface="Wingdings" pitchFamily="2" charset="2"/>
              <a:buChar char="Ø"/>
              <a:defRPr/>
            </a:pPr>
            <a:r>
              <a:rPr lang="zh-CN" altLang="en-US" sz="2800" b="1" dirty="0">
                <a:solidFill>
                  <a:srgbClr val="FF0000"/>
                </a:solidFill>
              </a:rPr>
              <a:t>使用正则表达式</a:t>
            </a:r>
            <a:endParaRPr lang="en-US" altLang="zh-CN" sz="2800" b="1" dirty="0">
              <a:solidFill>
                <a:srgbClr val="FF0000"/>
              </a:solidFill>
            </a:endParaRPr>
          </a:p>
          <a:p>
            <a:pPr marL="457200" indent="-457200">
              <a:lnSpc>
                <a:spcPct val="130000"/>
              </a:lnSpc>
              <a:buClr>
                <a:srgbClr val="92D050"/>
              </a:buClr>
              <a:buFont typeface="Wingdings" pitchFamily="2" charset="2"/>
              <a:buChar char="Ø"/>
              <a:defRPr/>
            </a:pPr>
            <a:r>
              <a:rPr lang="zh-CN" altLang="en-US" sz="2800" b="1" dirty="0">
                <a:solidFill>
                  <a:srgbClr val="FF0000"/>
                </a:solidFill>
              </a:rPr>
              <a:t>正则表达式语法</a:t>
            </a:r>
            <a:endParaRPr lang="en-US" altLang="zh-CN" sz="2800" b="1" dirty="0">
              <a:solidFill>
                <a:srgbClr val="FF0000"/>
              </a:solidFill>
            </a:endParaRPr>
          </a:p>
          <a:p>
            <a:pPr marL="457200" indent="-457200">
              <a:lnSpc>
                <a:spcPct val="130000"/>
              </a:lnSpc>
              <a:buClr>
                <a:srgbClr val="92D050"/>
              </a:buClr>
              <a:buFont typeface="Wingdings" pitchFamily="2" charset="2"/>
              <a:buChar char="Ø"/>
              <a:defRPr/>
            </a:pPr>
            <a:r>
              <a:rPr lang="zh-CN" altLang="en-US" sz="2800" b="1" dirty="0">
                <a:solidFill>
                  <a:srgbClr val="FF0000"/>
                </a:solidFill>
              </a:rPr>
              <a:t>理解正则表达式</a:t>
            </a:r>
            <a:endParaRPr lang="en-US" altLang="zh-CN" sz="2000" dirty="0">
              <a:solidFill>
                <a:srgbClr val="FF0000"/>
              </a:solidFill>
            </a:endParaRPr>
          </a:p>
          <a:p>
            <a:pPr marL="457200" indent="-457200">
              <a:lnSpc>
                <a:spcPct val="130000"/>
              </a:lnSpc>
              <a:buClr>
                <a:srgbClr val="92D050"/>
              </a:buClr>
              <a:buFont typeface="Wingdings" pitchFamily="2" charset="2"/>
              <a:buChar char="Ø"/>
              <a:defRPr/>
            </a:pPr>
            <a:r>
              <a:rPr lang="zh-CN" altLang="en-US" sz="2800" b="1" dirty="0">
                <a:solidFill>
                  <a:srgbClr val="FF0000"/>
                </a:solidFill>
              </a:rPr>
              <a:t>常用正则表达式应用</a:t>
            </a:r>
            <a:endParaRPr lang="en-US" altLang="zh-CN" sz="2800" b="1"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gn="ctr"/>
            <a:r>
              <a:rPr lang="zh-CN" altLang="en-US" dirty="0"/>
              <a:t>本节内容</a:t>
            </a:r>
          </a:p>
        </p:txBody>
      </p:sp>
      <p:sp>
        <p:nvSpPr>
          <p:cNvPr id="7" name="AutoShape 6"/>
          <p:cNvSpPr>
            <a:spLocks noChangeArrowheads="1"/>
          </p:cNvSpPr>
          <p:nvPr/>
        </p:nvSpPr>
        <p:spPr bwMode="auto">
          <a:xfrm>
            <a:off x="857224" y="1571612"/>
            <a:ext cx="7643866" cy="4143404"/>
          </a:xfrm>
          <a:prstGeom prst="roundRect">
            <a:avLst>
              <a:gd name="adj" fmla="val 16667"/>
            </a:avLst>
          </a:prstGeom>
          <a:noFill/>
          <a:ln w="28575">
            <a:solidFill>
              <a:srgbClr val="C0C0C0"/>
            </a:solidFill>
            <a:prstDash val="sysDot"/>
            <a:round/>
            <a:headEnd/>
            <a:tailEnd/>
          </a:ln>
        </p:spPr>
        <p:txBody>
          <a:bodyPr wrap="none" anchor="ctr"/>
          <a:lstStyle/>
          <a:p>
            <a:pPr marL="457200" indent="-457200">
              <a:lnSpc>
                <a:spcPct val="130000"/>
              </a:lnSpc>
              <a:buClr>
                <a:srgbClr val="92D050"/>
              </a:buClr>
              <a:buFont typeface="Wingdings" pitchFamily="2" charset="2"/>
              <a:buChar char="Ø"/>
              <a:defRPr/>
            </a:pPr>
            <a:r>
              <a:rPr lang="zh-CN" altLang="en-US" sz="2800" b="1" dirty="0">
                <a:solidFill>
                  <a:srgbClr val="FF0000"/>
                </a:solidFill>
              </a:rPr>
              <a:t>正则表达式简介</a:t>
            </a:r>
            <a:endParaRPr lang="en-US" altLang="zh-CN" sz="2800" b="1" dirty="0">
              <a:solidFill>
                <a:srgbClr val="FF0000"/>
              </a:solidFill>
            </a:endParaRPr>
          </a:p>
          <a:p>
            <a:pPr marL="457200" indent="-457200">
              <a:lnSpc>
                <a:spcPct val="130000"/>
              </a:lnSpc>
              <a:buClr>
                <a:srgbClr val="92D050"/>
              </a:buClr>
              <a:buFont typeface="Wingdings" pitchFamily="2" charset="2"/>
              <a:buChar char="Ø"/>
              <a:defRPr/>
            </a:pPr>
            <a:r>
              <a:rPr lang="zh-CN" altLang="en-US" sz="2800" b="1" dirty="0">
                <a:solidFill>
                  <a:schemeClr val="tx1">
                    <a:lumMod val="10000"/>
                  </a:schemeClr>
                </a:solidFill>
              </a:rPr>
              <a:t>如何使用正则表达式</a:t>
            </a:r>
            <a:endParaRPr lang="en-US" altLang="zh-CN" sz="2800" b="1" dirty="0">
              <a:solidFill>
                <a:schemeClr val="accent5">
                  <a:lumMod val="95000"/>
                  <a:lumOff val="5000"/>
                </a:schemeClr>
              </a:solidFill>
            </a:endParaRPr>
          </a:p>
          <a:p>
            <a:pPr marL="457200" indent="-457200">
              <a:lnSpc>
                <a:spcPct val="130000"/>
              </a:lnSpc>
              <a:buClr>
                <a:srgbClr val="92D050"/>
              </a:buClr>
              <a:buFont typeface="Wingdings" pitchFamily="2" charset="2"/>
              <a:buChar char="Ø"/>
              <a:defRPr/>
            </a:pPr>
            <a:r>
              <a:rPr lang="zh-CN" altLang="en-US" sz="2800" b="1" dirty="0"/>
              <a:t>正则表达式语法</a:t>
            </a:r>
            <a:endParaRPr lang="en-US" altLang="zh-CN" sz="2800" b="1" dirty="0"/>
          </a:p>
          <a:p>
            <a:pPr marL="457200" indent="-457200">
              <a:lnSpc>
                <a:spcPct val="130000"/>
              </a:lnSpc>
              <a:buClr>
                <a:srgbClr val="92D050"/>
              </a:buClr>
              <a:buFont typeface="Wingdings" pitchFamily="2" charset="2"/>
              <a:buChar char="Ø"/>
              <a:defRPr/>
            </a:pPr>
            <a:r>
              <a:rPr lang="zh-CN" altLang="en-US" sz="2800" b="1" dirty="0">
                <a:solidFill>
                  <a:schemeClr val="tx1">
                    <a:lumMod val="10000"/>
                  </a:schemeClr>
                </a:solidFill>
              </a:rPr>
              <a:t>理解正则表达式</a:t>
            </a:r>
            <a:endParaRPr lang="en-US" altLang="zh-CN" sz="2800" b="1" dirty="0"/>
          </a:p>
          <a:p>
            <a:pPr marL="457200" indent="-457200">
              <a:lnSpc>
                <a:spcPct val="130000"/>
              </a:lnSpc>
              <a:buClr>
                <a:srgbClr val="92D050"/>
              </a:buClr>
              <a:buFont typeface="Wingdings" pitchFamily="2" charset="2"/>
              <a:buChar char="Ø"/>
              <a:defRPr/>
            </a:pPr>
            <a:r>
              <a:rPr lang="zh-CN" altLang="en-US" sz="2800" b="1" dirty="0">
                <a:solidFill>
                  <a:schemeClr val="tx1">
                    <a:lumMod val="10000"/>
                  </a:schemeClr>
                </a:solidFill>
              </a:rPr>
              <a:t>常用正则表达式应用</a:t>
            </a:r>
            <a:endParaRPr lang="en-US" altLang="zh-CN" sz="2800" b="1" dirty="0">
              <a:solidFill>
                <a:schemeClr val="tx1">
                  <a:lumMod val="1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正则表达式简介</a:t>
            </a:r>
            <a:endParaRPr lang="zh-CN" altLang="en-US" dirty="0"/>
          </a:p>
        </p:txBody>
      </p:sp>
      <p:sp>
        <p:nvSpPr>
          <p:cNvPr id="3" name="内容占位符 2"/>
          <p:cNvSpPr>
            <a:spLocks noGrp="1"/>
          </p:cNvSpPr>
          <p:nvPr>
            <p:ph idx="1"/>
          </p:nvPr>
        </p:nvSpPr>
        <p:spPr/>
        <p:txBody>
          <a:bodyPr/>
          <a:lstStyle/>
          <a:p>
            <a:pPr>
              <a:spcBef>
                <a:spcPts val="1200"/>
              </a:spcBef>
              <a:spcAft>
                <a:spcPts val="1200"/>
              </a:spcAft>
            </a:pPr>
            <a:r>
              <a:rPr lang="zh-CN" altLang="en-US" dirty="0"/>
              <a:t>正则表达式</a:t>
            </a:r>
            <a:endParaRPr lang="en-US" altLang="zh-CN" dirty="0"/>
          </a:p>
          <a:p>
            <a:pPr lvl="1">
              <a:spcBef>
                <a:spcPts val="1200"/>
              </a:spcBef>
              <a:spcAft>
                <a:spcPts val="1200"/>
              </a:spcAft>
              <a:buFont typeface="Wingdings" pitchFamily="2" charset="2"/>
              <a:buChar char="Ø"/>
            </a:pPr>
            <a:r>
              <a:rPr lang="en-US" altLang="zh-CN" dirty="0"/>
              <a:t> </a:t>
            </a:r>
            <a:r>
              <a:rPr lang="zh-CN" altLang="en-US" dirty="0">
                <a:ea typeface="宋体" charset="-122"/>
              </a:rPr>
              <a:t>按一定规则书写，用来描述模式的特殊</a:t>
            </a:r>
            <a:r>
              <a:rPr lang="zh-CN" altLang="en-US" dirty="0">
                <a:solidFill>
                  <a:srgbClr val="FF0000"/>
                </a:solidFill>
                <a:ea typeface="宋体" charset="-122"/>
              </a:rPr>
              <a:t>字符串</a:t>
            </a:r>
            <a:endParaRPr lang="en-US" altLang="zh-CN" dirty="0">
              <a:solidFill>
                <a:srgbClr val="FF0000"/>
              </a:solidFill>
              <a:ea typeface="宋体" charset="-122"/>
            </a:endParaRPr>
          </a:p>
          <a:p>
            <a:pPr lvl="1">
              <a:spcBef>
                <a:spcPts val="1200"/>
              </a:spcBef>
              <a:spcAft>
                <a:spcPts val="1200"/>
              </a:spcAft>
              <a:buFont typeface="Wingdings" pitchFamily="2" charset="2"/>
              <a:buChar char="Ø"/>
            </a:pPr>
            <a:r>
              <a:rPr lang="en-US" altLang="zh-CN" dirty="0">
                <a:ea typeface="宋体" charset="-122"/>
              </a:rPr>
              <a:t> </a:t>
            </a:r>
            <a:r>
              <a:rPr lang="zh-CN" altLang="en-US" dirty="0">
                <a:ea typeface="宋体" charset="-122"/>
              </a:rPr>
              <a:t>主要用来</a:t>
            </a:r>
            <a:r>
              <a:rPr lang="zh-CN" altLang="en-US" dirty="0">
                <a:solidFill>
                  <a:srgbClr val="FF0000"/>
                </a:solidFill>
                <a:ea typeface="宋体" charset="-122"/>
              </a:rPr>
              <a:t>查找、替换、校验</a:t>
            </a:r>
            <a:r>
              <a:rPr lang="zh-CN" altLang="en-US" dirty="0">
                <a:ea typeface="宋体" charset="-122"/>
              </a:rPr>
              <a:t>等</a:t>
            </a:r>
            <a:endParaRPr lang="en-US" altLang="zh-CN" dirty="0">
              <a:ea typeface="宋体" charset="-122"/>
            </a:endParaRPr>
          </a:p>
          <a:p>
            <a:pPr lvl="1">
              <a:spcBef>
                <a:spcPts val="1200"/>
              </a:spcBef>
              <a:spcAft>
                <a:spcPts val="1200"/>
              </a:spcAft>
              <a:buFont typeface="Wingdings" pitchFamily="2" charset="2"/>
              <a:buChar char="Ø"/>
            </a:pPr>
            <a:r>
              <a:rPr lang="en-US" altLang="zh-CN" dirty="0">
                <a:ea typeface="宋体" charset="-122"/>
              </a:rPr>
              <a:t> </a:t>
            </a:r>
            <a:r>
              <a:rPr lang="zh-CN" altLang="en-US" dirty="0">
                <a:ea typeface="宋体" charset="-122"/>
              </a:rPr>
              <a:t>广泛应用在多种编程语言中，如</a:t>
            </a:r>
            <a:r>
              <a:rPr lang="en-US" altLang="zh-CN" dirty="0" err="1">
                <a:ea typeface="宋体" charset="-122"/>
              </a:rPr>
              <a:t>JavaScript,PHP</a:t>
            </a:r>
            <a:r>
              <a:rPr lang="zh-CN" altLang="en-US" dirty="0">
                <a:ea typeface="宋体" charset="-122"/>
              </a:rPr>
              <a:t>等</a:t>
            </a:r>
            <a:endParaRPr lang="en-US" altLang="zh-CN" dirty="0">
              <a:ea typeface="宋体" charset="-122"/>
            </a:endParaRPr>
          </a:p>
          <a:p>
            <a:pPr lvl="1">
              <a:spcBef>
                <a:spcPts val="1200"/>
              </a:spcBef>
              <a:spcAft>
                <a:spcPts val="1200"/>
              </a:spcAft>
              <a:buFont typeface="Wingdings" pitchFamily="2" charset="2"/>
              <a:buChar char="Ø"/>
            </a:pPr>
            <a:endParaRPr lang="en-US" altLang="zh-CN" dirty="0"/>
          </a:p>
        </p:txBody>
      </p:sp>
    </p:spTree>
  </p:cSld>
  <p:clrMapOvr>
    <a:masterClrMapping/>
  </p:clrMapOvr>
</p:sld>
</file>

<file path=ppt/theme/theme1.xml><?xml version="1.0" encoding="utf-8"?>
<a:theme xmlns:a="http://schemas.openxmlformats.org/drawingml/2006/main" name="Office 主题">
  <a:themeElements>
    <a:clrScheme name="TechED 2009">
      <a:dk1>
        <a:sysClr val="windowText" lastClr="000000"/>
      </a:dk1>
      <a:lt1>
        <a:sysClr val="window" lastClr="FFFFFF"/>
      </a:lt1>
      <a:dk2>
        <a:srgbClr val="5F5F5F"/>
      </a:dk2>
      <a:lt2>
        <a:srgbClr val="075198"/>
      </a:lt2>
      <a:accent1>
        <a:srgbClr val="075198"/>
      </a:accent1>
      <a:accent2>
        <a:srgbClr val="6CAE30"/>
      </a:accent2>
      <a:accent3>
        <a:srgbClr val="DE8400"/>
      </a:accent3>
      <a:accent4>
        <a:srgbClr val="B30000"/>
      </a:accent4>
      <a:accent5>
        <a:srgbClr val="000000"/>
      </a:accent5>
      <a:accent6>
        <a:srgbClr val="808080"/>
      </a:accent6>
      <a:hlink>
        <a:srgbClr val="FA9500"/>
      </a:hlink>
      <a:folHlink>
        <a:srgbClr val="F0ED7B"/>
      </a:folHlink>
    </a:clrScheme>
    <a:fontScheme name="English Calibri">
      <a:majorFont>
        <a:latin typeface="Calibri"/>
        <a:ea typeface="微软雅黑"/>
        <a:cs typeface=""/>
      </a:majorFont>
      <a:minorFont>
        <a:latin typeface="Calibri"/>
        <a:ea typeface="微软雅黑"/>
        <a:cs typeface=""/>
      </a:minorFont>
    </a:fontScheme>
    <a:fmtScheme name="华丽">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1649</Words>
  <Application>Microsoft Office PowerPoint</Application>
  <PresentationFormat>全屏显示(4:3)</PresentationFormat>
  <Paragraphs>310</Paragraphs>
  <Slides>38</Slides>
  <Notes>18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38</vt:i4>
      </vt:variant>
    </vt:vector>
  </HeadingPairs>
  <TitlesOfParts>
    <vt:vector size="46" baseType="lpstr">
      <vt:lpstr>宋体</vt:lpstr>
      <vt:lpstr>微软雅黑</vt:lpstr>
      <vt:lpstr>Arial</vt:lpstr>
      <vt:lpstr>Calibri</vt:lpstr>
      <vt:lpstr>Courier New</vt:lpstr>
      <vt:lpstr>Gabriola</vt:lpstr>
      <vt:lpstr>Wingdings</vt:lpstr>
      <vt:lpstr>Office 主题</vt:lpstr>
      <vt:lpstr>第十章  正则表达式</vt:lpstr>
      <vt:lpstr>爬数据</vt:lpstr>
      <vt:lpstr>数据校验</vt:lpstr>
      <vt:lpstr>引言</vt:lpstr>
      <vt:lpstr>引言</vt:lpstr>
      <vt:lpstr>本节内容</vt:lpstr>
      <vt:lpstr>重点/难点</vt:lpstr>
      <vt:lpstr>本节内容</vt:lpstr>
      <vt:lpstr>正则表达式简介</vt:lpstr>
      <vt:lpstr>正则表达式简介</vt:lpstr>
      <vt:lpstr>本节内容</vt:lpstr>
      <vt:lpstr>如何使用正则表达式</vt:lpstr>
      <vt:lpstr>模式匹配</vt:lpstr>
      <vt:lpstr>替换</vt:lpstr>
      <vt:lpstr>拆分</vt:lpstr>
      <vt:lpstr>过滤数组</vt:lpstr>
      <vt:lpstr>本节内容</vt:lpstr>
      <vt:lpstr>正则表达式的基本语法</vt:lpstr>
      <vt:lpstr>普通字符</vt:lpstr>
      <vt:lpstr>字符类</vt:lpstr>
      <vt:lpstr>PowerPoint 演示文稿</vt:lpstr>
      <vt:lpstr>预定义字符类</vt:lpstr>
      <vt:lpstr>重复类数量词</vt:lpstr>
      <vt:lpstr>重复类数量词</vt:lpstr>
      <vt:lpstr>定位符</vt:lpstr>
      <vt:lpstr>其他定界符</vt:lpstr>
      <vt:lpstr>后缀选项</vt:lpstr>
      <vt:lpstr>子模式</vt:lpstr>
      <vt:lpstr>反向引用</vt:lpstr>
      <vt:lpstr>本节内容</vt:lpstr>
      <vt:lpstr>理解正则表达式</vt:lpstr>
      <vt:lpstr>理解正则表达式</vt:lpstr>
      <vt:lpstr>理解正则表达式</vt:lpstr>
      <vt:lpstr>本节内容</vt:lpstr>
      <vt:lpstr>常用正则表达式应用</vt:lpstr>
      <vt:lpstr>常用正则表达式应用</vt:lpstr>
      <vt:lpstr>内容回顾</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2009-10-29T03:28:51Z</dcterms:created>
  <dcterms:modified xsi:type="dcterms:W3CDTF">2017-05-10T06:22:36Z</dcterms:modified>
</cp:coreProperties>
</file>