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44" r:id="rId2"/>
    <p:sldId id="549" r:id="rId3"/>
    <p:sldId id="550" r:id="rId4"/>
    <p:sldId id="551" r:id="rId5"/>
    <p:sldId id="392" r:id="rId6"/>
    <p:sldId id="552" r:id="rId7"/>
    <p:sldId id="553" r:id="rId8"/>
    <p:sldId id="557" r:id="rId9"/>
    <p:sldId id="558" r:id="rId10"/>
    <p:sldId id="555" r:id="rId11"/>
    <p:sldId id="559" r:id="rId12"/>
    <p:sldId id="561" r:id="rId13"/>
    <p:sldId id="563" r:id="rId14"/>
    <p:sldId id="562" r:id="rId15"/>
    <p:sldId id="34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80" autoAdjust="0"/>
    <p:restoredTop sz="93287" autoAdjust="0"/>
  </p:normalViewPr>
  <p:slideViewPr>
    <p:cSldViewPr>
      <p:cViewPr varScale="1">
        <p:scale>
          <a:sx n="78" d="100"/>
          <a:sy n="78" d="100"/>
        </p:scale>
        <p:origin x="100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FE3DB-7A91-4D60-80AD-43147C4B057E}" type="datetimeFigureOut">
              <a:rPr lang="zh-CN" altLang="en-US" smtClean="0"/>
              <a:pPr/>
              <a:t>2017/5/11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09F9A-58D4-458E-82AF-B3DDF7EBF5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95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A90BB-907A-497C-8471-AE3D9FF1FB86}" type="datetimeFigureOut">
              <a:rPr lang="zh-CN" altLang="en-US" smtClean="0"/>
              <a:pPr/>
              <a:t>2017/5/11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7BC9C-82C5-4A70-8201-1B876EEB66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36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455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00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3" name="图片 2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bg2">
                  <a:lumMod val="50000"/>
                </a:schemeClr>
              </a:buClr>
              <a:buFont typeface="Wingdings" pitchFamily="2" charset="2"/>
              <a:buChar char="l"/>
              <a:defRPr sz="28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buFont typeface="Wingdings" pitchFamily="2" charset="2"/>
              <a:buChar char="l"/>
              <a:defRPr sz="28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08"/>
            <a:ext cx="3008313" cy="78581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000108"/>
            <a:ext cx="5111750" cy="5126055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buFont typeface="Wingdings" pitchFamily="2" charset="2"/>
              <a:buChar char="l"/>
              <a:defRPr sz="32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8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4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857364"/>
            <a:ext cx="3008313" cy="42687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28669"/>
            <a:ext cx="5486400" cy="37989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buFont typeface="Wingdings" pitchFamily="2" charset="2"/>
              <a:buChar char="l"/>
              <a:defRPr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43636" y="785794"/>
            <a:ext cx="1785950" cy="5357850"/>
          </a:xfrm>
          <a:prstGeom prst="rect">
            <a:avLst/>
          </a:prstGeom>
        </p:spPr>
        <p:txBody>
          <a:bodyPr vert="eaVert"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85794"/>
            <a:ext cx="5614998" cy="5340369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buFont typeface="Wingdings" pitchFamily="2" charset="2"/>
              <a:buChar char="l"/>
              <a:defRPr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演讲题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7158" y="307181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lang="zh-CN" altLang="en-US" sz="48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演讲题目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2000250"/>
            <a:ext cx="2571750" cy="6429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0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课程编号：</a:t>
            </a:r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57158" y="4286256"/>
            <a:ext cx="2571750" cy="6429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altLang="en-US" sz="28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6" name="图片 5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其他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57158" y="2214554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8000" b="0" spc="10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单击此处修改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3643314"/>
            <a:ext cx="8215370" cy="642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3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57158" y="4500570"/>
            <a:ext cx="8215370" cy="642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7" name="图片 6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反馈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hite bar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-1" y="2000240"/>
            <a:ext cx="9144001" cy="376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586569" y="2409837"/>
            <a:ext cx="8271711" cy="2662237"/>
          </a:xfrm>
          <a:prstGeom prst="roundRect">
            <a:avLst>
              <a:gd name="adj" fmla="val 8315"/>
            </a:avLst>
          </a:prstGeom>
          <a:noFill/>
          <a:ln cap="flat" cmpd="sng">
            <a:noFill/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Ins="365760" anchor="ctr"/>
          <a:lstStyle/>
          <a:p>
            <a:pPr algn="ctr">
              <a:lnSpc>
                <a:spcPct val="150000"/>
              </a:lnSpc>
            </a:pPr>
            <a:r>
              <a:rPr lang="en-US" altLang="zh-CN" sz="72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2024A"/>
                  </a:outerShdw>
                </a:effectLst>
                <a:latin typeface="Gabriola" pitchFamily="82" charset="0"/>
              </a:rPr>
              <a:t>Thank  you!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l"/>
              <a:tabLst/>
              <a:defRPr sz="2400" b="1">
                <a:solidFill>
                  <a:schemeClr val="accent1"/>
                </a:solidFill>
              </a:defRPr>
            </a:lvl1pPr>
            <a:lvl2pPr marL="742950" indent="-285750">
              <a:buClr>
                <a:schemeClr val="bg1">
                  <a:lumMod val="50000"/>
                </a:schemeClr>
              </a:buClr>
              <a:buFont typeface="Wingdings" pitchFamily="2" charset="2"/>
              <a:buChar char="Ø"/>
              <a:defRPr sz="2400"/>
            </a:lvl2pPr>
            <a:lvl3pPr marL="1143000" indent="-228600">
              <a:buClr>
                <a:schemeClr val="bg1">
                  <a:lumMod val="65000"/>
                </a:schemeClr>
              </a:buClr>
              <a:buFont typeface="Wingdings" pitchFamily="2" charset="2"/>
              <a:buChar char="ü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点击此处修改二级标题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字体或字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571612"/>
            <a:ext cx="8229600" cy="4554551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 sz="2400" b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>
                <a:latin typeface="Courier New" pitchFamily="49" charset="0"/>
                <a:cs typeface="Courier New" pitchFamily="49" charset="0"/>
              </a:defRPr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>
                <a:latin typeface="Courier New" pitchFamily="49" charset="0"/>
                <a:cs typeface="Courier New" pitchFamily="49" charset="0"/>
              </a:defRPr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>
                <a:latin typeface="Courier New" pitchFamily="49" charset="0"/>
                <a:cs typeface="Courier New" pitchFamily="49" charset="0"/>
              </a:defRPr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zh-CN" altLang="en-US" dirty="0"/>
              <a:t>点击此处修改二级标题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或饼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4" name="图片 3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s.jp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3" name="图片 2" descr="software.jpg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5" r:id="rId4"/>
    <p:sldLayoutId id="2147483650" r:id="rId5"/>
    <p:sldLayoutId id="2147483668" r:id="rId6"/>
    <p:sldLayoutId id="2147483667" r:id="rId7"/>
    <p:sldLayoutId id="2147483655" r:id="rId8"/>
    <p:sldLayoutId id="2147483651" r:id="rId9"/>
    <p:sldLayoutId id="2147483652" r:id="rId10"/>
    <p:sldLayoutId id="2147483654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11-1</a:t>
            </a: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模板引擎原理</a:t>
            </a:r>
            <a:endParaRPr lang="zh-CN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88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构建基本的模板引擎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构建基本的模板引擎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创建模板目录及模板文件</a:t>
            </a:r>
            <a:endParaRPr kumimoji="1" lang="en-US" altLang="zh-CN" dirty="0"/>
          </a:p>
          <a:p>
            <a:pPr lvl="2">
              <a:lnSpc>
                <a:spcPct val="150000"/>
              </a:lnSpc>
            </a:pPr>
            <a:r>
              <a:rPr kumimoji="1" lang="zh-CN" altLang="en-US" dirty="0"/>
              <a:t>模板文件中使用定界符标识变量，例如：</a:t>
            </a:r>
            <a:r>
              <a:rPr kumimoji="1" lang="en-US" altLang="zh-CN" dirty="0"/>
              <a:t>{</a:t>
            </a:r>
            <a:r>
              <a:rPr kumimoji="1" lang="zh-CN" altLang="en-US" dirty="0"/>
              <a:t>$</a:t>
            </a:r>
            <a:r>
              <a:rPr kumimoji="1" lang="en-US" altLang="zh-CN" dirty="0"/>
              <a:t>title}</a:t>
            </a:r>
          </a:p>
          <a:p>
            <a:pPr lvl="2">
              <a:lnSpc>
                <a:spcPct val="150000"/>
              </a:lnSpc>
            </a:pPr>
            <a:r>
              <a:rPr kumimoji="1" lang="zh-CN" altLang="en-US" dirty="0"/>
              <a:t>该变量称为模板变量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创建业务逻辑代码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如何将模板文件引入并解析？</a:t>
            </a:r>
            <a:endParaRPr kumimoji="1" lang="en-US" altLang="zh-CN" dirty="0"/>
          </a:p>
          <a:p>
            <a:pPr lvl="2">
              <a:lnSpc>
                <a:spcPct val="150000"/>
              </a:lnSpc>
            </a:pPr>
            <a:r>
              <a:rPr kumimoji="1" lang="zh-CN" altLang="en-US" dirty="0"/>
              <a:t>构建模板引擎处理类</a:t>
            </a:r>
          </a:p>
        </p:txBody>
      </p:sp>
    </p:spTree>
    <p:extLst>
      <p:ext uri="{BB962C8B-B14F-4D97-AF65-F5344CB8AC3E}">
        <p14:creationId xmlns:p14="http://schemas.microsoft.com/office/powerpoint/2010/main" val="4230828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模板引擎处理类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指定模板目录，并引入模板文件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解析模板文件（替换模板文件中的变量），</a:t>
            </a:r>
            <a:r>
              <a:rPr kumimoji="1" lang="zh-CN" altLang="en-US"/>
              <a:t>使用正则表达式</a:t>
            </a:r>
            <a:endParaRPr kumimoji="1" lang="en-US" altLang="zh-CN"/>
          </a:p>
          <a:p>
            <a:pPr lvl="1">
              <a:lnSpc>
                <a:spcPct val="150000"/>
              </a:lnSpc>
            </a:pPr>
            <a:r>
              <a:rPr kumimoji="1" lang="zh-CN" altLang="en-US"/>
              <a:t>正则表达式示例： </a:t>
            </a:r>
            <a:r>
              <a:rPr kumimoji="1" lang="en-US" altLang="zh-CN"/>
              <a:t>13[0-9]{9}</a:t>
            </a:r>
          </a:p>
          <a:p>
            <a:pPr lvl="1">
              <a:lnSpc>
                <a:spcPct val="150000"/>
              </a:lnSpc>
            </a:pPr>
            <a:r>
              <a:rPr kumimoji="1" lang="zh-CN" altLang="en-US"/>
              <a:t>正则表达式示例：</a:t>
            </a:r>
            <a:r>
              <a:rPr kumimoji="1" lang="en-US" altLang="zh-CN"/>
              <a:t>a\w*b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显示模板文件内容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生成缓存文件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92280" y="5985559"/>
            <a:ext cx="172819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600"/>
              <a:t>demo1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2757469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扩展模板引擎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en-US" dirty="0"/>
              <a:t>模板文件不仅需要能够展示变量，必要时还需要一些基本的逻辑处理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循环</a:t>
            </a:r>
            <a:r>
              <a:rPr kumimoji="1" lang="zh-CN" altLang="zh-CN" dirty="0"/>
              <a:t>、</a:t>
            </a:r>
            <a:r>
              <a:rPr kumimoji="1" lang="zh-CN" altLang="en-US" dirty="0"/>
              <a:t>分支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文件引入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函数调用</a:t>
            </a:r>
            <a:endParaRPr kumimoji="1" lang="en-US" altLang="en-US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扩展模板引擎的解析能力（增加模板替换规则）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模板引擎制定的模板书写规则叫做模板语法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685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764704"/>
            <a:ext cx="7657143" cy="52285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315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本讲小结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理解模板含义</a:t>
            </a:r>
            <a:endParaRPr lang="en-US" altLang="zh-CN"/>
          </a:p>
          <a:p>
            <a:r>
              <a:rPr lang="zh-CN" altLang="en-US"/>
              <a:t>理解模板引擎组成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kumimoji="1" lang="zh-CN" altLang="en-US"/>
              <a:t>指定模板目录，并引入模板文件</a:t>
            </a:r>
            <a:endParaRPr kumimoji="1" lang="en-US" altLang="zh-CN"/>
          </a:p>
          <a:p>
            <a:pPr lvl="1">
              <a:lnSpc>
                <a:spcPct val="150000"/>
              </a:lnSpc>
            </a:pPr>
            <a:r>
              <a:rPr kumimoji="1" lang="zh-CN" altLang="en-US"/>
              <a:t>解析模板文件</a:t>
            </a:r>
            <a:endParaRPr kumimoji="1" lang="en-US" altLang="zh-CN"/>
          </a:p>
          <a:p>
            <a:pPr lvl="1">
              <a:lnSpc>
                <a:spcPct val="150000"/>
              </a:lnSpc>
            </a:pPr>
            <a:r>
              <a:rPr kumimoji="1" lang="zh-CN" altLang="en-US"/>
              <a:t>显示模板文件内容</a:t>
            </a:r>
            <a:endParaRPr kumimoji="1" lang="en-US" altLang="zh-CN"/>
          </a:p>
          <a:p>
            <a:pPr lvl="1">
              <a:lnSpc>
                <a:spcPct val="150000"/>
              </a:lnSpc>
            </a:pPr>
            <a:r>
              <a:rPr kumimoji="1" lang="zh-CN" altLang="en-US"/>
              <a:t>生成缓存文件</a:t>
            </a:r>
          </a:p>
          <a:p>
            <a:r>
              <a:rPr lang="zh-CN" altLang="en-US"/>
              <a:t>理解模板引擎原理</a:t>
            </a:r>
          </a:p>
        </p:txBody>
      </p:sp>
    </p:spTree>
    <p:extLst>
      <p:ext uri="{BB962C8B-B14F-4D97-AF65-F5344CB8AC3E}">
        <p14:creationId xmlns:p14="http://schemas.microsoft.com/office/powerpoint/2010/main" val="1690939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应用的构成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图形</a:t>
            </a:r>
            <a:r>
              <a:rPr kumimoji="1" lang="zh-CN" altLang="en-US" dirty="0"/>
              <a:t>界面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HTML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CSS</a:t>
            </a:r>
            <a:r>
              <a:rPr kumimoji="1" lang="zh-CN" altLang="en-US"/>
              <a:t>、</a:t>
            </a:r>
            <a:r>
              <a:rPr kumimoji="1" lang="en-US" altLang="zh-CN"/>
              <a:t>JavaScript</a:t>
            </a:r>
            <a:endParaRPr kumimoji="1" lang="en-US" altLang="zh-CN" dirty="0"/>
          </a:p>
          <a:p>
            <a:r>
              <a:rPr kumimoji="1" lang="zh-CN" altLang="en-US" dirty="0"/>
              <a:t>业务逻辑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PHP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MySQL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30037"/>
            <a:ext cx="5857143" cy="25047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285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应用构建流程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>
                <a:solidFill>
                  <a:srgbClr val="FF0000"/>
                </a:solidFill>
              </a:rPr>
              <a:t>设计师</a:t>
            </a:r>
            <a:r>
              <a:rPr kumimoji="1" lang="zh-CN" altLang="en-US" dirty="0"/>
              <a:t>设计页面效果图</a:t>
            </a: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en-US" dirty="0"/>
              <a:t>客户确认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en-US" dirty="0">
                <a:solidFill>
                  <a:srgbClr val="FF0000"/>
                </a:solidFill>
              </a:rPr>
              <a:t>前端工程师</a:t>
            </a:r>
            <a:r>
              <a:rPr kumimoji="1" lang="en-US" altLang="en-US" dirty="0"/>
              <a:t>构建页面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en-US" dirty="0">
                <a:solidFill>
                  <a:srgbClr val="FF0000"/>
                </a:solidFill>
              </a:rPr>
              <a:t>后台</a:t>
            </a:r>
            <a:r>
              <a:rPr kumimoji="1" lang="zh-CN" altLang="en-US" dirty="0">
                <a:solidFill>
                  <a:srgbClr val="FF0000"/>
                </a:solidFill>
              </a:rPr>
              <a:t>工程师</a:t>
            </a:r>
            <a:r>
              <a:rPr kumimoji="1" lang="en-US" altLang="en-US" dirty="0"/>
              <a:t>实现程序功能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en-US" dirty="0"/>
              <a:t>前台</a:t>
            </a:r>
            <a:r>
              <a:rPr kumimoji="1" lang="zh-CN" altLang="en-US" dirty="0"/>
              <a:t>工程师完善界面</a:t>
            </a: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/>
              <a:t>…</a:t>
            </a:r>
          </a:p>
          <a:p>
            <a:pPr marL="457200" indent="-457200">
              <a:buFont typeface="+mj-lt"/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采用模板分离解决的</a:t>
            </a:r>
            <a:r>
              <a:rPr kumimoji="1"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前</a:t>
            </a:r>
            <a:r>
              <a:rPr kumimoji="1" lang="zh-CN" altLang="en-US"/>
              <a:t>后端代码在不同的文件中</a:t>
            </a:r>
            <a:endParaRPr kumimoji="1" lang="en-US" altLang="zh-CN"/>
          </a:p>
          <a:p>
            <a:pPr lvl="1"/>
            <a:r>
              <a:rPr kumimoji="1" lang="zh-CN" altLang="en-US"/>
              <a:t>代码清晰</a:t>
            </a:r>
            <a:endParaRPr kumimoji="1" lang="en-US" altLang="zh-CN"/>
          </a:p>
          <a:p>
            <a:pPr lvl="1"/>
            <a:r>
              <a:rPr kumimoji="1" lang="zh-CN" altLang="en-US"/>
              <a:t>利于</a:t>
            </a:r>
            <a:r>
              <a:rPr kumimoji="1" lang="zh-CN" altLang="en-US" dirty="0"/>
              <a:t>团队协作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页面修改、业务逻辑</a:t>
            </a:r>
            <a:r>
              <a:rPr kumimoji="1" lang="zh-CN" altLang="en-US"/>
              <a:t>的修改相互独立</a:t>
            </a:r>
            <a:endParaRPr kumimoji="1"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602354"/>
            <a:ext cx="4638095" cy="18571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821" y="3602354"/>
            <a:ext cx="4066667" cy="25238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502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本节内容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模板引擎概念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自定义模板引擎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举例：简历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Web</a:t>
            </a:r>
            <a:r>
              <a:rPr kumimoji="1" lang="zh-CN" altLang="en-US" dirty="0"/>
              <a:t>程序的模板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页面结构、样式</a:t>
            </a:r>
            <a:r>
              <a:rPr kumimoji="1" lang="en-US" altLang="en-US" dirty="0"/>
              <a:t>为</a:t>
            </a:r>
          </a:p>
          <a:p>
            <a:pPr marL="457200" lvl="1" indent="0">
              <a:buNone/>
            </a:pPr>
            <a:r>
              <a:rPr kumimoji="1" lang="zh-CN" altLang="en-US" dirty="0"/>
              <a:t>    </a:t>
            </a:r>
            <a:r>
              <a:rPr kumimoji="1" lang="en-US" altLang="en-US" dirty="0"/>
              <a:t>模板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908720"/>
            <a:ext cx="4248472" cy="549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8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模板引擎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模板引擎：</a:t>
            </a:r>
            <a:r>
              <a:rPr kumimoji="1" lang="en-US" altLang="en-US" dirty="0"/>
              <a:t>将业务逻辑和</a:t>
            </a:r>
            <a:r>
              <a:rPr kumimoji="1" lang="zh-CN" altLang="en-US" dirty="0"/>
              <a:t>页面显示分离的解决方案（程序）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优势：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程序逻辑清晰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利于团队协作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实现模板切换（用户自定义模板功能）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1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模板引擎原理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sz="2000" b="0" dirty="0"/>
              <a:t>将页面（</a:t>
            </a:r>
            <a:r>
              <a:rPr kumimoji="1" lang="en-US" altLang="zh-CN" sz="2000" b="0" dirty="0"/>
              <a:t>HTML</a:t>
            </a:r>
            <a:r>
              <a:rPr kumimoji="1" lang="zh-CN" altLang="en-US" sz="2000" b="0" dirty="0"/>
              <a:t>、</a:t>
            </a:r>
            <a:r>
              <a:rPr kumimoji="1" lang="en-US" altLang="zh-CN" sz="2000" b="0" dirty="0"/>
              <a:t>CSS</a:t>
            </a:r>
            <a:r>
              <a:rPr kumimoji="1" lang="zh-CN" altLang="en-US" sz="2000" b="0" dirty="0"/>
              <a:t>、</a:t>
            </a:r>
            <a:r>
              <a:rPr kumimoji="1" lang="en-US" altLang="zh-CN" sz="2000" b="0" dirty="0"/>
              <a:t>JS</a:t>
            </a:r>
            <a:r>
              <a:rPr kumimoji="1" lang="zh-CN" altLang="en-US" sz="2000" b="0"/>
              <a:t>）代码</a:t>
            </a:r>
            <a:r>
              <a:rPr kumimoji="1" lang="zh-CN" altLang="zh-CN" sz="2000" b="0"/>
              <a:t> </a:t>
            </a:r>
            <a:r>
              <a:rPr kumimoji="1" lang="zh-CN" altLang="en-US" sz="2000" b="0"/>
              <a:t>    </a:t>
            </a:r>
            <a:r>
              <a:rPr kumimoji="1" lang="zh-CN" altLang="en-US" sz="2000" b="0" dirty="0"/>
              <a:t>单独存储，为模板文件</a:t>
            </a:r>
            <a:endParaRPr kumimoji="1" lang="en-US" altLang="zh-CN" sz="2000" b="0" dirty="0"/>
          </a:p>
          <a:p>
            <a:pPr>
              <a:lnSpc>
                <a:spcPct val="150000"/>
              </a:lnSpc>
            </a:pPr>
            <a:r>
              <a:rPr kumimoji="1" lang="zh-CN" altLang="en-US" sz="2000" b="0" dirty="0"/>
              <a:t>逻辑代码（</a:t>
            </a:r>
            <a:r>
              <a:rPr kumimoji="1" lang="en-US" altLang="zh-CN" sz="2000" b="0" dirty="0"/>
              <a:t>PHP</a:t>
            </a:r>
            <a:r>
              <a:rPr kumimoji="1" lang="zh-CN" altLang="en-US" sz="2000" b="0" dirty="0"/>
              <a:t>）单独存储</a:t>
            </a:r>
            <a:r>
              <a:rPr kumimoji="1" lang="zh-CN" altLang="en-US" sz="2000" b="0"/>
              <a:t>为程序</a:t>
            </a:r>
            <a:r>
              <a:rPr kumimoji="1" lang="zh-CN" altLang="en-US" sz="2000" b="0" dirty="0"/>
              <a:t>文件</a:t>
            </a:r>
            <a:endParaRPr kumimoji="1" lang="en-US" altLang="zh-CN" sz="2000" b="0" dirty="0"/>
          </a:p>
          <a:p>
            <a:pPr>
              <a:lnSpc>
                <a:spcPct val="150000"/>
              </a:lnSpc>
            </a:pPr>
            <a:r>
              <a:rPr kumimoji="1" lang="zh-CN" altLang="en-US" sz="2000" b="0" dirty="0"/>
              <a:t>在模板文件适当位置加入占位</a:t>
            </a:r>
            <a:r>
              <a:rPr kumimoji="1" lang="zh-CN" altLang="en-US" sz="2000" b="0"/>
              <a:t>符， </a:t>
            </a:r>
            <a:r>
              <a:rPr kumimoji="1" lang="zh-CN" altLang="en-US" sz="2000" b="0" dirty="0"/>
              <a:t>表示此位置的要显示的数据</a:t>
            </a:r>
            <a:endParaRPr kumimoji="1" lang="en-US" altLang="zh-CN" sz="2000" b="0" dirty="0"/>
          </a:p>
          <a:p>
            <a:pPr>
              <a:lnSpc>
                <a:spcPct val="150000"/>
              </a:lnSpc>
            </a:pPr>
            <a:r>
              <a:rPr kumimoji="1" lang="zh-CN" altLang="en-US" sz="2000" b="0" dirty="0"/>
              <a:t>由模板引擎处理页面的展示</a:t>
            </a:r>
            <a:r>
              <a:rPr kumimoji="1" lang="zh-CN" altLang="en-US" sz="2000" b="0"/>
              <a:t>，替换占</a:t>
            </a:r>
            <a:r>
              <a:rPr kumimoji="1" lang="zh-CN" altLang="en-US" sz="2000" b="0" dirty="0"/>
              <a:t>位符为实际数据</a:t>
            </a:r>
            <a:endParaRPr kumimoji="1" lang="en-US" altLang="zh-CN" sz="2000" b="0" dirty="0"/>
          </a:p>
          <a:p>
            <a:pPr>
              <a:lnSpc>
                <a:spcPct val="150000"/>
              </a:lnSpc>
            </a:pPr>
            <a:endParaRPr kumimoji="1" lang="en-US" altLang="zh-CN" sz="2000" b="0" dirty="0"/>
          </a:p>
        </p:txBody>
      </p:sp>
    </p:spTree>
    <p:extLst>
      <p:ext uri="{BB962C8B-B14F-4D97-AF65-F5344CB8AC3E}">
        <p14:creationId xmlns:p14="http://schemas.microsoft.com/office/powerpoint/2010/main" val="323666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本节内容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/>
              <a:t>模板引擎概念</a:t>
            </a:r>
            <a:endParaRPr lang="en-US" altLang="zh-CN" sz="2800" b="1" dirty="0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自定义模板引擎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75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TechED 2009">
      <a:dk1>
        <a:sysClr val="windowText" lastClr="000000"/>
      </a:dk1>
      <a:lt1>
        <a:sysClr val="window" lastClr="FFFFFF"/>
      </a:lt1>
      <a:dk2>
        <a:srgbClr val="5F5F5F"/>
      </a:dk2>
      <a:lt2>
        <a:srgbClr val="075198"/>
      </a:lt2>
      <a:accent1>
        <a:srgbClr val="075198"/>
      </a:accent1>
      <a:accent2>
        <a:srgbClr val="6CAE30"/>
      </a:accent2>
      <a:accent3>
        <a:srgbClr val="DE8400"/>
      </a:accent3>
      <a:accent4>
        <a:srgbClr val="B30000"/>
      </a:accent4>
      <a:accent5>
        <a:srgbClr val="000000"/>
      </a:accent5>
      <a:accent6>
        <a:srgbClr val="808080"/>
      </a:accent6>
      <a:hlink>
        <a:srgbClr val="FA9500"/>
      </a:hlink>
      <a:folHlink>
        <a:srgbClr val="F0ED7B"/>
      </a:folHlink>
    </a:clrScheme>
    <a:fontScheme name="English 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Office PowerPoint</Application>
  <PresentationFormat>全屏显示(4:3)</PresentationFormat>
  <Paragraphs>85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Courier New</vt:lpstr>
      <vt:lpstr>Gabriola</vt:lpstr>
      <vt:lpstr>Wingdings</vt:lpstr>
      <vt:lpstr>Office 主题</vt:lpstr>
      <vt:lpstr>11-1 模板引擎原理</vt:lpstr>
      <vt:lpstr>Web应用的构成</vt:lpstr>
      <vt:lpstr>Web应用构建流程</vt:lpstr>
      <vt:lpstr>采用模板分离解决的问题</vt:lpstr>
      <vt:lpstr>本节内容</vt:lpstr>
      <vt:lpstr>模板</vt:lpstr>
      <vt:lpstr>模板引擎</vt:lpstr>
      <vt:lpstr>模板引擎原理</vt:lpstr>
      <vt:lpstr>本节内容</vt:lpstr>
      <vt:lpstr>构建基本的模板引擎</vt:lpstr>
      <vt:lpstr>模板引擎处理类</vt:lpstr>
      <vt:lpstr>扩展模板引擎</vt:lpstr>
      <vt:lpstr>PowerPoint 演示文稿</vt:lpstr>
      <vt:lpstr>本讲小结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2009-10-29T03:28:51Z</dcterms:created>
  <dcterms:modified xsi:type="dcterms:W3CDTF">2017-05-11T08:49:17Z</dcterms:modified>
  <cp:contentStatus/>
</cp:coreProperties>
</file>