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4" r:id="rId2"/>
    <p:sldId id="549" r:id="rId3"/>
    <p:sldId id="562" r:id="rId4"/>
    <p:sldId id="581" r:id="rId5"/>
    <p:sldId id="392" r:id="rId6"/>
    <p:sldId id="561" r:id="rId7"/>
    <p:sldId id="563" r:id="rId8"/>
    <p:sldId id="565" r:id="rId9"/>
    <p:sldId id="568" r:id="rId10"/>
    <p:sldId id="567" r:id="rId11"/>
    <p:sldId id="566" r:id="rId12"/>
    <p:sldId id="569" r:id="rId13"/>
    <p:sldId id="570" r:id="rId14"/>
    <p:sldId id="572" r:id="rId15"/>
    <p:sldId id="573" r:id="rId16"/>
    <p:sldId id="574" r:id="rId17"/>
    <p:sldId id="575" r:id="rId18"/>
    <p:sldId id="577" r:id="rId19"/>
    <p:sldId id="580" r:id="rId20"/>
    <p:sldId id="582" r:id="rId21"/>
    <p:sldId id="583" r:id="rId22"/>
    <p:sldId id="578" r:id="rId23"/>
    <p:sldId id="571" r:id="rId24"/>
    <p:sldId id="584" r:id="rId25"/>
    <p:sldId id="585" r:id="rId26"/>
    <p:sldId id="587" r:id="rId27"/>
    <p:sldId id="579" r:id="rId28"/>
    <p:sldId id="588" r:id="rId29"/>
    <p:sldId id="586" r:id="rId30"/>
    <p:sldId id="591" r:id="rId31"/>
    <p:sldId id="589" r:id="rId32"/>
    <p:sldId id="590" r:id="rId33"/>
    <p:sldId id="592" r:id="rId34"/>
    <p:sldId id="593" r:id="rId35"/>
    <p:sldId id="594" r:id="rId36"/>
    <p:sldId id="595" r:id="rId37"/>
    <p:sldId id="596" r:id="rId38"/>
    <p:sldId id="34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3287" autoAdjust="0"/>
  </p:normalViewPr>
  <p:slideViewPr>
    <p:cSldViewPr>
      <p:cViewPr varScale="1">
        <p:scale>
          <a:sx n="78" d="100"/>
          <a:sy n="78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9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0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3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1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6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5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y.net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11-2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Smarty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模板引擎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安装</a:t>
            </a:r>
            <a:r>
              <a:rPr lang="en-US" altLang="zh-CN" sz="2800" b="1" dirty="0">
                <a:solidFill>
                  <a:srgbClr val="000000"/>
                </a:solidFill>
              </a:rPr>
              <a:t>Smarty</a:t>
            </a:r>
            <a:r>
              <a:rPr lang="zh-CN" altLang="en-US" sz="2800" b="1" dirty="0">
                <a:solidFill>
                  <a:srgbClr val="000000"/>
                </a:solidFill>
              </a:rPr>
              <a:t>及初始化配置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Smarty</a:t>
            </a:r>
            <a:r>
              <a:rPr lang="zh-CN" altLang="en-US" sz="2800" b="1" dirty="0">
                <a:solidFill>
                  <a:srgbClr val="FF0000"/>
                </a:solidFill>
              </a:rPr>
              <a:t>的基本语法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PHP</a:t>
            </a:r>
            <a:r>
              <a:rPr lang="zh-CN" altLang="en-US" sz="2400" dirty="0">
                <a:solidFill>
                  <a:srgbClr val="FF0000"/>
                </a:solidFill>
              </a:rPr>
              <a:t>中使用</a:t>
            </a:r>
            <a:r>
              <a:rPr lang="en-US" altLang="zh-CN" sz="2400" dirty="0">
                <a:solidFill>
                  <a:srgbClr val="FF0000"/>
                </a:solidFill>
              </a:rPr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模板中变量应用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模板中函数应用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模板继承特性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缓存机制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Smarty</a:t>
            </a:r>
            <a:r>
              <a:rPr kumimoji="1" lang="en-US" altLang="en-US" dirty="0" err="1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模板赋值，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（）方法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传递变量：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$</a:t>
            </a:r>
            <a:r>
              <a:rPr kumimoji="1" lang="en-US" altLang="zh-CN" dirty="0"/>
              <a:t>smarty-&gt;assign(“</a:t>
            </a:r>
            <a:r>
              <a:rPr kumimoji="1" lang="en-US" altLang="zh-CN" dirty="0" err="1"/>
              <a:t>varname</a:t>
            </a:r>
            <a:r>
              <a:rPr kumimoji="1" lang="en-US" altLang="zh-CN" dirty="0"/>
              <a:t>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);</a:t>
            </a:r>
          </a:p>
          <a:p>
            <a:pPr lvl="1"/>
            <a:r>
              <a:rPr kumimoji="1" lang="zh-CN" altLang="en-US" dirty="0"/>
              <a:t>传递关联数组：</a:t>
            </a:r>
            <a:endParaRPr kumimoji="1" lang="en-US" altLang="zh-CN" dirty="0"/>
          </a:p>
          <a:p>
            <a:pPr lvl="2"/>
            <a:r>
              <a:rPr kumimoji="1" lang="zh-CN" altLang="zh-CN" dirty="0"/>
              <a:t>$</a:t>
            </a:r>
            <a:r>
              <a:rPr kumimoji="1" lang="en-US" altLang="zh-CN" dirty="0"/>
              <a:t>smarty-&gt;assign(array(‘name1’=&gt;$var1,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’name2’=&gt;$var2));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模板显示，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（）方法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$</a:t>
            </a:r>
            <a:r>
              <a:rPr kumimoji="1" lang="en-US" altLang="zh-CN" dirty="0"/>
              <a:t>smarty-&gt;display(“</a:t>
            </a:r>
            <a:r>
              <a:rPr kumimoji="1" lang="en-US" altLang="zh-CN" dirty="0" err="1"/>
              <a:t>filename.html</a:t>
            </a:r>
            <a:r>
              <a:rPr kumimoji="1" lang="en-US" altLang="zh-CN" dirty="0"/>
              <a:t>”);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7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安装</a:t>
            </a:r>
            <a:r>
              <a:rPr lang="en-US" altLang="zh-CN" sz="2800" b="1" dirty="0">
                <a:solidFill>
                  <a:srgbClr val="000000"/>
                </a:solidFill>
              </a:rPr>
              <a:t>Smarty</a:t>
            </a:r>
            <a:r>
              <a:rPr lang="zh-CN" altLang="en-US" sz="2800" b="1" dirty="0">
                <a:solidFill>
                  <a:srgbClr val="000000"/>
                </a:solidFill>
              </a:rPr>
              <a:t>及初始化配置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Smarty</a:t>
            </a:r>
            <a:r>
              <a:rPr lang="zh-CN" altLang="en-US" sz="2800" b="1" dirty="0"/>
              <a:t>的基本语法</a:t>
            </a:r>
            <a:endParaRPr lang="en-US" altLang="zh-CN" sz="2800" b="1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/>
              <a:t>PHP</a:t>
            </a:r>
            <a:r>
              <a:rPr lang="zh-CN" altLang="en-US" sz="2400" dirty="0"/>
              <a:t>中使用</a:t>
            </a:r>
            <a:r>
              <a:rPr lang="en-US" altLang="zh-CN" sz="2400" dirty="0"/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模板中变量应用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模板中函数应用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模板继承特性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缓存机制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7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模板变量语法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普通变量输出：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左右标识符中间写变量名称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zh-CN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/>
              <a:t>name}</a:t>
            </a:r>
          </a:p>
          <a:p>
            <a:r>
              <a:rPr kumimoji="1" lang="zh-CN" altLang="en-US" dirty="0"/>
              <a:t>数组变量输出：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</a:t>
            </a:r>
            <a:r>
              <a:rPr kumimoji="1" lang="zh-CN" altLang="zh-CN" dirty="0"/>
              <a:t>[</a:t>
            </a:r>
            <a:r>
              <a:rPr kumimoji="1" lang="zh-CN" altLang="en-US" dirty="0"/>
              <a:t> </a:t>
            </a:r>
            <a:r>
              <a:rPr kumimoji="1" lang="zh-CN" altLang="zh-CN" dirty="0"/>
              <a:t>]</a:t>
            </a:r>
            <a:r>
              <a:rPr kumimoji="1" lang="zh-CN" altLang="en-US" dirty="0"/>
              <a:t>方式指定下标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zh-CN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/>
              <a:t>person[‘name’]}</a:t>
            </a:r>
          </a:p>
          <a:p>
            <a:pPr lvl="1"/>
            <a:r>
              <a:rPr kumimoji="1" lang="zh-CN" altLang="en-US" dirty="0"/>
              <a:t>支持 </a:t>
            </a:r>
            <a:r>
              <a:rPr kumimoji="1" lang="en-US" altLang="zh-CN" dirty="0"/>
              <a:t>.</a:t>
            </a:r>
            <a:r>
              <a:rPr kumimoji="1" lang="zh-CN" altLang="en-US" dirty="0"/>
              <a:t> 方式指定下标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zh-CN" altLang="zh-CN" dirty="0"/>
              <a:t>{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person.name</a:t>
            </a:r>
            <a:r>
              <a:rPr kumimoji="1" lang="zh-CN" altLang="zh-CN" dirty="0"/>
              <a:t>}</a:t>
            </a:r>
            <a:endParaRPr kumimoji="1" lang="en-US" altLang="zh-CN" dirty="0"/>
          </a:p>
          <a:p>
            <a:r>
              <a:rPr kumimoji="1" lang="zh-CN" altLang="en-US" dirty="0"/>
              <a:t>对象属性输出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支持属性访问 </a:t>
            </a:r>
            <a:r>
              <a:rPr kumimoji="1" lang="en-US" altLang="zh-CN" dirty="0"/>
              <a:t>-&gt;</a:t>
            </a:r>
          </a:p>
          <a:p>
            <a:pPr marL="914400" lvl="2" indent="0">
              <a:buNone/>
            </a:pPr>
            <a:r>
              <a:rPr kumimoji="1" lang="zh-CN" altLang="zh-CN" dirty="0"/>
              <a:t>{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-&gt;hostname}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46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模板变量语法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模板变量来源：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</a:t>
            </a:r>
            <a:r>
              <a:rPr kumimoji="1" lang="en-US" altLang="zh-CN" dirty="0"/>
              <a:t>PHP</a:t>
            </a:r>
            <a:r>
              <a:rPr kumimoji="1" lang="zh-CN" altLang="en-US" dirty="0"/>
              <a:t>程序中分配的变量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从配置文件中读取变量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在模板中使用保留变量</a:t>
            </a:r>
          </a:p>
        </p:txBody>
      </p:sp>
    </p:spTree>
    <p:extLst>
      <p:ext uri="{BB962C8B-B14F-4D97-AF65-F5344CB8AC3E}">
        <p14:creationId xmlns:p14="http://schemas.microsoft.com/office/powerpoint/2010/main" val="19796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配置文件作用：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设定一些值，以影响程序的执行方式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中，配置文件用于方便管理模板全局变量，例如页面标题、版权信息等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创建配置文件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在配置目录中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文件扩展名为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ini</a:t>
            </a:r>
            <a:r>
              <a:rPr kumimoji="1" lang="zh-CN" altLang="en-US" dirty="0"/>
              <a:t> 或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conf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45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配置文件内容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4152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1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内置函数加载配置文件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只加载全局配置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zh-CN" dirty="0"/>
              <a:t>{</a:t>
            </a:r>
            <a:r>
              <a:rPr kumimoji="1" lang="en-US" altLang="zh-CN" dirty="0" err="1"/>
              <a:t>config_load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file=“</a:t>
            </a:r>
            <a:r>
              <a:rPr kumimoji="1" lang="en-US" altLang="zh-CN" dirty="0" err="1"/>
              <a:t>global.conf</a:t>
            </a:r>
            <a:r>
              <a:rPr kumimoji="1" lang="en-US" altLang="zh-CN" dirty="0"/>
              <a:t>”</a:t>
            </a:r>
            <a:r>
              <a:rPr kumimoji="1" lang="zh-CN" altLang="zh-CN" dirty="0"/>
              <a:t>}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加载指定节配置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{</a:t>
            </a:r>
            <a:r>
              <a:rPr kumimoji="1" lang="en-US" altLang="zh-CN" dirty="0" err="1"/>
              <a:t>config_load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file=“</a:t>
            </a:r>
            <a:r>
              <a:rPr kumimoji="1" lang="en-US" altLang="zh-CN" dirty="0" err="1"/>
              <a:t>global.conf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section=“Login”}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使用配置文件中的值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配置数据前后使用 </a:t>
            </a:r>
            <a:r>
              <a:rPr kumimoji="1" lang="en-US" altLang="zh-CN" dirty="0"/>
              <a:t>#</a:t>
            </a:r>
            <a:r>
              <a:rPr kumimoji="1" lang="zh-CN" altLang="en-US" dirty="0"/>
              <a:t> 标识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zh-CN" dirty="0"/>
              <a:t>{</a:t>
            </a:r>
            <a:r>
              <a:rPr kumimoji="1" lang="en-US" altLang="zh-CN" dirty="0"/>
              <a:t>#</a:t>
            </a:r>
            <a:r>
              <a:rPr kumimoji="1" lang="en-US" altLang="zh-CN" dirty="0" err="1"/>
              <a:t>pageTitle</a:t>
            </a:r>
            <a:r>
              <a:rPr kumimoji="1" lang="en-US" altLang="zh-CN" dirty="0"/>
              <a:t>#</a:t>
            </a:r>
            <a:r>
              <a:rPr kumimoji="1" lang="zh-CN" altLang="zh-CN" dirty="0"/>
              <a:t>}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en-US" dirty="0"/>
              <a:t> </a:t>
            </a:r>
            <a:r>
              <a:rPr kumimoji="1" lang="zh-CN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5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在模板中使用保留变量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06755"/>
              </p:ext>
            </p:extLst>
          </p:nvPr>
        </p:nvGraphicFramePr>
        <p:xfrm>
          <a:off x="1403648" y="2060848"/>
          <a:ext cx="6912768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保留变量名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smarty</a:t>
                      </a:r>
                      <a:r>
                        <a:rPr lang="en-US" altLang="zh-CN" err="1"/>
                        <a:t>.</a:t>
                      </a:r>
                      <a:r>
                        <a:rPr lang="en-US" altLang="zh-CN"/>
                        <a:t>cookies}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$_COOKIE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smarty.session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$_SESSION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smarty.get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$_GET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smarty.post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$_POST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smarty.server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$_SERVER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{$</a:t>
                      </a:r>
                      <a:r>
                        <a:rPr lang="en-US" altLang="zh-CN" dirty="0" err="1"/>
                        <a:t>smarty.now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获取当前时间戳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{</a:t>
                      </a:r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smarty.const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获取系统常量，自定义常量，魔术常量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6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变量调节器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变量调节器也称变量修改器。能够在变量输出之前对变量再进行一次或几次处理。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使用方法：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{$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|</a:t>
            </a:r>
            <a:r>
              <a:rPr kumimoji="1" lang="en-US" altLang="zh-CN" dirty="0"/>
              <a:t>modifier:”arg1”:”arg2”:…}</a:t>
            </a:r>
          </a:p>
          <a:p>
            <a:pPr marL="457200" lvl="1" indent="0">
              <a:buNone/>
            </a:pPr>
            <a:r>
              <a:rPr kumimoji="1" lang="zh-CN" altLang="zh-CN" dirty="0"/>
              <a:t>{</a:t>
            </a:r>
            <a:r>
              <a:rPr kumimoji="1" lang="en-US" altLang="zh-CN" dirty="0"/>
              <a:t>$var|modifier|modifier2|…}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例：格式化输出字符串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 err="1"/>
              <a:t>smarty.now|date_format:”Y-m-d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H:i:s</a:t>
            </a:r>
            <a:r>
              <a:rPr kumimoji="1" lang="en-US" altLang="zh-CN" dirty="0"/>
              <a:t>”</a:t>
            </a:r>
            <a:r>
              <a:rPr kumimoji="1" lang="zh-CN" altLang="zh-CN" dirty="0"/>
              <a:t>}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1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是一套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由第三方人员开发。是开源程序，使其他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开发人员可以任意使用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用于在</a:t>
            </a:r>
            <a:r>
              <a:rPr kumimoji="1" lang="en-US" altLang="zh-CN" dirty="0"/>
              <a:t>PHP</a:t>
            </a:r>
            <a:r>
              <a:rPr kumimoji="1" lang="zh-CN" altLang="en-US" dirty="0"/>
              <a:t>程序中分离表现层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程序员修改逻辑而不影响模板，模板设计者改变表现形式而不影响程序逻辑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是最流行的开源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模板引擎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8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内置变量调节器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" y="1844824"/>
            <a:ext cx="9144000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7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内置变量调节器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35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忽略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有些情况下，模板页面中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r>
              <a:rPr kumimoji="1" lang="zh-CN" altLang="en-US" dirty="0"/>
              <a:t>可能会同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冲突</a:t>
            </a:r>
            <a:endParaRPr kumimoji="1" lang="en-US" altLang="zh-CN" dirty="0"/>
          </a:p>
          <a:p>
            <a:r>
              <a:rPr kumimoji="1" lang="zh-CN" altLang="en-US" dirty="0"/>
              <a:t>默认情况下，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r>
              <a:rPr kumimoji="1" lang="zh-CN" altLang="en-US" dirty="0"/>
              <a:t>中出现空格时，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会忽略该位置解析（</a:t>
            </a:r>
            <a:r>
              <a:rPr kumimoji="1" lang="en-US" altLang="zh-CN" dirty="0"/>
              <a:t>Smarty3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解决方法：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单独文件定义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修改默认定界符号</a:t>
            </a:r>
          </a:p>
        </p:txBody>
      </p:sp>
    </p:spTree>
    <p:extLst>
      <p:ext uri="{BB962C8B-B14F-4D97-AF65-F5344CB8AC3E}">
        <p14:creationId xmlns:p14="http://schemas.microsoft.com/office/powerpoint/2010/main" val="44280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安装</a:t>
            </a:r>
            <a:r>
              <a:rPr lang="en-US" altLang="zh-CN" sz="2800" b="1" dirty="0">
                <a:solidFill>
                  <a:srgbClr val="000000"/>
                </a:solidFill>
              </a:rPr>
              <a:t>Smarty</a:t>
            </a:r>
            <a:r>
              <a:rPr lang="zh-CN" altLang="en-US" sz="2800" b="1" dirty="0">
                <a:solidFill>
                  <a:srgbClr val="000000"/>
                </a:solidFill>
              </a:rPr>
              <a:t>及初始化配置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Smarty</a:t>
            </a:r>
            <a:r>
              <a:rPr lang="zh-CN" altLang="en-US" sz="2800" b="1" dirty="0"/>
              <a:t>的基本语法</a:t>
            </a:r>
            <a:endParaRPr lang="en-US" altLang="zh-CN" sz="2800" b="1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/>
              <a:t>PHP</a:t>
            </a:r>
            <a:r>
              <a:rPr lang="zh-CN" altLang="en-US" sz="2400" dirty="0"/>
              <a:t>中使用</a:t>
            </a:r>
            <a:r>
              <a:rPr lang="en-US" altLang="zh-CN" sz="2400" dirty="0"/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/>
              <a:t>模板中变量应用</a:t>
            </a:r>
            <a:endParaRPr lang="en-US" altLang="zh-CN" sz="2400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模板中函数应用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模板继承特性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缓存机制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函数的调用：使用模板变量符号引用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函数，该函数应有返回值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{date(“Y-m-d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H:i:s</a:t>
            </a:r>
            <a:r>
              <a:rPr kumimoji="1" lang="en-US" altLang="zh-CN" dirty="0"/>
              <a:t>”)}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//PHP</a:t>
            </a:r>
            <a:r>
              <a:rPr kumimoji="1" lang="zh-CN" altLang="en-US" dirty="0"/>
              <a:t>内置函数调用</a:t>
            </a:r>
            <a:endParaRPr kumimoji="1" lang="en-US" altLang="zh-CN" dirty="0"/>
          </a:p>
          <a:p>
            <a:pPr lvl="2"/>
            <a:r>
              <a:rPr kumimoji="1" lang="zh-CN" altLang="zh-CN" dirty="0"/>
              <a:t>{</a:t>
            </a:r>
            <a:r>
              <a:rPr kumimoji="1" lang="en-US" altLang="zh-CN" dirty="0" err="1"/>
              <a:t>myFunc</a:t>
            </a:r>
            <a:r>
              <a:rPr kumimoji="1" lang="en-US" altLang="zh-CN" dirty="0"/>
              <a:t>()}</a:t>
            </a:r>
            <a:r>
              <a:rPr kumimoji="1" lang="zh-CN" altLang="en-US" dirty="0"/>
              <a:t>            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自定义函数调用</a:t>
            </a:r>
            <a:endParaRPr kumimoji="1" lang="en-US" altLang="zh-CN" dirty="0"/>
          </a:p>
          <a:p>
            <a:r>
              <a:rPr kumimoji="1" lang="en-US" altLang="zh-CN" dirty="0"/>
              <a:t>Smarty</a:t>
            </a:r>
            <a:r>
              <a:rPr kumimoji="1" lang="zh-CN" altLang="en-US" dirty="0"/>
              <a:t>函数的调用方法：类标签方式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HTML</a:t>
            </a:r>
            <a:r>
              <a:rPr kumimoji="1" lang="zh-CN" altLang="en-US" dirty="0"/>
              <a:t>标签：</a:t>
            </a:r>
            <a:r>
              <a:rPr kumimoji="1" lang="zh-CN" altLang="zh-CN" dirty="0"/>
              <a:t>&lt;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type=“text”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name=“username”</a:t>
            </a:r>
            <a:r>
              <a:rPr kumimoji="1" lang="zh-CN" altLang="en-US" dirty="0"/>
              <a:t> </a:t>
            </a:r>
            <a:r>
              <a:rPr kumimoji="1" lang="zh-CN" altLang="zh-CN" dirty="0"/>
              <a:t>/</a:t>
            </a:r>
            <a:r>
              <a:rPr kumimoji="1" lang="en-US" altLang="zh-CN" dirty="0"/>
              <a:t>&gt;</a:t>
            </a:r>
          </a:p>
          <a:p>
            <a:pPr lvl="1"/>
            <a:r>
              <a:rPr kumimoji="1" lang="zh-CN" altLang="en-US" dirty="0"/>
              <a:t>模板调用函数：</a:t>
            </a:r>
            <a:r>
              <a:rPr kumimoji="1" lang="zh-CN" altLang="zh-CN" dirty="0"/>
              <a:t>{</a:t>
            </a:r>
            <a:r>
              <a:rPr kumimoji="1" lang="en-US" altLang="zh-CN" dirty="0" err="1"/>
              <a:t>funcName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attr</a:t>
            </a:r>
            <a:r>
              <a:rPr kumimoji="1" lang="en-US" altLang="zh-CN" dirty="0"/>
              <a:t>=“val1”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attr2=“var2”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Smarty</a:t>
            </a:r>
            <a:r>
              <a:rPr kumimoji="1" lang="zh-CN" altLang="en-US" dirty="0"/>
              <a:t>块函数：类似双标记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zh-CN" dirty="0"/>
              <a:t>{</a:t>
            </a:r>
            <a:r>
              <a:rPr kumimoji="1" lang="en-US" altLang="zh-CN" dirty="0" err="1"/>
              <a:t>nocache</a:t>
            </a:r>
            <a:r>
              <a:rPr kumimoji="1" lang="zh-CN" altLang="zh-CN" dirty="0"/>
              <a:t>}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内容 </a:t>
            </a:r>
            <a:r>
              <a:rPr kumimoji="1" lang="en-US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 err="1"/>
              <a:t>smarty.now|date_format</a:t>
            </a:r>
            <a:r>
              <a:rPr kumimoji="1" lang="en-US" altLang="zh-CN" dirty="0"/>
              <a:t>}</a:t>
            </a:r>
          </a:p>
          <a:p>
            <a:pPr marL="457200" lvl="1" indent="0">
              <a:buNone/>
            </a:pPr>
            <a:r>
              <a:rPr kumimoji="1" lang="zh-CN" altLang="zh-CN" dirty="0"/>
              <a:t>{/</a:t>
            </a:r>
            <a:r>
              <a:rPr kumimoji="1" lang="en-US" altLang="zh-CN" dirty="0" err="1"/>
              <a:t>nocache</a:t>
            </a:r>
            <a:r>
              <a:rPr kumimoji="1" lang="en-US" altLang="zh-CN" dirty="0"/>
              <a:t>}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43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内置函数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/>
              <a:t>内置函数为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自带函数，在模板文件中调用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65426"/>
              </p:ext>
            </p:extLst>
          </p:nvPr>
        </p:nvGraphicFramePr>
        <p:xfrm>
          <a:off x="1259632" y="2204864"/>
          <a:ext cx="7200800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config_load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加载配置文件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include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引入其他模板文件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类似</a:t>
                      </a:r>
                      <a:r>
                        <a:rPr lang="en-US" altLang="zh-CN" dirty="0"/>
                        <a:t>include</a:t>
                      </a:r>
                      <a:r>
                        <a:rPr lang="zh-CN" altLang="en-US" dirty="0"/>
                        <a:t>，区别在于</a:t>
                      </a:r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不会缓存被包含的内容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r>
                        <a:rPr lang="zh-CN" altLang="en-US" dirty="0"/>
                        <a:t>,</a:t>
                      </a:r>
                      <a:r>
                        <a:rPr lang="en-US" altLang="zh-CN" dirty="0" err="1"/>
                        <a:t>elseif,else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分支处理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0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内置函数举例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include</a:t>
            </a:r>
            <a:r>
              <a:rPr kumimoji="1" lang="zh-CN" altLang="en-US" dirty="0"/>
              <a:t>：引入其他模板文件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file</a:t>
            </a:r>
            <a:r>
              <a:rPr kumimoji="1" lang="zh-CN" altLang="en-US" dirty="0"/>
              <a:t>（必选），引入模板文件的路径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r>
              <a:rPr kumimoji="1" lang="en-US" altLang="zh-CN" dirty="0"/>
              <a:t>assign</a:t>
            </a:r>
            <a:r>
              <a:rPr kumimoji="1" lang="zh-CN" altLang="en-US" dirty="0"/>
              <a:t>（可选），将模板内容赋值给指定变量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r>
              <a:rPr kumimoji="1" lang="zh-CN" altLang="en-US" dirty="0"/>
              <a:t>传递参数（可选），通过属性方式设定被引入模板内变量值</a:t>
            </a:r>
            <a:endParaRPr kumimoji="1"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en-US" dirty="0"/>
              <a:t> </a:t>
            </a:r>
            <a:r>
              <a:rPr kumimoji="1" lang="zh-CN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1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流程控制函数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分支：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{if}…{</a:t>
            </a:r>
            <a:r>
              <a:rPr kumimoji="1" lang="en-US" altLang="zh-CN" dirty="0" err="1"/>
              <a:t>elseif</a:t>
            </a:r>
            <a:r>
              <a:rPr kumimoji="1" lang="en-US" altLang="zh-CN" dirty="0"/>
              <a:t>}…{else}…</a:t>
            </a:r>
          </a:p>
          <a:p>
            <a:pPr lvl="2"/>
            <a:r>
              <a:rPr kumimoji="1" lang="en-US" altLang="en-US" dirty="0" err="1"/>
              <a:t>条件：</a:t>
            </a:r>
            <a:r>
              <a:rPr lang="en-US" altLang="zh-CN" dirty="0" err="1"/>
              <a:t>eq</a:t>
            </a:r>
            <a:r>
              <a:rPr lang="zh-CN" altLang="en-US" dirty="0"/>
              <a:t>、</a:t>
            </a:r>
            <a:r>
              <a:rPr lang="en-US" altLang="zh-CN" dirty="0" err="1"/>
              <a:t>neq</a:t>
            </a:r>
            <a:r>
              <a:rPr lang="zh-CN" altLang="en-US" dirty="0"/>
              <a:t>、</a:t>
            </a:r>
            <a:r>
              <a:rPr lang="en-US" altLang="zh-CN" dirty="0" err="1"/>
              <a:t>gt</a:t>
            </a:r>
            <a:r>
              <a:rPr lang="zh-CN" altLang="en-US" dirty="0"/>
              <a:t>、</a:t>
            </a:r>
            <a:r>
              <a:rPr lang="en-US" altLang="zh-CN" dirty="0" err="1"/>
              <a:t>lt</a:t>
            </a:r>
            <a:r>
              <a:rPr lang="zh-CN" altLang="en-US" dirty="0"/>
              <a:t>、</a:t>
            </a:r>
            <a:r>
              <a:rPr lang="en-US" altLang="zh-CN" dirty="0" err="1"/>
              <a:t>lte</a:t>
            </a:r>
            <a:r>
              <a:rPr lang="zh-CN" altLang="en-US" dirty="0"/>
              <a:t>、</a:t>
            </a:r>
            <a:r>
              <a:rPr lang="en-US" altLang="zh-CN" dirty="0" err="1"/>
              <a:t>gte</a:t>
            </a:r>
            <a:r>
              <a:rPr lang="zh-CN" altLang="en-US" dirty="0"/>
              <a:t>、</a:t>
            </a:r>
            <a:r>
              <a:rPr lang="en-US" altLang="zh-CN" dirty="0"/>
              <a:t>is even</a:t>
            </a:r>
            <a:r>
              <a:rPr lang="zh-CN" altLang="en-US" dirty="0"/>
              <a:t>、</a:t>
            </a:r>
            <a:r>
              <a:rPr lang="en-US" altLang="zh-CN" dirty="0"/>
              <a:t>is odd</a:t>
            </a:r>
            <a:r>
              <a:rPr lang="zh-CN" altLang="en-US" dirty="0"/>
              <a:t>、</a:t>
            </a:r>
            <a:r>
              <a:rPr lang="en-US" altLang="zh-CN" dirty="0"/>
              <a:t>is not even</a:t>
            </a:r>
            <a:r>
              <a:rPr lang="zh-CN" altLang="en-US" dirty="0"/>
              <a:t>、</a:t>
            </a:r>
            <a:r>
              <a:rPr lang="en-US" altLang="zh-CN" dirty="0"/>
              <a:t>is not odd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、</a:t>
            </a:r>
            <a:r>
              <a:rPr lang="en-US" altLang="zh-CN" dirty="0"/>
              <a:t>mod</a:t>
            </a:r>
            <a:r>
              <a:rPr lang="zh-CN" altLang="en-US" dirty="0"/>
              <a:t>、</a:t>
            </a:r>
            <a:r>
              <a:rPr lang="en-US" altLang="zh-CN" dirty="0"/>
              <a:t>div by</a:t>
            </a:r>
            <a:r>
              <a:rPr lang="zh-CN" altLang="en-US" dirty="0"/>
              <a:t>、</a:t>
            </a:r>
            <a:r>
              <a:rPr lang="en-US" altLang="zh-CN" dirty="0"/>
              <a:t>even by</a:t>
            </a:r>
            <a:r>
              <a:rPr lang="zh-CN" altLang="en-US" dirty="0"/>
              <a:t>、</a:t>
            </a:r>
            <a:r>
              <a:rPr lang="en-US" altLang="zh-CN" dirty="0"/>
              <a:t>odd by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&gt;=.</a:t>
            </a:r>
            <a:endParaRPr kumimoji="1" lang="en-US" altLang="zh-CN" dirty="0"/>
          </a:p>
          <a:p>
            <a:r>
              <a:rPr kumimoji="1" lang="zh-CN" altLang="en-US" dirty="0"/>
              <a:t>循环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{for}</a:t>
            </a:r>
          </a:p>
          <a:p>
            <a:pPr lvl="1"/>
            <a:r>
              <a:rPr kumimoji="1" lang="en-US" altLang="zh-CN" dirty="0"/>
              <a:t>{while}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同</a:t>
            </a:r>
            <a:r>
              <a:rPr kumimoji="1" lang="en-US" altLang="zh-CN" dirty="0"/>
              <a:t>if</a:t>
            </a:r>
            <a:r>
              <a:rPr kumimoji="1" lang="zh-CN" altLang="en-US" dirty="0"/>
              <a:t>相同条件表达式</a:t>
            </a:r>
            <a:endParaRPr kumimoji="1" lang="en-US" altLang="zh-CN" dirty="0"/>
          </a:p>
          <a:p>
            <a:r>
              <a:rPr kumimoji="1" lang="zh-CN" altLang="en-US" dirty="0"/>
              <a:t>遍历数组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{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/>
              <a:t>{section}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en-US" dirty="0"/>
              <a:t> </a:t>
            </a:r>
            <a:r>
              <a:rPr kumimoji="1" lang="zh-CN" altLang="zh-CN" dirty="0"/>
              <a:t>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81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安装</a:t>
            </a:r>
            <a:r>
              <a:rPr lang="en-US" altLang="zh-CN" sz="2800" b="1" dirty="0">
                <a:solidFill>
                  <a:srgbClr val="000000"/>
                </a:solidFill>
              </a:rPr>
              <a:t>Smarty</a:t>
            </a:r>
            <a:r>
              <a:rPr lang="zh-CN" altLang="en-US" sz="2800" b="1" dirty="0">
                <a:solidFill>
                  <a:srgbClr val="000000"/>
                </a:solidFill>
              </a:rPr>
              <a:t>及初始化配置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Smarty</a:t>
            </a:r>
            <a:r>
              <a:rPr lang="zh-CN" altLang="en-US" sz="2800" b="1" dirty="0"/>
              <a:t>的基本语法</a:t>
            </a:r>
            <a:endParaRPr lang="en-US" altLang="zh-CN" sz="2800" b="1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/>
              <a:t>PHP</a:t>
            </a:r>
            <a:r>
              <a:rPr lang="zh-CN" altLang="en-US" sz="2400" dirty="0"/>
              <a:t>中使用</a:t>
            </a:r>
            <a:r>
              <a:rPr lang="en-US" altLang="zh-CN" sz="2400" dirty="0"/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/>
              <a:t>模板中变量应用</a:t>
            </a:r>
            <a:endParaRPr lang="en-US" altLang="zh-CN" sz="2400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/>
              <a:t>模板中函数应用</a:t>
            </a:r>
            <a:endParaRPr lang="en-US" altLang="zh-CN" sz="2400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Smarty</a:t>
            </a:r>
            <a:r>
              <a:rPr lang="zh-CN" altLang="en-US" sz="2800" b="1" dirty="0">
                <a:solidFill>
                  <a:srgbClr val="FF0000"/>
                </a:solidFill>
              </a:rPr>
              <a:t>模板继承特性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缓存机制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62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模板继承是</a:t>
            </a:r>
            <a:r>
              <a:rPr kumimoji="1" lang="en-US" altLang="zh-CN" dirty="0"/>
              <a:t>Smarty3</a:t>
            </a:r>
            <a:r>
              <a:rPr kumimoji="1" lang="zh-CN" altLang="en-US" dirty="0"/>
              <a:t>中一个出色的功能，可以让模板间具有更高的复用性</a:t>
            </a:r>
            <a:r>
              <a:rPr kumimoji="1" lang="zh-CN" altLang="zh-CN" dirty="0"/>
              <a:t>，</a:t>
            </a:r>
            <a:r>
              <a:rPr kumimoji="1" lang="zh-CN" altLang="en-US" dirty="0"/>
              <a:t>提升开发效率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模板继承类似面向对象思想的继承特性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定义一个模板，由子模板继承，在子模板中使用</a:t>
            </a:r>
            <a:r>
              <a:rPr kumimoji="1" lang="en-US" altLang="zh-CN" dirty="0"/>
              <a:t>{extends}</a:t>
            </a:r>
            <a:r>
              <a:rPr kumimoji="1" lang="zh-CN" altLang="en-US" dirty="0"/>
              <a:t>标签指定继承模板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en-US" dirty="0"/>
              <a:t> </a:t>
            </a:r>
            <a:r>
              <a:rPr kumimoji="1" lang="zh-CN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6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速度</a:t>
            </a:r>
            <a:endParaRPr kumimoji="1" lang="en-US" altLang="zh-CN" dirty="0"/>
          </a:p>
          <a:p>
            <a:r>
              <a:rPr kumimoji="1" lang="zh-CN" altLang="en-US" dirty="0"/>
              <a:t>编译型</a:t>
            </a:r>
            <a:endParaRPr kumimoji="1" lang="en-US" altLang="zh-CN" dirty="0"/>
          </a:p>
          <a:p>
            <a:r>
              <a:rPr kumimoji="1" lang="zh-CN" altLang="en-US" dirty="0"/>
              <a:t>缓存技术</a:t>
            </a:r>
            <a:endParaRPr kumimoji="1" lang="en-US" altLang="zh-CN" dirty="0"/>
          </a:p>
          <a:p>
            <a:r>
              <a:rPr kumimoji="1" lang="zh-CN" altLang="en-US" dirty="0"/>
              <a:t>插件技术</a:t>
            </a:r>
            <a:endParaRPr kumimoji="1" lang="en-US" altLang="zh-CN" dirty="0"/>
          </a:p>
          <a:p>
            <a:r>
              <a:rPr kumimoji="1" lang="zh-CN" altLang="en-US" dirty="0"/>
              <a:t>强大的表现逻辑</a:t>
            </a:r>
            <a:endParaRPr kumimoji="1" lang="en-US" altLang="zh-CN" dirty="0"/>
          </a:p>
          <a:p>
            <a:r>
              <a:rPr kumimoji="1" lang="zh-CN" altLang="en-US"/>
              <a:t>模板继承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474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子模板覆盖</a:t>
            </a:r>
            <a:r>
              <a:rPr kumimoji="1" lang="zh-CN" altLang="en-US" dirty="0"/>
              <a:t>父模板部分内容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通过父、子模板的</a:t>
            </a:r>
            <a:r>
              <a:rPr kumimoji="1" lang="en-US" altLang="zh-CN" dirty="0"/>
              <a:t>{block}</a:t>
            </a:r>
            <a:r>
              <a:rPr kumimoji="1" lang="zh-CN" altLang="en-US" dirty="0"/>
              <a:t>块函数指定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父子模板中使用</a:t>
            </a:r>
            <a:r>
              <a:rPr kumimoji="1" lang="en-US" altLang="zh-CN" dirty="0"/>
              <a:t>{block}</a:t>
            </a:r>
            <a:r>
              <a:rPr kumimoji="1" lang="zh-CN" altLang="en-US" dirty="0"/>
              <a:t>块函数指定可能被覆盖部分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zh-CN" altLang="zh-CN" dirty="0"/>
              <a:t>{</a:t>
            </a:r>
            <a:r>
              <a:rPr kumimoji="1" lang="en-US" altLang="zh-CN" dirty="0"/>
              <a:t>block}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属性匹配，子模板的</a:t>
            </a:r>
            <a:r>
              <a:rPr kumimoji="1" lang="en-US" altLang="zh-CN" dirty="0"/>
              <a:t>{block}</a:t>
            </a:r>
            <a:r>
              <a:rPr kumimoji="1" lang="zh-CN" altLang="en-US" dirty="0"/>
              <a:t>内容覆盖父模板的</a:t>
            </a:r>
            <a:r>
              <a:rPr kumimoji="1" lang="en-US" altLang="zh-CN" dirty="0"/>
              <a:t>{block}</a:t>
            </a:r>
            <a:r>
              <a:rPr kumimoji="1" lang="zh-CN" altLang="en-US" dirty="0"/>
              <a:t>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子模板</a:t>
            </a:r>
            <a:r>
              <a:rPr kumimoji="1" lang="en-US" altLang="zh-CN" dirty="0"/>
              <a:t>{block}</a:t>
            </a:r>
            <a:r>
              <a:rPr kumimoji="1" lang="zh-CN" altLang="en-US" dirty="0"/>
              <a:t>增加</a:t>
            </a:r>
            <a:r>
              <a:rPr kumimoji="1" lang="en-US" altLang="zh-CN" dirty="0"/>
              <a:t>append</a:t>
            </a:r>
            <a:r>
              <a:rPr kumimoji="1" lang="zh-CN" altLang="en-US" dirty="0"/>
              <a:t>属性指定为追加形式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{</a:t>
            </a:r>
            <a:r>
              <a:rPr kumimoji="1" lang="en-US" altLang="zh-CN" dirty="0"/>
              <a:t>block}</a:t>
            </a:r>
            <a:r>
              <a:rPr kumimoji="1" lang="zh-CN" altLang="en-US" dirty="0"/>
              <a:t>块内容中，使用</a:t>
            </a:r>
            <a:r>
              <a:rPr kumimoji="1" lang="en-US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 err="1"/>
              <a:t>smarty.block.parent</a:t>
            </a:r>
            <a:r>
              <a:rPr kumimoji="1" lang="en-US" altLang="zh-CN" dirty="0"/>
              <a:t>}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{$</a:t>
            </a:r>
            <a:r>
              <a:rPr kumimoji="1" lang="en-US" altLang="zh-CN" dirty="0" err="1"/>
              <a:t>smarty.block</a:t>
            </a:r>
            <a:r>
              <a:rPr kumimoji="1" lang="zh-CN" altLang="zh-CN" dirty="0"/>
              <a:t>.</a:t>
            </a:r>
            <a:r>
              <a:rPr kumimoji="1" lang="en-US" altLang="zh-CN" dirty="0"/>
              <a:t>child}</a:t>
            </a:r>
            <a:r>
              <a:rPr kumimoji="1" lang="zh-CN" altLang="en-US" dirty="0"/>
              <a:t>作为占位符，指定内容位置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868144" y="537321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en-US" dirty="0"/>
              <a:t> </a:t>
            </a:r>
            <a:r>
              <a:rPr kumimoji="1" lang="zh-CN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安装</a:t>
            </a:r>
            <a:r>
              <a:rPr lang="en-US" altLang="zh-CN" sz="2800" b="1" dirty="0">
                <a:solidFill>
                  <a:srgbClr val="000000"/>
                </a:solidFill>
              </a:rPr>
              <a:t>Smarty</a:t>
            </a:r>
            <a:r>
              <a:rPr lang="zh-CN" altLang="en-US" sz="2800" b="1" dirty="0">
                <a:solidFill>
                  <a:srgbClr val="000000"/>
                </a:solidFill>
              </a:rPr>
              <a:t>及初始化配置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Smarty</a:t>
            </a:r>
            <a:r>
              <a:rPr lang="zh-CN" altLang="en-US" sz="2800" b="1" dirty="0"/>
              <a:t>的基本语法</a:t>
            </a:r>
            <a:endParaRPr lang="en-US" altLang="zh-CN" sz="2800" b="1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/>
              <a:t>PHP</a:t>
            </a:r>
            <a:r>
              <a:rPr lang="zh-CN" altLang="en-US" sz="2400" dirty="0"/>
              <a:t>中使用</a:t>
            </a:r>
            <a:r>
              <a:rPr lang="en-US" altLang="zh-CN" sz="2400" dirty="0"/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/>
              <a:t>模板中变量应用</a:t>
            </a:r>
            <a:endParaRPr lang="en-US" altLang="zh-CN" sz="2400" dirty="0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/>
              <a:t>模板中函数应用</a:t>
            </a:r>
            <a:endParaRPr lang="en-US" altLang="zh-CN" sz="2400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Smarty</a:t>
            </a:r>
            <a:r>
              <a:rPr lang="zh-CN" altLang="en-US" sz="2800" b="1" dirty="0"/>
              <a:t>模板继承特性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Smarty</a:t>
            </a:r>
            <a:r>
              <a:rPr lang="zh-CN" altLang="en-US" sz="2800" b="1" dirty="0">
                <a:solidFill>
                  <a:srgbClr val="FF0000"/>
                </a:solidFill>
              </a:rPr>
              <a:t>缓存机制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应用性能瓶颈：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查询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解决方案：将动态程序执行完的结果（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）保存为静态页面，形成缓存文件</a:t>
            </a:r>
          </a:p>
        </p:txBody>
      </p:sp>
    </p:spTree>
    <p:extLst>
      <p:ext uri="{BB962C8B-B14F-4D97-AF65-F5344CB8AC3E}">
        <p14:creationId xmlns:p14="http://schemas.microsoft.com/office/powerpoint/2010/main" val="212976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Smarty</a:t>
            </a:r>
            <a:r>
              <a:rPr kumimoji="1" lang="en-US" altLang="en-US" dirty="0" err="1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建立缓存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caching</a:t>
            </a:r>
            <a:r>
              <a:rPr kumimoji="1" lang="zh-CN" altLang="en-US" dirty="0"/>
              <a:t>属性为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或</a:t>
            </a:r>
            <a:r>
              <a:rPr kumimoji="1" lang="en-US" altLang="zh-CN" dirty="0"/>
              <a:t>2</a:t>
            </a:r>
          </a:p>
          <a:p>
            <a:pPr lvl="2"/>
            <a:r>
              <a:rPr kumimoji="1" lang="zh-CN" altLang="zh-CN" dirty="0"/>
              <a:t>1</a:t>
            </a:r>
            <a:r>
              <a:rPr kumimoji="1" lang="zh-CN" altLang="en-US" dirty="0"/>
              <a:t> 使用当前</a:t>
            </a:r>
            <a:r>
              <a:rPr kumimoji="1" lang="en-US" altLang="zh-CN" dirty="0" err="1"/>
              <a:t>cache_lifetime</a:t>
            </a:r>
            <a:r>
              <a:rPr kumimoji="1" lang="zh-CN" altLang="en-US" dirty="0"/>
              <a:t>判断缓存是否过期</a:t>
            </a:r>
            <a:endParaRPr kumimoji="1" lang="en-US" altLang="zh-CN" dirty="0"/>
          </a:p>
          <a:p>
            <a:pPr lvl="2"/>
            <a:r>
              <a:rPr kumimoji="1" lang="zh-CN" altLang="zh-CN" dirty="0"/>
              <a:t>2</a:t>
            </a:r>
            <a:r>
              <a:rPr kumimoji="1" lang="zh-CN" altLang="en-US" dirty="0"/>
              <a:t> 使用缓存生成时</a:t>
            </a:r>
            <a:r>
              <a:rPr kumimoji="1" lang="en-US" altLang="zh-CN" dirty="0" err="1"/>
              <a:t>cache_lifetime</a:t>
            </a:r>
            <a:r>
              <a:rPr kumimoji="1" lang="zh-CN" altLang="en-US" dirty="0"/>
              <a:t>判断缓存是否过期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设定缓存目录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对象</a:t>
            </a:r>
            <a:r>
              <a:rPr kumimoji="1" lang="en-US" altLang="zh-CN" dirty="0" err="1"/>
              <a:t>setCacheDir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设定缓存声明周期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对象</a:t>
            </a:r>
            <a:r>
              <a:rPr kumimoji="1" lang="en-US" altLang="zh-CN" dirty="0" err="1"/>
              <a:t>cache_lifetime</a:t>
            </a:r>
            <a:r>
              <a:rPr kumimoji="1" lang="zh-CN" altLang="en-US" dirty="0"/>
              <a:t>，单位为秒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20272" y="5589240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69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每个模板多个缓存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缓存默认以模板为单位，每个模板文件生成一个缓存文件。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在模板内容为动态的情况下，需要在一个模板生成多个缓存文件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方法第二个参数指定缓存标识符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常用标识符：</a:t>
            </a:r>
            <a:r>
              <a:rPr kumimoji="1" lang="en-US" altLang="zh-CN" dirty="0"/>
              <a:t>$_SERVER[‘REQUEST_URI’]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020272" y="5589240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zh-CN" dirty="0"/>
              <a:t>1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32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使用缓存提升性能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在程序中，如果启用了缓存并且存在缓存文件，则应该避免进行数据库查询等逻辑处理，提升程序效率。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对象的</a:t>
            </a:r>
            <a:r>
              <a:rPr kumimoji="1" lang="en-US" altLang="zh-CN" dirty="0" err="1"/>
              <a:t>isCached</a:t>
            </a:r>
            <a:r>
              <a:rPr kumimoji="1" lang="zh-CN" altLang="en-US" dirty="0"/>
              <a:t>（）方法判断缓存文件是否存在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：模板文件名称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：缓存标识符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20272" y="5589240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</a:t>
            </a:r>
            <a:r>
              <a:rPr kumimoji="1" lang="zh-CN" altLang="zh-CN" dirty="0"/>
              <a:t>1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37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清除缓存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清除所有缓存：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示例：</a:t>
            </a:r>
            <a:r>
              <a:rPr kumimoji="1" lang="en-US" altLang="zh-CN" dirty="0"/>
              <a:t>$smarty-&gt;</a:t>
            </a:r>
            <a:r>
              <a:rPr kumimoji="1" lang="en-US" altLang="zh-CN" dirty="0" err="1"/>
              <a:t>clearAllCache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清除某个模板缓存：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示例：</a:t>
            </a:r>
            <a:r>
              <a:rPr kumimoji="1" lang="en-US" altLang="zh-CN" dirty="0"/>
              <a:t>$smarty-&gt;</a:t>
            </a:r>
            <a:r>
              <a:rPr kumimoji="1" lang="en-US" altLang="zh-CN" dirty="0" err="1"/>
              <a:t>clearCache</a:t>
            </a:r>
            <a:r>
              <a:rPr kumimoji="1" lang="en-US" altLang="zh-CN" dirty="0"/>
              <a:t>(“demo2-10.html”)</a:t>
            </a:r>
          </a:p>
          <a:p>
            <a:r>
              <a:rPr kumimoji="1" lang="zh-CN" altLang="en-US" dirty="0"/>
              <a:t>清除某个模板指定缓存号的缓存：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示例：</a:t>
            </a:r>
            <a:r>
              <a:rPr kumimoji="1" lang="en-US" altLang="zh-CN" dirty="0"/>
              <a:t>$smarty-&gt;</a:t>
            </a:r>
            <a:r>
              <a:rPr kumimoji="1" lang="en-US" altLang="zh-CN" dirty="0" err="1"/>
              <a:t>clearCache</a:t>
            </a:r>
            <a:r>
              <a:rPr kumimoji="1" lang="en-US" altLang="zh-CN" dirty="0"/>
              <a:t>(“demo2-10.html”,</a:t>
            </a:r>
            <a:r>
              <a:rPr kumimoji="1" lang="zh-CN" altLang="en-US" dirty="0"/>
              <a:t> </a:t>
            </a:r>
            <a:r>
              <a:rPr kumimoji="1" lang="zh-CN" altLang="zh-CN" dirty="0"/>
              <a:t>$</a:t>
            </a:r>
            <a:r>
              <a:rPr kumimoji="1" lang="en-US" altLang="zh-CN" dirty="0"/>
              <a:t>_SERVER[‘REQUEST_URI’])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01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局部关闭缓存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某页面中一部分内容需要动态更新，例如：实时比分，广告、时间等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该部分内容在模板中使用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nocache</a:t>
            </a:r>
            <a:r>
              <a:rPr kumimoji="1" lang="en-US" altLang="zh-CN" dirty="0"/>
              <a:t>}</a:t>
            </a:r>
            <a:r>
              <a:rPr kumimoji="1" lang="zh-CN" altLang="en-US" dirty="0"/>
              <a:t>.</a:t>
            </a:r>
            <a:r>
              <a:rPr kumimoji="1" lang="en-US" altLang="zh-CN" dirty="0"/>
              <a:t>.{/</a:t>
            </a:r>
            <a:r>
              <a:rPr kumimoji="1" lang="en-US" altLang="zh-CN" dirty="0" err="1"/>
              <a:t>nocache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，指定此部分内容不进行缓存</a:t>
            </a:r>
          </a:p>
        </p:txBody>
      </p:sp>
    </p:spTree>
    <p:extLst>
      <p:ext uri="{BB962C8B-B14F-4D97-AF65-F5344CB8AC3E}">
        <p14:creationId xmlns:p14="http://schemas.microsoft.com/office/powerpoint/2010/main" val="314036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官方手册（中文翻译版）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514286" cy="4380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80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33868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安装</a:t>
            </a:r>
            <a:r>
              <a:rPr lang="en-US" altLang="zh-CN" sz="2800" b="1" dirty="0">
                <a:solidFill>
                  <a:srgbClr val="FF0000"/>
                </a:solidFill>
              </a:rPr>
              <a:t>Smarty</a:t>
            </a:r>
            <a:r>
              <a:rPr lang="zh-CN" altLang="en-US" sz="2800" b="1" dirty="0">
                <a:solidFill>
                  <a:srgbClr val="FF0000"/>
                </a:solidFill>
              </a:rPr>
              <a:t>及初始化配置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中使用</a:t>
            </a: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Smarty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模板中变量应用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模板中函数应用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模板继承特性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Smarty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缓存机制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/>
              <a:t>Smarty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下载</a:t>
            </a:r>
            <a:r>
              <a:rPr kumimoji="1" lang="en-US" altLang="zh-CN" dirty="0" err="1"/>
              <a:t>Smarty</a:t>
            </a:r>
            <a:r>
              <a:rPr kumimoji="1" lang="en-US" altLang="en-US" dirty="0" err="1"/>
              <a:t>库文件</a:t>
            </a:r>
            <a:endParaRPr kumimoji="1" lang="en-US" altLang="en-US" dirty="0"/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hlinkClick r:id="rId3"/>
              </a:rPr>
              <a:t>http://www.smarty.net/download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将解压缩的</a:t>
            </a:r>
            <a:r>
              <a:rPr kumimoji="1" lang="en-US" altLang="zh-CN" dirty="0"/>
              <a:t>libs</a:t>
            </a:r>
            <a:r>
              <a:rPr kumimoji="1" lang="zh-CN" altLang="en-US" dirty="0"/>
              <a:t>目录中的文件加入到项目目录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在需要使用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的程序中，引入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.</a:t>
            </a:r>
            <a:r>
              <a:rPr kumimoji="1" lang="en-US" altLang="zh-CN" dirty="0" err="1"/>
              <a:t>class.php</a:t>
            </a:r>
            <a:r>
              <a:rPr kumimoji="1" lang="zh-CN" altLang="en-US" dirty="0"/>
              <a:t>文件，并实例化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类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52120" y="566124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Smarty</a:t>
            </a:r>
            <a:r>
              <a:rPr kumimoji="1" lang="zh-CN" altLang="en-US" dirty="0"/>
              <a:t>初始化配置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6401"/>
              </p:ext>
            </p:extLst>
          </p:nvPr>
        </p:nvGraphicFramePr>
        <p:xfrm>
          <a:off x="179512" y="1484784"/>
          <a:ext cx="8784976" cy="5177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设置方法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template_dir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模板文件路径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执行程序所在目录的</a:t>
                      </a:r>
                      <a:r>
                        <a:rPr lang="en-US" altLang="zh-CN" dirty="0"/>
                        <a:t>”templates”</a:t>
                      </a:r>
                      <a:r>
                        <a:rPr lang="zh-CN" altLang="zh-CN" dirty="0"/>
                        <a:t> 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template_dir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“”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setTemplateDir</a:t>
                      </a:r>
                      <a:r>
                        <a:rPr lang="en-US" altLang="zh-CN" dirty="0"/>
                        <a:t>(“”)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addTemplateDir</a:t>
                      </a:r>
                      <a:r>
                        <a:rPr lang="en-US" altLang="zh-CN" dirty="0"/>
                        <a:t>(“”)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getTemplateDir</a:t>
                      </a:r>
                      <a:r>
                        <a:rPr lang="en-US" altLang="zh-CN" dirty="0"/>
                        <a:t>(“”)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compile_dir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编译文件路径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执行程序所在目录的“</a:t>
                      </a:r>
                      <a:r>
                        <a:rPr lang="en-US" altLang="zh-CN" dirty="0" err="1"/>
                        <a:t>templates_c</a:t>
                      </a:r>
                      <a:r>
                        <a:rPr lang="zh-CN" altLang="en-US" dirty="0"/>
                        <a:t>”目录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compile_dir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“”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setCompileDir</a:t>
                      </a:r>
                      <a:r>
                        <a:rPr lang="en-US" altLang="zh-CN" dirty="0"/>
                        <a:t>(“”) 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getCompileDir</a:t>
                      </a:r>
                      <a:r>
                        <a:rPr lang="en-US" altLang="zh-CN" dirty="0"/>
                        <a:t>(“”)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config</a:t>
                      </a:r>
                      <a:r>
                        <a:rPr lang="zh-CN" altLang="zh-CN" dirty="0"/>
                        <a:t>_</a:t>
                      </a:r>
                      <a:r>
                        <a:rPr lang="en-US" altLang="zh-CN" dirty="0" err="1"/>
                        <a:t>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配置文件路径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执行程序所在目录的“</a:t>
                      </a:r>
                      <a:r>
                        <a:rPr lang="en-US" altLang="zh-CN" dirty="0" err="1"/>
                        <a:t>config</a:t>
                      </a:r>
                      <a:r>
                        <a:rPr lang="zh-CN" altLang="en-US" dirty="0"/>
                        <a:t>”目录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config_dir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“”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setConfigDir</a:t>
                      </a:r>
                      <a:r>
                        <a:rPr lang="en-US" altLang="zh-CN" dirty="0"/>
                        <a:t>(“”) </a:t>
                      </a:r>
                    </a:p>
                    <a:p>
                      <a:r>
                        <a:rPr lang="zh-CN" altLang="zh-CN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getConfigDir</a:t>
                      </a:r>
                      <a:r>
                        <a:rPr lang="en-US" altLang="zh-CN" dirty="0"/>
                        <a:t>(“”)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 err="1"/>
                        <a:t>plugins_dir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插件目录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cache_dir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缓存目录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left_delimiter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模板左标识符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left_delimiter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“&lt;{”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right_delimiter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模板右标识符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$</a:t>
                      </a:r>
                      <a:r>
                        <a:rPr lang="en-US" altLang="zh-CN" dirty="0"/>
                        <a:t>smarty-&gt;</a:t>
                      </a:r>
                      <a:r>
                        <a:rPr lang="en-US" altLang="zh-CN" dirty="0" err="1"/>
                        <a:t>right_delimiter</a:t>
                      </a:r>
                      <a:r>
                        <a:rPr lang="en-US" altLang="zh-CN" dirty="0"/>
                        <a:t>=“}&gt;”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构建公共初始化文件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通常在项目的多个文件中都需要用到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，故需要构建公共的初始化配置文件</a:t>
            </a:r>
            <a:endParaRPr kumimoji="1" lang="en-US" altLang="zh-CN" dirty="0"/>
          </a:p>
          <a:p>
            <a:r>
              <a:rPr kumimoji="1" lang="zh-CN" altLang="en-US" dirty="0"/>
              <a:t>该文件实例化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，并设置属性</a:t>
            </a:r>
            <a:endParaRPr kumimoji="1" lang="en-US" altLang="zh-CN" dirty="0"/>
          </a:p>
          <a:p>
            <a:r>
              <a:rPr kumimoji="1" lang="zh-CN" altLang="en-US" dirty="0"/>
              <a:t>将该文件保存在项目根目录，在其他需要使用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的文件中引入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52120" y="566124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59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/>
              <a:t>实现基本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模板应用，了解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基本架构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第一个</a:t>
            </a:r>
            <a:r>
              <a:rPr kumimoji="1" lang="en-US" altLang="zh-CN" dirty="0"/>
              <a:t>Smarty</a:t>
            </a:r>
            <a:r>
              <a:rPr kumimoji="1" lang="zh-CN" altLang="en-US" dirty="0"/>
              <a:t>基本示例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64088" y="4509120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2-3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6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Microsoft Office PowerPoint</Application>
  <PresentationFormat>全屏显示(4:3)</PresentationFormat>
  <Paragraphs>326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11-2 Smarty模板引擎</vt:lpstr>
      <vt:lpstr>Smarty</vt:lpstr>
      <vt:lpstr>Smarty的优点</vt:lpstr>
      <vt:lpstr>学习Smarty的方法</vt:lpstr>
      <vt:lpstr>本节内容</vt:lpstr>
      <vt:lpstr>安装Smarty</vt:lpstr>
      <vt:lpstr>Smarty初始化配置</vt:lpstr>
      <vt:lpstr>构建公共初始化文件</vt:lpstr>
      <vt:lpstr>第一个Smarty基本示例</vt:lpstr>
      <vt:lpstr>本节内容</vt:lpstr>
      <vt:lpstr>PHP中的Smarty语法</vt:lpstr>
      <vt:lpstr>本节内容</vt:lpstr>
      <vt:lpstr>模板变量语法</vt:lpstr>
      <vt:lpstr>模板变量语法</vt:lpstr>
      <vt:lpstr>Smarty配置文件</vt:lpstr>
      <vt:lpstr>Smarty配置文件</vt:lpstr>
      <vt:lpstr>Smarty配置文件</vt:lpstr>
      <vt:lpstr>在模板中使用保留变量</vt:lpstr>
      <vt:lpstr>变量调节器</vt:lpstr>
      <vt:lpstr>内置变量调节器</vt:lpstr>
      <vt:lpstr>内置变量调节器</vt:lpstr>
      <vt:lpstr>忽略Smarty的解析</vt:lpstr>
      <vt:lpstr>本节内容</vt:lpstr>
      <vt:lpstr>函数调用语法</vt:lpstr>
      <vt:lpstr>内置函数</vt:lpstr>
      <vt:lpstr>内置函数举例</vt:lpstr>
      <vt:lpstr>流程控制函数</vt:lpstr>
      <vt:lpstr>本节内容</vt:lpstr>
      <vt:lpstr>模板继承</vt:lpstr>
      <vt:lpstr>子模板覆盖父模板部分内容</vt:lpstr>
      <vt:lpstr>本节内容</vt:lpstr>
      <vt:lpstr>缓存</vt:lpstr>
      <vt:lpstr>Smarty缓存</vt:lpstr>
      <vt:lpstr>每个模板多个缓存</vt:lpstr>
      <vt:lpstr>使用缓存提升性能</vt:lpstr>
      <vt:lpstr>清除缓存</vt:lpstr>
      <vt:lpstr>局部关闭缓存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2017-05-17T03:29:37Z</dcterms:modified>
  <cp:contentStatus/>
</cp:coreProperties>
</file>