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44" r:id="rId2"/>
    <p:sldId id="345" r:id="rId3"/>
    <p:sldId id="368" r:id="rId4"/>
    <p:sldId id="350" r:id="rId5"/>
    <p:sldId id="369" r:id="rId6"/>
    <p:sldId id="359" r:id="rId7"/>
    <p:sldId id="351" r:id="rId8"/>
    <p:sldId id="354" r:id="rId9"/>
    <p:sldId id="353" r:id="rId10"/>
    <p:sldId id="355" r:id="rId11"/>
    <p:sldId id="356" r:id="rId12"/>
    <p:sldId id="370" r:id="rId13"/>
    <p:sldId id="357" r:id="rId14"/>
    <p:sldId id="371" r:id="rId15"/>
    <p:sldId id="358" r:id="rId16"/>
    <p:sldId id="362" r:id="rId17"/>
    <p:sldId id="361" r:id="rId18"/>
    <p:sldId id="360" r:id="rId19"/>
    <p:sldId id="363" r:id="rId20"/>
    <p:sldId id="364" r:id="rId21"/>
    <p:sldId id="365" r:id="rId22"/>
    <p:sldId id="366" r:id="rId23"/>
    <p:sldId id="367" r:id="rId24"/>
    <p:sldId id="34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80" autoAdjust="0"/>
    <p:restoredTop sz="94660"/>
  </p:normalViewPr>
  <p:slideViewPr>
    <p:cSldViewPr>
      <p:cViewPr varScale="1">
        <p:scale>
          <a:sx n="79" d="100"/>
          <a:sy n="79" d="100"/>
        </p:scale>
        <p:origin x="9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FE3DB-7A91-4D60-80AD-43147C4B057E}" type="datetimeFigureOut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09F9A-58D4-458E-82AF-B3DDF7EBF5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491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A90BB-907A-497C-8471-AE3D9FF1FB86}" type="datetimeFigureOut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7BC9C-82C5-4A70-8201-1B876EEB66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6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7BC9C-82C5-4A70-8201-1B876EEB66C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83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bg2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28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4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3008313" cy="78581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126055"/>
          </a:xfrm>
          <a:prstGeom prst="rect">
            <a:avLst/>
          </a:prstGeo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buFont typeface="Wingdings" pitchFamily="2" charset="2"/>
              <a:buChar char="l"/>
              <a:defRPr sz="3200"/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sz="2800"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400"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857364"/>
            <a:ext cx="3008313" cy="42687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69"/>
            <a:ext cx="5486400" cy="37989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43636" y="785794"/>
            <a:ext cx="1785950" cy="5357850"/>
          </a:xfrm>
          <a:prstGeom prst="rect">
            <a:avLst/>
          </a:prstGeom>
        </p:spPr>
        <p:txBody>
          <a:bodyPr vert="eaVert"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85794"/>
            <a:ext cx="5614998" cy="5340369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1"/>
              </a:buClr>
              <a:buFont typeface="Wingdings" pitchFamily="2" charset="2"/>
              <a:buChar char="l"/>
              <a:defRPr>
                <a:solidFill>
                  <a:schemeClr val="accent1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演讲题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307181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lang="zh-CN" altLang="en-US" sz="4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演讲题目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2000250"/>
            <a:ext cx="2571750" cy="6429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课程编号：</a:t>
            </a:r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286256"/>
            <a:ext cx="2571750" cy="6429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2800" b="1" kern="1200" cap="none" spc="0" baseline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6" name="图片 5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其他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57158" y="2214554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8000" b="0" spc="10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单击此处修改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3643314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57158" y="4500570"/>
            <a:ext cx="8215370" cy="642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单击此处修改</a:t>
            </a:r>
          </a:p>
        </p:txBody>
      </p:sp>
      <p:pic>
        <p:nvPicPr>
          <p:cNvPr id="5" name="图片 4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7" name="图片 6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反馈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hite bar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hidden">
          <a:xfrm>
            <a:off x="-1" y="2000240"/>
            <a:ext cx="9144001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586569" y="2409837"/>
            <a:ext cx="8271711" cy="2662237"/>
          </a:xfrm>
          <a:prstGeom prst="roundRect">
            <a:avLst>
              <a:gd name="adj" fmla="val 8315"/>
            </a:avLst>
          </a:prstGeom>
          <a:noFill/>
          <a:ln cap="flat" cmpd="sng">
            <a:noFill/>
            <a:headEnd/>
            <a:tailEnd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Ins="365760" anchor="ctr"/>
          <a:lstStyle/>
          <a:p>
            <a:pPr algn="ctr">
              <a:lnSpc>
                <a:spcPct val="150000"/>
              </a:lnSpc>
            </a:pPr>
            <a:r>
              <a:rPr lang="en-US" altLang="zh-CN" sz="7200" b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2024A"/>
                  </a:outerShdw>
                </a:effectLst>
                <a:latin typeface="Gabriola" pitchFamily="82" charset="0"/>
              </a:rPr>
              <a:t>Thank  you!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l"/>
              <a:tabLst/>
              <a:defRPr sz="2400" b="1">
                <a:solidFill>
                  <a:schemeClr val="accent1"/>
                </a:solidFill>
              </a:defRPr>
            </a:lvl1pPr>
            <a:lvl2pPr marL="914400" indent="-4572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Ø"/>
              <a:defRPr sz="2400"/>
            </a:lvl2pPr>
            <a:lvl3pPr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/>
            </a:lvl3pPr>
            <a:lvl4pPr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4pPr>
            <a:lvl5pPr>
              <a:lnSpc>
                <a:spcPct val="150000"/>
              </a:lnSpc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点击此处修改二级标题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字体或字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571612"/>
            <a:ext cx="8229600" cy="455455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 sz="2400" b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defRPr>
            </a:lvl1pPr>
            <a:lvl2pPr marL="742950" indent="-2857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Ø"/>
              <a:defRPr sz="2400">
                <a:latin typeface="Courier New" pitchFamily="49" charset="0"/>
                <a:cs typeface="Courier New" pitchFamily="49" charset="0"/>
              </a:defRPr>
            </a:lvl2pPr>
            <a:lvl3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 sz="2000">
                <a:latin typeface="Courier New" pitchFamily="49" charset="0"/>
                <a:cs typeface="Courier New" pitchFamily="49" charset="0"/>
              </a:defRPr>
            </a:lvl3pPr>
            <a:lvl4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4pPr>
            <a:lvl5pPr>
              <a:buClr>
                <a:schemeClr val="bg1">
                  <a:lumMod val="65000"/>
                </a:schemeClr>
              </a:buClr>
              <a:buFont typeface="Wingdings" pitchFamily="2" charset="2"/>
              <a:buChar char="l"/>
              <a:defRPr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zh-CN" altLang="en-US" dirty="0"/>
              <a:t>点击此处修改二级标题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或饼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714356"/>
            <a:ext cx="8229600" cy="7032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点击此处修改标题</a:t>
            </a:r>
          </a:p>
        </p:txBody>
      </p:sp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4" name="图片 3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imag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5" name="图片 4" descr="software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mages.jp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933304" y="67695"/>
            <a:ext cx="1133476" cy="980893"/>
          </a:xfrm>
          <a:prstGeom prst="rect">
            <a:avLst/>
          </a:prstGeom>
        </p:spPr>
      </p:pic>
      <p:pic>
        <p:nvPicPr>
          <p:cNvPr id="3" name="图片 2" descr="software.jpg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1406" y="214290"/>
            <a:ext cx="2578608" cy="402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5" r:id="rId4"/>
    <p:sldLayoutId id="2147483650" r:id="rId5"/>
    <p:sldLayoutId id="2147483668" r:id="rId6"/>
    <p:sldLayoutId id="2147483667" r:id="rId7"/>
    <p:sldLayoutId id="2147483655" r:id="rId8"/>
    <p:sldLayoutId id="2147483651" r:id="rId9"/>
    <p:sldLayoutId id="2147483652" r:id="rId10"/>
    <p:sldLayoutId id="2147483654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altLang="en-US">
                <a:solidFill>
                  <a:schemeClr val="bg2">
                    <a:lumMod val="75000"/>
                  </a:schemeClr>
                </a:solidFill>
              </a:rPr>
              <a:t>第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12</a:t>
            </a:r>
            <a:r>
              <a:rPr altLang="en-US">
                <a:solidFill>
                  <a:schemeClr val="bg2">
                    <a:lumMod val="75000"/>
                  </a:schemeClr>
                </a:solidFill>
              </a:rPr>
              <a:t>章 </a:t>
            </a:r>
            <a:r>
              <a:rPr lang="en-US" altLang="en-US">
                <a:solidFill>
                  <a:schemeClr val="bg2">
                    <a:lumMod val="75000"/>
                  </a:schemeClr>
                </a:solidFill>
              </a:rPr>
              <a:t>MVC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框架概述</a:t>
            </a:r>
            <a:endParaRPr lang="zh-CN" altLang="en-US" b="1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8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单一入口缺点及解决方案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单一入口缺点</a:t>
            </a:r>
            <a:endParaRPr lang="en-US" altLang="zh-CN"/>
          </a:p>
          <a:p>
            <a:pPr lvl="1"/>
            <a:r>
              <a:rPr lang="en-US" altLang="zh-CN"/>
              <a:t>url</a:t>
            </a:r>
            <a:r>
              <a:rPr lang="zh-CN" altLang="en-US"/>
              <a:t>看起来不美观</a:t>
            </a:r>
            <a:endParaRPr lang="en-US" altLang="zh-CN"/>
          </a:p>
          <a:p>
            <a:pPr lvl="1"/>
            <a:r>
              <a:rPr lang="zh-CN" altLang="en-US"/>
              <a:t>对搜索引擎不友好</a:t>
            </a:r>
            <a:endParaRPr lang="en-US" altLang="zh-CN"/>
          </a:p>
          <a:p>
            <a:r>
              <a:rPr lang="zh-CN" altLang="en-US"/>
              <a:t>解决方案</a:t>
            </a:r>
            <a:endParaRPr lang="en-US" altLang="zh-CN"/>
          </a:p>
          <a:p>
            <a:pPr lvl="1"/>
            <a:r>
              <a:rPr lang="zh-CN" altLang="en-US"/>
              <a:t>用</a:t>
            </a:r>
            <a:r>
              <a:rPr lang="en-US" altLang="zh-CN"/>
              <a:t>url</a:t>
            </a:r>
            <a:r>
              <a:rPr lang="zh-CN" altLang="en-US"/>
              <a:t>重写、</a:t>
            </a:r>
            <a:r>
              <a:rPr lang="en-US" altLang="zh-CN"/>
              <a:t>PATHINFO</a:t>
            </a:r>
            <a:r>
              <a:rPr lang="zh-CN" altLang="en-US"/>
              <a:t>等方式，也可以在前台页面不使用单一入口方式，而是保持多个文件入口</a:t>
            </a:r>
          </a:p>
        </p:txBody>
      </p:sp>
      <p:sp>
        <p:nvSpPr>
          <p:cNvPr id="6" name="矩形 5"/>
          <p:cNvSpPr/>
          <p:nvPr/>
        </p:nvSpPr>
        <p:spPr>
          <a:xfrm>
            <a:off x="3972338" y="1988840"/>
            <a:ext cx="5138775" cy="830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http://www.nostop.org/index.php?controller=posts&amp;action=index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37320" y="5334307"/>
            <a:ext cx="5122912" cy="830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http://www.nostop.org/index.php/posts/index/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02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使用单一入口的框架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zend framework</a:t>
            </a:r>
          </a:p>
          <a:p>
            <a:r>
              <a:rPr lang="en-US" altLang="zh-CN"/>
              <a:t>thinkphp</a:t>
            </a:r>
          </a:p>
          <a:p>
            <a:r>
              <a:rPr lang="en-US" altLang="zh-CN"/>
              <a:t>cakephp </a:t>
            </a:r>
          </a:p>
          <a:p>
            <a:r>
              <a:rPr lang="en-US" altLang="zh-CN"/>
              <a:t>……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83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/>
              <a:t>MVC</a:t>
            </a:r>
            <a:r>
              <a:rPr lang="zh-CN" altLang="en-US" sz="2800" b="1"/>
              <a:t>模式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/>
              <a:t>MVC</a:t>
            </a:r>
            <a:r>
              <a:rPr lang="zh-CN" altLang="en-US" sz="2800" b="1"/>
              <a:t>框架特点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>
                <a:solidFill>
                  <a:srgbClr val="FF0000"/>
                </a:solidFill>
              </a:rPr>
              <a:t>MVC</a:t>
            </a:r>
            <a:r>
              <a:rPr lang="zh-CN" altLang="en-US" sz="2800" b="1">
                <a:solidFill>
                  <a:srgbClr val="FF0000"/>
                </a:solidFill>
              </a:rPr>
              <a:t>框架编码规范</a:t>
            </a:r>
            <a:endParaRPr lang="en-US" altLang="zh-CN" sz="2800" b="1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/>
              <a:t>搭建自己的</a:t>
            </a:r>
            <a:r>
              <a:rPr lang="en-US" altLang="zh-CN" sz="2800" b="1"/>
              <a:t>MVC</a:t>
            </a:r>
            <a:r>
              <a:rPr lang="zh-CN" altLang="en-US" sz="2800" b="1"/>
              <a:t>框架</a:t>
            </a:r>
            <a:endParaRPr lang="en-US" altLang="zh-CN" sz="2800" b="1"/>
          </a:p>
        </p:txBody>
      </p:sp>
    </p:spTree>
    <p:extLst>
      <p:ext uri="{BB962C8B-B14F-4D97-AF65-F5344CB8AC3E}">
        <p14:creationId xmlns:p14="http://schemas.microsoft.com/office/powerpoint/2010/main" val="2519163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MVC</a:t>
            </a:r>
            <a:r>
              <a:rPr lang="zh-CN" altLang="en-US"/>
              <a:t>编码规范（一般）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的表名需 小写 ，如：</a:t>
            </a:r>
            <a:r>
              <a:rPr lang="en-US" altLang="zh-CN"/>
              <a:t>item</a:t>
            </a:r>
            <a:r>
              <a:rPr lang="zh-CN" altLang="en-US"/>
              <a:t>，</a:t>
            </a:r>
            <a:r>
              <a:rPr lang="en-US" altLang="zh-CN"/>
              <a:t>car</a:t>
            </a:r>
          </a:p>
          <a:p>
            <a:r>
              <a:rPr lang="zh-CN" altLang="en-US"/>
              <a:t>模块名（</a:t>
            </a:r>
            <a:r>
              <a:rPr lang="en-US" altLang="zh-CN"/>
              <a:t>Models</a:t>
            </a:r>
            <a:r>
              <a:rPr lang="zh-CN" altLang="en-US"/>
              <a:t>）需 首字母大写 ，，并在名称后添加“</a:t>
            </a:r>
            <a:r>
              <a:rPr lang="en-US" altLang="zh-CN"/>
              <a:t>Model”</a:t>
            </a:r>
            <a:r>
              <a:rPr lang="zh-CN" altLang="en-US"/>
              <a:t>，如：</a:t>
            </a:r>
            <a:r>
              <a:rPr lang="en-US" altLang="zh-CN"/>
              <a:t>ItemModel</a:t>
            </a:r>
            <a:r>
              <a:rPr lang="zh-CN" altLang="en-US"/>
              <a:t>，</a:t>
            </a:r>
            <a:r>
              <a:rPr lang="en-US" altLang="zh-CN"/>
              <a:t>CarModel</a:t>
            </a:r>
          </a:p>
          <a:p>
            <a:r>
              <a:rPr lang="zh-CN" altLang="en-US"/>
              <a:t>控制器（</a:t>
            </a:r>
            <a:r>
              <a:rPr lang="en-US" altLang="zh-CN"/>
              <a:t>Controllers</a:t>
            </a:r>
            <a:r>
              <a:rPr lang="zh-CN" altLang="en-US"/>
              <a:t>）需 首字母大写 ，，并在名称中添加“</a:t>
            </a:r>
            <a:r>
              <a:rPr lang="en-US" altLang="zh-CN"/>
              <a:t>Controller”</a:t>
            </a:r>
            <a:r>
              <a:rPr lang="zh-CN" altLang="en-US"/>
              <a:t>，如：</a:t>
            </a:r>
            <a:r>
              <a:rPr lang="en-US" altLang="zh-CN"/>
              <a:t>ItemsController</a:t>
            </a:r>
            <a:r>
              <a:rPr lang="zh-CN" altLang="en-US"/>
              <a:t>，</a:t>
            </a:r>
            <a:r>
              <a:rPr lang="en-US" altLang="zh-CN"/>
              <a:t>CarsController</a:t>
            </a:r>
          </a:p>
          <a:p>
            <a:r>
              <a:rPr lang="zh-CN" altLang="en-US"/>
              <a:t>视图（</a:t>
            </a:r>
            <a:r>
              <a:rPr lang="en-US" altLang="zh-CN"/>
              <a:t>Views</a:t>
            </a:r>
            <a:r>
              <a:rPr lang="zh-CN" altLang="en-US"/>
              <a:t>）部署结构为“控制器名</a:t>
            </a:r>
            <a:r>
              <a:rPr lang="en-US" altLang="zh-CN"/>
              <a:t>/</a:t>
            </a:r>
            <a:r>
              <a:rPr lang="zh-CN" altLang="en-US"/>
              <a:t>行为名”，如：</a:t>
            </a:r>
            <a:r>
              <a:rPr lang="en-US" altLang="zh-CN"/>
              <a:t>item/view.php</a:t>
            </a:r>
            <a:r>
              <a:rPr lang="zh-CN" altLang="en-US"/>
              <a:t>，</a:t>
            </a:r>
            <a:r>
              <a:rPr lang="en-US" altLang="zh-CN"/>
              <a:t>car/buy.php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68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/>
              <a:t>MVC</a:t>
            </a:r>
            <a:r>
              <a:rPr lang="zh-CN" altLang="en-US" sz="2800" b="1"/>
              <a:t>模式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/>
              <a:t>MVC</a:t>
            </a:r>
            <a:r>
              <a:rPr lang="zh-CN" altLang="en-US" sz="2800" b="1"/>
              <a:t>框架特点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/>
              <a:t>MVC</a:t>
            </a:r>
            <a:r>
              <a:rPr lang="zh-CN" altLang="en-US" sz="2800" b="1"/>
              <a:t>框架编码规范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>
                <a:solidFill>
                  <a:srgbClr val="FF0000"/>
                </a:solidFill>
              </a:rPr>
              <a:t>搭建自己的</a:t>
            </a:r>
            <a:r>
              <a:rPr lang="en-US" altLang="zh-CN" sz="2800" b="1">
                <a:solidFill>
                  <a:srgbClr val="FF0000"/>
                </a:solidFill>
              </a:rPr>
              <a:t>MVC</a:t>
            </a:r>
            <a:r>
              <a:rPr lang="zh-CN" altLang="en-US" sz="2800" b="1">
                <a:solidFill>
                  <a:srgbClr val="FF0000"/>
                </a:solidFill>
              </a:rPr>
              <a:t>框架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757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搭建自己的</a:t>
            </a:r>
            <a:r>
              <a:rPr lang="en-US" altLang="zh-CN"/>
              <a:t>MVC</a:t>
            </a:r>
            <a:r>
              <a:rPr lang="zh-CN" altLang="en-US"/>
              <a:t>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创建一个项目目录</a:t>
            </a:r>
            <a:endParaRPr lang="en-US" altLang="zh-CN"/>
          </a:p>
          <a:p>
            <a:r>
              <a:rPr lang="zh-CN" altLang="en-US"/>
              <a:t>创建目录结构</a:t>
            </a:r>
            <a:endParaRPr lang="en-US" altLang="zh-CN"/>
          </a:p>
          <a:p>
            <a:r>
              <a:rPr lang="zh-CN" altLang="en-US"/>
              <a:t>编写入口文件</a:t>
            </a:r>
            <a:endParaRPr lang="en-US" altLang="zh-CN"/>
          </a:p>
          <a:p>
            <a:r>
              <a:rPr lang="zh-CN" altLang="en-US"/>
              <a:t>编写控制器类</a:t>
            </a:r>
            <a:endParaRPr lang="en-US" altLang="zh-CN"/>
          </a:p>
          <a:p>
            <a:r>
              <a:rPr lang="zh-CN" altLang="en-US"/>
              <a:t>编写模型类</a:t>
            </a:r>
            <a:endParaRPr lang="en-US" altLang="zh-CN"/>
          </a:p>
          <a:p>
            <a:r>
              <a:rPr lang="zh-CN" altLang="en-US"/>
              <a:t>编写视图类</a:t>
            </a:r>
            <a:endParaRPr lang="en-US" altLang="zh-CN"/>
          </a:p>
          <a:p>
            <a:r>
              <a:rPr lang="zh-CN" altLang="en-US"/>
              <a:t>测试</a:t>
            </a:r>
          </a:p>
          <a:p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634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创建一个项目目录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在服务器某目录新建一个文件夹 </a:t>
            </a:r>
            <a:r>
              <a:rPr lang="en-US" altLang="zh-CN"/>
              <a:t>simplemvc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6" y="2277466"/>
            <a:ext cx="8666667" cy="31714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3060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创建目录结构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17638"/>
            <a:ext cx="7095742" cy="38835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6235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编写入口文件代码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0" y="1600200"/>
            <a:ext cx="8647619" cy="31619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5244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编写控制器类（</a:t>
            </a:r>
            <a:r>
              <a:rPr lang="en-US" altLang="zh-CN"/>
              <a:t>DemoController.php</a:t>
            </a:r>
            <a:r>
              <a:rPr lang="zh-CN" altLang="en-US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78" y="1430694"/>
            <a:ext cx="8323809" cy="4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0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/>
              <a:t>MVC</a:t>
            </a:r>
            <a:r>
              <a:rPr lang="zh-CN" altLang="en-US" sz="2800" b="1"/>
              <a:t>模式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/>
              <a:t>MVC</a:t>
            </a:r>
            <a:r>
              <a:rPr lang="zh-CN" altLang="en-US" sz="2800" b="1"/>
              <a:t>框架特点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/>
              <a:t>MVC</a:t>
            </a:r>
            <a:r>
              <a:rPr lang="zh-CN" altLang="en-US" sz="2800" b="1"/>
              <a:t>框架编码规范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/>
              <a:t>搭建自己的</a:t>
            </a:r>
            <a:r>
              <a:rPr lang="en-US" altLang="zh-CN" sz="2800" b="1"/>
              <a:t>MVC</a:t>
            </a:r>
            <a:r>
              <a:rPr lang="zh-CN" altLang="en-US" sz="2800" b="1"/>
              <a:t>框架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编写模型类（</a:t>
            </a:r>
            <a:r>
              <a:rPr lang="en-US" altLang="zh-CN"/>
              <a:t>UserModel.php</a:t>
            </a:r>
            <a:r>
              <a:rPr lang="zh-CN" altLang="en-US"/>
              <a:t>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56792"/>
            <a:ext cx="8096399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04995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编写视图类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514286" cy="49904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3357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打开浏览器，在浏览器中输入以下</a:t>
            </a:r>
            <a:r>
              <a:rPr lang="en-US" altLang="zh-CN"/>
              <a:t>URL</a:t>
            </a:r>
            <a:r>
              <a:rPr lang="zh-CN" altLang="en-US"/>
              <a:t>，看到的效果如下：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76872"/>
            <a:ext cx="8487110" cy="41615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77372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7972452" cy="5257800"/>
          </a:xfrm>
        </p:spPr>
        <p:txBody>
          <a:bodyPr/>
          <a:lstStyle/>
          <a:p>
            <a:pPr>
              <a:buNone/>
            </a:pPr>
            <a:endParaRPr lang="en-US" altLang="zh-CN" dirty="0"/>
          </a:p>
          <a:p>
            <a:r>
              <a:rPr lang="en-US" altLang="zh-CN" dirty="0"/>
              <a:t>                  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练习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>
                <a:solidFill>
                  <a:schemeClr val="tx1"/>
                </a:solidFill>
              </a:rPr>
              <a:t>若</a:t>
            </a:r>
            <a:r>
              <a:rPr lang="en-US" altLang="zh-CN">
                <a:solidFill>
                  <a:schemeClr val="tx1"/>
                </a:solidFill>
              </a:rPr>
              <a:t>url</a:t>
            </a:r>
            <a:r>
              <a:rPr lang="zh-CN" altLang="en-US">
                <a:solidFill>
                  <a:schemeClr val="tx1"/>
                </a:solidFill>
              </a:rPr>
              <a:t>地址为</a:t>
            </a:r>
            <a:r>
              <a:rPr lang="en-US" altLang="zh-CN">
                <a:solidFill>
                  <a:schemeClr val="tx1"/>
                </a:solidFill>
              </a:rPr>
              <a:t>: http://localhost/c12/simplemvc/index.php?c=index&amp;a=index</a:t>
            </a:r>
            <a:r>
              <a:rPr lang="zh-CN" altLang="en-US">
                <a:solidFill>
                  <a:schemeClr val="tx1"/>
                </a:solidFill>
              </a:rPr>
              <a:t>，在浏览器中输出 </a:t>
            </a:r>
            <a:r>
              <a:rPr lang="en-US" altLang="zh-CN">
                <a:solidFill>
                  <a:schemeClr val="tx1"/>
                </a:solidFill>
              </a:rPr>
              <a:t>HELLO MVC</a:t>
            </a:r>
            <a:r>
              <a:rPr lang="zh-CN" altLang="en-US">
                <a:solidFill>
                  <a:schemeClr val="tx1"/>
                </a:solidFill>
              </a:rPr>
              <a:t>，请编写适当的控制器、模型、视图文件</a:t>
            </a:r>
            <a:endParaRPr lang="en-US" altLang="zh-CN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>
                <a:solidFill>
                  <a:schemeClr val="tx1"/>
                </a:solidFill>
              </a:rPr>
              <a:t>完成雪梨教育作业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1201" name="Picture 1" descr="C:\Documents and Settings\celin\Local Settings\Temporary Internet Files\Content.IE5\MFPJ12MY\MCj044638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620688"/>
            <a:ext cx="1736446" cy="1666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7051217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>
                <a:solidFill>
                  <a:srgbClr val="FF0000"/>
                </a:solidFill>
              </a:rPr>
              <a:t>MVC</a:t>
            </a:r>
            <a:r>
              <a:rPr lang="zh-CN" altLang="en-US" sz="2800" b="1">
                <a:solidFill>
                  <a:srgbClr val="FF0000"/>
                </a:solidFill>
              </a:rPr>
              <a:t>模式</a:t>
            </a:r>
            <a:endParaRPr lang="en-US" altLang="zh-CN" sz="2800" b="1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/>
              <a:t>MVC</a:t>
            </a:r>
            <a:r>
              <a:rPr lang="zh-CN" altLang="en-US" sz="2800" b="1"/>
              <a:t>框架特点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/>
              <a:t>MVC</a:t>
            </a:r>
            <a:r>
              <a:rPr lang="zh-CN" altLang="en-US" sz="2800" b="1"/>
              <a:t>框架编码规范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/>
              <a:t>搭建自己的</a:t>
            </a:r>
            <a:r>
              <a:rPr lang="en-US" altLang="zh-CN" sz="2800" b="1"/>
              <a:t>MVC</a:t>
            </a:r>
            <a:r>
              <a:rPr lang="zh-CN" altLang="en-US" sz="2800" b="1"/>
              <a:t>框架</a:t>
            </a:r>
            <a:endParaRPr lang="en-US" altLang="zh-CN" sz="2800" b="1"/>
          </a:p>
        </p:txBody>
      </p:sp>
    </p:spTree>
    <p:extLst>
      <p:ext uri="{BB962C8B-B14F-4D97-AF65-F5344CB8AC3E}">
        <p14:creationId xmlns:p14="http://schemas.microsoft.com/office/powerpoint/2010/main" val="313531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MVC</a:t>
            </a:r>
            <a:r>
              <a:rPr lang="zh-CN" altLang="en-US"/>
              <a:t>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MVC</a:t>
            </a:r>
            <a:r>
              <a:rPr lang="zh-CN" altLang="en-US"/>
              <a:t>模式 （</a:t>
            </a:r>
            <a:r>
              <a:rPr lang="en-US" altLang="zh-CN"/>
              <a:t>Model-View-Controller</a:t>
            </a:r>
            <a:r>
              <a:rPr lang="zh-CN" altLang="en-US"/>
              <a:t>）是软件工程中的一种软件架构模式，把软件系统分为三个基本部分</a:t>
            </a:r>
            <a:endParaRPr lang="en-US" altLang="zh-CN"/>
          </a:p>
          <a:p>
            <a:pPr lvl="1"/>
            <a:r>
              <a:rPr lang="en-US" altLang="zh-CN"/>
              <a:t>Model</a:t>
            </a:r>
            <a:r>
              <a:rPr lang="zh-CN" altLang="en-US"/>
              <a:t>： 管理所有 数据库 相关的逻辑。模型提供了连接和操作数据库的抽象层。</a:t>
            </a:r>
            <a:endParaRPr lang="en-US" altLang="zh-CN"/>
          </a:p>
          <a:p>
            <a:pPr lvl="1"/>
            <a:r>
              <a:rPr lang="en-US" altLang="zh-CN"/>
              <a:t>View</a:t>
            </a:r>
            <a:r>
              <a:rPr lang="zh-CN" altLang="en-US"/>
              <a:t>：   负责界面显示，如</a:t>
            </a:r>
            <a:r>
              <a:rPr lang="en-US" altLang="zh-CN"/>
              <a:t>HMTL/XML/JSON</a:t>
            </a:r>
            <a:r>
              <a:rPr lang="zh-CN" altLang="en-US"/>
              <a:t>显示。</a:t>
            </a:r>
            <a:endParaRPr lang="en-US" altLang="zh-CN"/>
          </a:p>
          <a:p>
            <a:pPr lvl="1"/>
            <a:r>
              <a:rPr lang="en-US" altLang="zh-CN"/>
              <a:t>Controller</a:t>
            </a:r>
            <a:r>
              <a:rPr lang="zh-CN" altLang="en-US"/>
              <a:t>：负责所有的 业务逻辑 ，比如 </a:t>
            </a:r>
            <a:r>
              <a:rPr lang="en-US" altLang="zh-CN"/>
              <a:t>if/else </a:t>
            </a:r>
            <a:r>
              <a:rPr lang="zh-CN" altLang="en-US"/>
              <a:t>逻辑。</a:t>
            </a:r>
          </a:p>
        </p:txBody>
      </p:sp>
    </p:spTree>
    <p:extLst>
      <p:ext uri="{BB962C8B-B14F-4D97-AF65-F5344CB8AC3E}">
        <p14:creationId xmlns:p14="http://schemas.microsoft.com/office/powerpoint/2010/main" val="263848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本节内容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57224" y="1571612"/>
            <a:ext cx="7643866" cy="414340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/>
              <a:t>MVC</a:t>
            </a:r>
            <a:r>
              <a:rPr lang="zh-CN" altLang="en-US" sz="2800" b="1"/>
              <a:t>模式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>
                <a:solidFill>
                  <a:srgbClr val="FF0000"/>
                </a:solidFill>
              </a:rPr>
              <a:t>MVC</a:t>
            </a:r>
            <a:r>
              <a:rPr lang="zh-CN" altLang="en-US" sz="2800" b="1">
                <a:solidFill>
                  <a:srgbClr val="FF0000"/>
                </a:solidFill>
              </a:rPr>
              <a:t>框架特点</a:t>
            </a:r>
            <a:endParaRPr lang="en-US" altLang="zh-CN" sz="2800" b="1">
              <a:solidFill>
                <a:srgbClr val="FF0000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en-US" altLang="zh-CN" sz="2800" b="1"/>
              <a:t>MVC</a:t>
            </a:r>
            <a:r>
              <a:rPr lang="zh-CN" altLang="en-US" sz="2800" b="1"/>
              <a:t>框架编码规范</a:t>
            </a:r>
            <a:endParaRPr lang="en-US" altLang="zh-CN" sz="2800" b="1"/>
          </a:p>
          <a:p>
            <a:pPr marL="457200" indent="-457200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Ø"/>
              <a:defRPr/>
            </a:pPr>
            <a:r>
              <a:rPr lang="zh-CN" altLang="en-US" sz="2800" b="1"/>
              <a:t>搭建自己的</a:t>
            </a:r>
            <a:r>
              <a:rPr lang="en-US" altLang="zh-CN" sz="2800" b="1"/>
              <a:t>MVC</a:t>
            </a:r>
            <a:r>
              <a:rPr lang="zh-CN" altLang="en-US" sz="2800" b="1"/>
              <a:t>框架</a:t>
            </a:r>
            <a:endParaRPr lang="en-US" altLang="zh-CN" sz="2800" b="1"/>
          </a:p>
        </p:txBody>
      </p:sp>
    </p:spTree>
    <p:extLst>
      <p:ext uri="{BB962C8B-B14F-4D97-AF65-F5344CB8AC3E}">
        <p14:creationId xmlns:p14="http://schemas.microsoft.com/office/powerpoint/2010/main" val="182350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MVC</a:t>
            </a:r>
            <a:r>
              <a:rPr lang="zh-CN" altLang="en-US"/>
              <a:t>框架特点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特定的目录结构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8115300" cy="25622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33" y="2204864"/>
            <a:ext cx="7694997" cy="43482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9470">
            <a:off x="457200" y="3313770"/>
            <a:ext cx="8561905" cy="236190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0118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MVC</a:t>
            </a:r>
            <a:r>
              <a:rPr lang="zh-CN" altLang="en-US"/>
              <a:t>框架特点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单一入口：用一个文件处理所有的</a:t>
            </a:r>
            <a:r>
              <a:rPr lang="en-US" altLang="zh-CN"/>
              <a:t>HTTP</a:t>
            </a:r>
            <a:r>
              <a:rPr lang="zh-CN" altLang="en-US"/>
              <a:t>请求</a:t>
            </a:r>
            <a:endParaRPr lang="en-US" altLang="zh-CN"/>
          </a:p>
          <a:p>
            <a:pPr lvl="1"/>
            <a:r>
              <a:rPr lang="en-US" altLang="zh-CN"/>
              <a:t>PHP</a:t>
            </a:r>
            <a:r>
              <a:rPr lang="zh-CN" altLang="en-US"/>
              <a:t>中，一般入口文件名是</a:t>
            </a:r>
            <a:r>
              <a:rPr lang="en-US" altLang="zh-CN"/>
              <a:t>index.php</a:t>
            </a:r>
          </a:p>
          <a:p>
            <a:pPr lvl="1"/>
            <a:r>
              <a:rPr lang="en-US" altLang="zh-CN"/>
              <a:t>http://www.nostop.org/index.php?c=posts&amp;a=index</a:t>
            </a:r>
            <a:endParaRPr lang="zh-CN" altLang="en-US"/>
          </a:p>
          <a:p>
            <a:pPr lvl="1"/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56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单一入口实现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http://www.nostop.org/index.php?c=posts&amp;a=index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67" y="2708920"/>
            <a:ext cx="8533333" cy="2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7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单一入口优点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可以进行集中的安全性检查</a:t>
            </a:r>
            <a:endParaRPr lang="en-US" altLang="zh-CN"/>
          </a:p>
          <a:p>
            <a:r>
              <a:rPr lang="zh-CN" altLang="en-US"/>
              <a:t>可以对</a:t>
            </a:r>
            <a:r>
              <a:rPr lang="en-US" altLang="zh-CN"/>
              <a:t>url</a:t>
            </a:r>
            <a:r>
              <a:rPr lang="zh-CN" altLang="en-US"/>
              <a:t>参数和</a:t>
            </a:r>
            <a:r>
              <a:rPr lang="en-US" altLang="zh-CN"/>
              <a:t>post</a:t>
            </a:r>
            <a:r>
              <a:rPr lang="zh-CN" altLang="en-US"/>
              <a:t>进行必要的检查和特殊字符过滤</a:t>
            </a:r>
            <a:endParaRPr lang="en-US" altLang="zh-CN"/>
          </a:p>
          <a:p>
            <a:r>
              <a:rPr lang="zh-CN" altLang="en-US"/>
              <a:t>可以记录访问日志、访问统计等等各种可以集中处理的任务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150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TechED 2009">
      <a:dk1>
        <a:sysClr val="windowText" lastClr="000000"/>
      </a:dk1>
      <a:lt1>
        <a:sysClr val="window" lastClr="FFFFFF"/>
      </a:lt1>
      <a:dk2>
        <a:srgbClr val="5F5F5F"/>
      </a:dk2>
      <a:lt2>
        <a:srgbClr val="075198"/>
      </a:lt2>
      <a:accent1>
        <a:srgbClr val="075198"/>
      </a:accent1>
      <a:accent2>
        <a:srgbClr val="6CAE30"/>
      </a:accent2>
      <a:accent3>
        <a:srgbClr val="DE8400"/>
      </a:accent3>
      <a:accent4>
        <a:srgbClr val="B30000"/>
      </a:accent4>
      <a:accent5>
        <a:srgbClr val="000000"/>
      </a:accent5>
      <a:accent6>
        <a:srgbClr val="808080"/>
      </a:accent6>
      <a:hlink>
        <a:srgbClr val="FA9500"/>
      </a:hlink>
      <a:folHlink>
        <a:srgbClr val="F0ED7B"/>
      </a:folHlink>
    </a:clrScheme>
    <a:fontScheme name="English 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431</Words>
  <Application>Microsoft Office PowerPoint</Application>
  <PresentationFormat>全屏显示(4:3)</PresentationFormat>
  <Paragraphs>83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simsun</vt:lpstr>
      <vt:lpstr>宋体</vt:lpstr>
      <vt:lpstr>微软雅黑</vt:lpstr>
      <vt:lpstr>Arial</vt:lpstr>
      <vt:lpstr>Calibri</vt:lpstr>
      <vt:lpstr>Courier New</vt:lpstr>
      <vt:lpstr>Gabriola</vt:lpstr>
      <vt:lpstr>Wingdings</vt:lpstr>
      <vt:lpstr>Office 主题</vt:lpstr>
      <vt:lpstr>第12章 MVC框架概述</vt:lpstr>
      <vt:lpstr>本节内容</vt:lpstr>
      <vt:lpstr>本节内容</vt:lpstr>
      <vt:lpstr>MVC模式</vt:lpstr>
      <vt:lpstr>本节内容</vt:lpstr>
      <vt:lpstr>MVC框架特点</vt:lpstr>
      <vt:lpstr>MVC框架特点</vt:lpstr>
      <vt:lpstr>单一入口实现</vt:lpstr>
      <vt:lpstr>单一入口优点</vt:lpstr>
      <vt:lpstr>单一入口缺点及解决方案</vt:lpstr>
      <vt:lpstr>使用单一入口的框架</vt:lpstr>
      <vt:lpstr>本节内容</vt:lpstr>
      <vt:lpstr>MVC编码规范（一般）</vt:lpstr>
      <vt:lpstr>本节内容</vt:lpstr>
      <vt:lpstr>搭建自己的MVC框架</vt:lpstr>
      <vt:lpstr>创建一个项目目录</vt:lpstr>
      <vt:lpstr>创建目录结构</vt:lpstr>
      <vt:lpstr>编写入口文件代码</vt:lpstr>
      <vt:lpstr>编写控制器类（DemoController.php）</vt:lpstr>
      <vt:lpstr>编写模型类（UserModel.php）</vt:lpstr>
      <vt:lpstr>编写视图类</vt:lpstr>
      <vt:lpstr>测试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2009-10-29T03:28:51Z</dcterms:created>
  <dcterms:modified xsi:type="dcterms:W3CDTF">2017-05-24T04:56:39Z</dcterms:modified>
  <cp:contentStatus/>
</cp:coreProperties>
</file>