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4" r:id="rId2"/>
    <p:sldId id="556" r:id="rId3"/>
    <p:sldId id="557" r:id="rId4"/>
    <p:sldId id="511" r:id="rId5"/>
    <p:sldId id="542" r:id="rId6"/>
    <p:sldId id="543" r:id="rId7"/>
    <p:sldId id="545" r:id="rId8"/>
    <p:sldId id="544" r:id="rId9"/>
    <p:sldId id="548" r:id="rId10"/>
    <p:sldId id="546" r:id="rId11"/>
    <p:sldId id="547" r:id="rId12"/>
    <p:sldId id="549" r:id="rId13"/>
    <p:sldId id="550" r:id="rId14"/>
    <p:sldId id="552" r:id="rId15"/>
    <p:sldId id="551" r:id="rId16"/>
    <p:sldId id="554" r:id="rId17"/>
    <p:sldId id="567" r:id="rId18"/>
    <p:sldId id="555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8" r:id="rId29"/>
    <p:sldId id="34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4" autoAdjust="0"/>
    <p:restoredTop sz="87293" autoAdjust="0"/>
  </p:normalViewPr>
  <p:slideViewPr>
    <p:cSldViewPr>
      <p:cViewPr varScale="1">
        <p:scale>
          <a:sx n="73" d="100"/>
          <a:sy n="73" d="100"/>
        </p:scale>
        <p:origin x="11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7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0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2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2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9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8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2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8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14</a:t>
            </a:r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章 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Ajax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var img = </a:t>
            </a:r>
            <a:r>
              <a:rPr lang="zh-CN" altLang="en-US"/>
              <a:t>（“</a:t>
            </a:r>
            <a:r>
              <a:rPr lang="en-US" altLang="zh-CN"/>
              <a:t>#contet #left .big</a:t>
            </a:r>
            <a:r>
              <a:rPr lang="zh-CN" altLang="en-US"/>
              <a:t>”）</a:t>
            </a:r>
            <a:r>
              <a:rPr lang="en-US" altLang="zh-CN"/>
              <a:t>;</a:t>
            </a:r>
          </a:p>
          <a:p>
            <a:r>
              <a:rPr lang="zh-CN" altLang="en-US"/>
              <a:t>设置</a:t>
            </a:r>
            <a:r>
              <a:rPr lang="en-US" altLang="zh-CN"/>
              <a:t>HTML</a:t>
            </a:r>
            <a:r>
              <a:rPr lang="zh-CN" altLang="en-US"/>
              <a:t>元素自带属性，用 </a:t>
            </a:r>
            <a:r>
              <a:rPr lang="en-US" altLang="zh-CN"/>
              <a:t>attr()</a:t>
            </a:r>
          </a:p>
          <a:p>
            <a:pPr lvl="1"/>
            <a:r>
              <a:rPr lang="en-US" altLang="zh-CN"/>
              <a:t>img.attr(“src”, “1.jpg”)</a:t>
            </a:r>
          </a:p>
          <a:p>
            <a:r>
              <a:rPr lang="zh-CN" altLang="en-US"/>
              <a:t>设置</a:t>
            </a:r>
            <a:r>
              <a:rPr lang="en-US" altLang="zh-CN"/>
              <a:t>CSS</a:t>
            </a:r>
            <a:r>
              <a:rPr lang="zh-CN" altLang="en-US"/>
              <a:t>样式，用</a:t>
            </a:r>
            <a:r>
              <a:rPr lang="en-US" altLang="zh-CN"/>
              <a:t>css()</a:t>
            </a:r>
          </a:p>
          <a:p>
            <a:pPr lvl="1"/>
            <a:r>
              <a:rPr lang="en-US" altLang="zh-CN"/>
              <a:t>img.css(“border”, “1px soid #333”)</a:t>
            </a:r>
          </a:p>
          <a:p>
            <a:r>
              <a:rPr lang="zh-CN" altLang="en-US"/>
              <a:t>元素的隐藏和显示，还可以用</a:t>
            </a:r>
            <a:endParaRPr lang="en-US" altLang="zh-CN"/>
          </a:p>
          <a:p>
            <a:pPr lvl="1"/>
            <a:r>
              <a:rPr lang="en-US" altLang="zh-CN"/>
              <a:t>img.hide()</a:t>
            </a:r>
            <a:r>
              <a:rPr lang="zh-CN" altLang="en-US"/>
              <a:t>，</a:t>
            </a:r>
            <a:r>
              <a:rPr lang="en-US" altLang="zh-CN"/>
              <a:t>img.show()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6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常用事件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事件是指可以被</a:t>
            </a:r>
            <a:r>
              <a:rPr lang="en-US" altLang="zh-CN"/>
              <a:t>Javascript</a:t>
            </a:r>
            <a:r>
              <a:rPr lang="zh-CN" altLang="en-US"/>
              <a:t>侦测到的行为</a:t>
            </a:r>
            <a:endParaRPr lang="en-US" altLang="zh-CN"/>
          </a:p>
          <a:p>
            <a:r>
              <a:rPr lang="zh-CN" altLang="en-US"/>
              <a:t>常用事件</a:t>
            </a:r>
            <a:endParaRPr lang="en-US" altLang="zh-CN"/>
          </a:p>
          <a:p>
            <a:pPr lvl="1"/>
            <a:r>
              <a:rPr lang="zh-CN" altLang="en-US"/>
              <a:t>单击：</a:t>
            </a:r>
            <a:r>
              <a:rPr lang="en-US" altLang="zh-CN"/>
              <a:t>click()</a:t>
            </a:r>
          </a:p>
          <a:p>
            <a:pPr lvl="1"/>
            <a:r>
              <a:rPr lang="zh-CN" altLang="en-US"/>
              <a:t>鼠标经过：</a:t>
            </a:r>
            <a:r>
              <a:rPr lang="en-US" altLang="zh-CN"/>
              <a:t>mouseover()</a:t>
            </a:r>
          </a:p>
          <a:p>
            <a:pPr lvl="1"/>
            <a:r>
              <a:rPr lang="zh-CN" altLang="en-US"/>
              <a:t>鼠标离开：</a:t>
            </a:r>
            <a:r>
              <a:rPr lang="en-US" altLang="zh-CN"/>
              <a:t>mouseout()</a:t>
            </a:r>
          </a:p>
          <a:p>
            <a:pPr lvl="1"/>
            <a:r>
              <a:rPr lang="zh-CN" altLang="en-US"/>
              <a:t>鼠标在元素上移动：</a:t>
            </a:r>
            <a:r>
              <a:rPr lang="en-US" altLang="zh-CN"/>
              <a:t>mousemove()</a:t>
            </a:r>
            <a:endParaRPr lang="zh-CN" altLang="en-US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68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常用事件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/>
              <a:t>常用事件</a:t>
            </a:r>
            <a:endParaRPr lang="en-US" altLang="zh-CN"/>
          </a:p>
          <a:p>
            <a:pPr lvl="1"/>
            <a:r>
              <a:rPr lang="zh-CN" altLang="en-US"/>
              <a:t>聚焦，得到焦点：</a:t>
            </a:r>
            <a:r>
              <a:rPr lang="en-US" altLang="zh-CN"/>
              <a:t>focus()</a:t>
            </a:r>
          </a:p>
          <a:p>
            <a:pPr lvl="1"/>
            <a:r>
              <a:rPr lang="zh-CN" altLang="en-US"/>
              <a:t>失去焦点：</a:t>
            </a:r>
            <a:r>
              <a:rPr lang="en-US" altLang="zh-CN"/>
              <a:t>blur()</a:t>
            </a:r>
          </a:p>
          <a:p>
            <a:pPr lvl="1"/>
            <a:r>
              <a:rPr lang="zh-CN" altLang="en-US"/>
              <a:t>元素值发生改变时：</a:t>
            </a:r>
            <a:r>
              <a:rPr lang="en-US" altLang="zh-CN"/>
              <a:t>change() </a:t>
            </a:r>
          </a:p>
          <a:p>
            <a:r>
              <a:rPr lang="zh-CN" altLang="en-US"/>
              <a:t>更多事件，请参考</a:t>
            </a:r>
            <a:r>
              <a:rPr lang="en-US" altLang="zh-CN"/>
              <a:t>	</a:t>
            </a:r>
          </a:p>
          <a:p>
            <a:pPr lvl="1"/>
            <a:r>
              <a:rPr lang="en-US" altLang="zh-CN"/>
              <a:t>http://www.w3school.com.cn/jquery/jquery_ref_events.asp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6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事件处理函数使用方式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b="1"/>
              <a:t>$(“</a:t>
            </a:r>
            <a:r>
              <a:rPr lang="en-US" altLang="zh-CN" b="1" i="1"/>
              <a:t>selector</a:t>
            </a:r>
            <a:r>
              <a:rPr lang="en-US" altLang="zh-CN" b="1"/>
              <a:t>”) . </a:t>
            </a:r>
            <a:r>
              <a:rPr lang="en-US" altLang="zh-CN" b="1" i="1">
                <a:solidFill>
                  <a:srgbClr val="FF0000"/>
                </a:solidFill>
              </a:rPr>
              <a:t>EventName </a:t>
            </a:r>
            <a:r>
              <a:rPr lang="en-US" altLang="zh-CN" b="1"/>
              <a:t>( </a:t>
            </a:r>
            <a:r>
              <a:rPr lang="en-US" altLang="zh-CN" b="1">
                <a:solidFill>
                  <a:srgbClr val="FF0000"/>
                </a:solidFill>
              </a:rPr>
              <a:t>function(){</a:t>
            </a:r>
          </a:p>
          <a:p>
            <a:pPr lvl="1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 //</a:t>
            </a:r>
            <a:r>
              <a:rPr lang="zh-CN" altLang="en-US">
                <a:solidFill>
                  <a:srgbClr val="FF0000"/>
                </a:solidFill>
              </a:rPr>
              <a:t>事件处理函数的函数体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b="1">
                <a:solidFill>
                  <a:srgbClr val="FF0000"/>
                </a:solidFill>
              </a:rPr>
              <a:t>}</a:t>
            </a:r>
            <a:r>
              <a:rPr lang="en-US" altLang="zh-CN" b="1"/>
              <a:t>);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736495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jQuery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相关内容回顾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Ajax</a:t>
            </a:r>
            <a:r>
              <a:rPr lang="zh-CN" altLang="en-US" sz="2800" b="1">
                <a:solidFill>
                  <a:srgbClr val="FF0000"/>
                </a:solidFill>
              </a:rPr>
              <a:t>应用示例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Ajax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简介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实战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77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Ajax</a:t>
            </a:r>
            <a:r>
              <a:rPr lang="zh-CN" altLang="en-US"/>
              <a:t>应用示例</a:t>
            </a:r>
            <a:r>
              <a:rPr lang="en-US" altLang="zh-CN"/>
              <a:t>-</a:t>
            </a:r>
            <a:r>
              <a:rPr lang="zh-CN" altLang="en-US"/>
              <a:t>更换验证码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单击验证码图片时，生成一张新的验证码图片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事件检测</a:t>
            </a:r>
            <a:endParaRPr lang="en-US" altLang="zh-CN"/>
          </a:p>
          <a:p>
            <a:pPr lvl="1"/>
            <a:r>
              <a:rPr lang="zh-CN" altLang="en-US"/>
              <a:t>发送请求（客户端</a:t>
            </a:r>
            <a:r>
              <a:rPr lang="en-US" altLang="zh-CN"/>
              <a:t>js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服务器端进行处理</a:t>
            </a:r>
            <a:endParaRPr lang="en-US" altLang="zh-CN"/>
          </a:p>
          <a:p>
            <a:pPr lvl="1"/>
            <a:r>
              <a:rPr lang="zh-CN" altLang="en-US"/>
              <a:t>页面更新（客户端</a:t>
            </a:r>
            <a:r>
              <a:rPr lang="en-US" altLang="zh-CN"/>
              <a:t>js</a:t>
            </a:r>
            <a:r>
              <a:rPr lang="zh-CN" altLang="en-US"/>
              <a:t>）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23584" y="6126163"/>
            <a:ext cx="12409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c14_1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04864"/>
            <a:ext cx="5685686" cy="17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Ajax</a:t>
            </a:r>
            <a:r>
              <a:rPr lang="zh-CN" altLang="en-US"/>
              <a:t>应用示例</a:t>
            </a:r>
            <a:r>
              <a:rPr lang="en-US" altLang="zh-CN"/>
              <a:t>-</a:t>
            </a:r>
            <a:r>
              <a:rPr lang="zh-CN" altLang="en-US"/>
              <a:t>检测用户名是否被占用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鼠标离开用户名框时，进行检测：</a:t>
            </a:r>
            <a:endParaRPr lang="en-US" altLang="zh-CN"/>
          </a:p>
          <a:p>
            <a:pPr lvl="1"/>
            <a:r>
              <a:rPr lang="zh-CN" altLang="en-US"/>
              <a:t>若此用户名被占用了，提示：用户名被占用</a:t>
            </a:r>
            <a:endParaRPr lang="en-US" altLang="zh-CN"/>
          </a:p>
          <a:p>
            <a:pPr lvl="1"/>
            <a:r>
              <a:rPr lang="zh-CN" altLang="en-US"/>
              <a:t>否则提示：用户名可用</a:t>
            </a:r>
            <a:endParaRPr lang="en-US" altLang="zh-CN"/>
          </a:p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事件检测</a:t>
            </a:r>
            <a:endParaRPr lang="en-US" altLang="zh-CN"/>
          </a:p>
          <a:p>
            <a:pPr lvl="1"/>
            <a:r>
              <a:rPr lang="zh-CN" altLang="en-US"/>
              <a:t>发送请求（客户端</a:t>
            </a:r>
            <a:r>
              <a:rPr lang="en-US" altLang="zh-CN"/>
              <a:t>js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服务器端进行处理</a:t>
            </a:r>
            <a:endParaRPr lang="en-US" altLang="zh-CN"/>
          </a:p>
          <a:p>
            <a:pPr lvl="1"/>
            <a:r>
              <a:rPr lang="zh-CN" altLang="en-US"/>
              <a:t>页面更新（客户端</a:t>
            </a:r>
            <a:r>
              <a:rPr lang="en-US" altLang="zh-CN"/>
              <a:t>js</a:t>
            </a:r>
            <a:r>
              <a:rPr lang="zh-CN" altLang="en-US"/>
              <a:t>）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23584" y="6126163"/>
            <a:ext cx="12409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/>
              <a:t>c14_2</a:t>
            </a:r>
          </a:p>
        </p:txBody>
      </p:sp>
    </p:spTree>
    <p:extLst>
      <p:ext uri="{BB962C8B-B14F-4D97-AF65-F5344CB8AC3E}">
        <p14:creationId xmlns:p14="http://schemas.microsoft.com/office/powerpoint/2010/main" val="319946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Ajax</a:t>
            </a:r>
            <a:r>
              <a:rPr lang="zh-CN" altLang="en-US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$.get(URL,callback);</a:t>
            </a:r>
          </a:p>
          <a:p>
            <a:pPr lvl="1"/>
            <a:r>
              <a:rPr lang="en-US" altLang="zh-CN"/>
              <a:t>$.get('register.php?username=aaa&amp;password=123',function(data){})</a:t>
            </a:r>
          </a:p>
          <a:p>
            <a:r>
              <a:rPr lang="en-US" altLang="zh-CN"/>
              <a:t>$.post(URL,data,callback);</a:t>
            </a:r>
          </a:p>
          <a:p>
            <a:pPr marL="457200" lvl="1" indent="0">
              <a:buNone/>
            </a:pPr>
            <a:r>
              <a:rPr lang="en-US" altLang="zh-CN"/>
              <a:t>$.post('register.php',{</a:t>
            </a:r>
          </a:p>
          <a:p>
            <a:pPr marL="457200" lvl="1" indent="0">
              <a:buNone/>
            </a:pPr>
            <a:r>
              <a:rPr lang="en-US" altLang="zh-CN"/>
              <a:t>	  'username':'aaa',</a:t>
            </a:r>
          </a:p>
          <a:p>
            <a:pPr marL="457200" lvl="1" indent="0">
              <a:buNone/>
            </a:pPr>
            <a:r>
              <a:rPr lang="en-US" altLang="zh-CN"/>
              <a:t>	 'password':'123'</a:t>
            </a:r>
          </a:p>
          <a:p>
            <a:pPr marL="457200" lvl="1" indent="0">
              <a:buNone/>
            </a:pPr>
            <a:r>
              <a:rPr lang="en-US" altLang="zh-CN"/>
              <a:t>})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6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jQuery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相关内容回顾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Ajax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应用示例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Ajax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实战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2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6867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Ajax</a:t>
            </a:r>
            <a:r>
              <a:rPr lang="zh-CN" altLang="en-US" dirty="0">
                <a:sym typeface="Wingdings" pitchFamily="2" charset="2"/>
              </a:rPr>
              <a:t>：（</a:t>
            </a:r>
            <a:r>
              <a:rPr lang="en-US" altLang="zh-CN" dirty="0">
                <a:sym typeface="Wingdings" pitchFamily="2" charset="2"/>
              </a:rPr>
              <a:t> Asynchronous JavaScript And XML</a:t>
            </a:r>
            <a:r>
              <a:rPr lang="zh-CN" altLang="en-US" dirty="0">
                <a:sym typeface="Wingdings" pitchFamily="2" charset="2"/>
              </a:rPr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异步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ea typeface="宋体" charset="-122"/>
              </a:rPr>
              <a:t>Ajax</a:t>
            </a:r>
            <a:r>
              <a:rPr lang="zh-CN" altLang="en-US" dirty="0">
                <a:ea typeface="宋体" charset="-122"/>
              </a:rPr>
              <a:t>的组成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JavaScript</a:t>
            </a:r>
            <a:r>
              <a:rPr lang="zh-CN" altLang="en-US" dirty="0"/>
              <a:t>（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对象）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服务器端程序（</a:t>
            </a:r>
            <a:r>
              <a:rPr lang="en-US" altLang="zh-CN" dirty="0"/>
              <a:t>PHP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427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6400914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8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ea typeface="宋体" charset="-122"/>
              </a:rPr>
              <a:t>Ajax</a:t>
            </a:r>
            <a:r>
              <a:rPr lang="zh-CN" altLang="en-US" dirty="0">
                <a:ea typeface="宋体" charset="-122"/>
              </a:rPr>
              <a:t>作用及特点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无刷新修改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客户端发送</a:t>
            </a:r>
            <a:r>
              <a:rPr lang="en-US" altLang="zh-CN" dirty="0"/>
              <a:t>HTTP</a:t>
            </a:r>
            <a:r>
              <a:rPr lang="zh-CN" altLang="en-US" dirty="0"/>
              <a:t>请求（手动）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/>
              <a:t>提升站点的性能（每次</a:t>
            </a:r>
            <a:r>
              <a:rPr lang="en-US" altLang="zh-CN" dirty="0"/>
              <a:t>Ajax</a:t>
            </a:r>
            <a:r>
              <a:rPr lang="zh-CN" altLang="en-US" dirty="0"/>
              <a:t>请求只返回部分页面）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客户端通过</a:t>
            </a:r>
            <a:r>
              <a:rPr lang="en-US" altLang="zh-CN" dirty="0"/>
              <a:t>JS</a:t>
            </a:r>
            <a:r>
              <a:rPr lang="zh-CN" altLang="en-US" dirty="0"/>
              <a:t>向服务器请求数据（或其他资源）</a:t>
            </a:r>
            <a:endParaRPr lang="en-US" altLang="zh-CN" dirty="0"/>
          </a:p>
          <a:p>
            <a:r>
              <a:rPr lang="zh-CN" altLang="en-US" dirty="0"/>
              <a:t>服务器执行相应的操作并返回结果数据</a:t>
            </a:r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JS</a:t>
            </a:r>
            <a:r>
              <a:rPr lang="zh-CN" altLang="en-US" dirty="0"/>
              <a:t>处理结果数据，并用结果数据更改页面上相应的局部数据，从而避免了刷新整个页面所造成的：</a:t>
            </a:r>
            <a:endParaRPr lang="en-US" altLang="zh-CN" dirty="0"/>
          </a:p>
          <a:p>
            <a:pPr lvl="1"/>
            <a:r>
              <a:rPr lang="zh-CN" altLang="en-US" dirty="0"/>
              <a:t>大量数据从服务器到客户端而导致的响应速度慢</a:t>
            </a:r>
            <a:endParaRPr lang="en-US" altLang="zh-CN" dirty="0"/>
          </a:p>
          <a:p>
            <a:pPr lvl="1"/>
            <a:r>
              <a:rPr lang="zh-CN" altLang="en-US" dirty="0"/>
              <a:t>堵塞用户的</a:t>
            </a:r>
            <a:r>
              <a:rPr lang="zh-CN" altLang="en-US"/>
              <a:t>其他操作</a:t>
            </a:r>
            <a:endParaRPr lang="en-US" altLang="zh-CN" dirty="0"/>
          </a:p>
          <a:p>
            <a:r>
              <a:rPr lang="zh-CN" altLang="en-US" dirty="0"/>
              <a:t>那么，具体是怎么实现的呢？</a:t>
            </a:r>
          </a:p>
        </p:txBody>
      </p:sp>
    </p:spTree>
    <p:extLst>
      <p:ext uri="{BB962C8B-B14F-4D97-AF65-F5344CB8AC3E}">
        <p14:creationId xmlns:p14="http://schemas.microsoft.com/office/powerpoint/2010/main" val="14770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是</a:t>
            </a:r>
            <a:r>
              <a:rPr lang="en-US" altLang="zh-CN" dirty="0"/>
              <a:t>Ajax</a:t>
            </a:r>
            <a:r>
              <a:rPr lang="zh-CN" altLang="en-US" dirty="0"/>
              <a:t>核心对象，负责</a:t>
            </a:r>
            <a:r>
              <a:rPr lang="zh-CN" altLang="en-US" dirty="0">
                <a:solidFill>
                  <a:srgbClr val="FF0000"/>
                </a:solidFill>
              </a:rPr>
              <a:t>发送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接收</a:t>
            </a:r>
            <a:r>
              <a:rPr lang="zh-CN" altLang="en-US" dirty="0"/>
              <a:t>服务器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zh-CN" altLang="en-US" dirty="0"/>
              <a:t>响应</a:t>
            </a:r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zh-CN" altLang="en-US" dirty="0"/>
              <a:t>等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该对象的浏览器支持不好，必须</a:t>
            </a:r>
            <a:r>
              <a:rPr lang="zh-CN" altLang="en-US" dirty="0">
                <a:solidFill>
                  <a:srgbClr val="FF0000"/>
                </a:solidFill>
              </a:rPr>
              <a:t>针对不同浏览器</a:t>
            </a:r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不同方法创建</a:t>
            </a:r>
            <a:r>
              <a:rPr lang="zh-CN" altLang="en-US" dirty="0"/>
              <a:t>该对象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</p:txBody>
      </p:sp>
      <p:pic>
        <p:nvPicPr>
          <p:cNvPr id="4" name="图片 3" descr="createXMLHtt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49080"/>
            <a:ext cx="5838096" cy="1552381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945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常用属性：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2214554"/>
          <a:ext cx="6858048" cy="392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onreadystatechange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readyState</a:t>
                      </a:r>
                      <a:r>
                        <a:rPr lang="zh-CN" altLang="en-US" dirty="0"/>
                        <a:t>属性改变时调用的事件处理函数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readyState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当前请求状态（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表示请求响应完成）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status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状态码（</a:t>
                      </a:r>
                      <a:r>
                        <a:rPr lang="en-US" altLang="zh-CN" dirty="0"/>
                        <a:t>200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404</a:t>
                      </a:r>
                      <a:r>
                        <a:rPr lang="zh-CN" altLang="en-US" dirty="0"/>
                        <a:t>等）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responseText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响应值为文本字符串格式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responseXML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响应值为</a:t>
                      </a:r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文档格式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33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常用方法：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2357430"/>
          <a:ext cx="7072362" cy="34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open( 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建立服务器和客户端之间的连接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send( 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发送请求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sendRequestHeader</a:t>
                      </a:r>
                      <a:r>
                        <a:rPr lang="en-US" altLang="zh-CN" dirty="0"/>
                        <a:t>( 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设置请求头消息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81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XMLHttpRequest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使用模板：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</p:txBody>
      </p:sp>
      <p:pic>
        <p:nvPicPr>
          <p:cNvPr id="5" name="图片 4" descr="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6"/>
            <a:ext cx="5328591" cy="422638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69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jQuery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相关内容回顾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Ajax</a:t>
            </a:r>
            <a:r>
              <a:rPr lang="zh-CN" altLang="en-US" sz="2800" b="1"/>
              <a:t>应用示例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Ajax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简介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实战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 </a:t>
            </a:r>
            <a:r>
              <a:rPr lang="en-US" altLang="zh-CN"/>
              <a:t>1– </a:t>
            </a:r>
            <a:r>
              <a:rPr lang="zh-CN" altLang="en-US"/>
              <a:t>实现删除功能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综合</a:t>
            </a:r>
            <a:r>
              <a:rPr lang="en-US" altLang="zh-CN"/>
              <a:t>c14-1</a:t>
            </a:r>
            <a:r>
              <a:rPr lang="zh-CN" altLang="en-US"/>
              <a:t>和</a:t>
            </a:r>
            <a:r>
              <a:rPr lang="en-US" altLang="zh-CN"/>
              <a:t>c14-2</a:t>
            </a:r>
            <a:r>
              <a:rPr lang="zh-CN" altLang="en-US"/>
              <a:t>，实现用户注册</a:t>
            </a:r>
            <a:endParaRPr lang="en-US" altLang="zh-CN"/>
          </a:p>
          <a:p>
            <a:pPr lvl="1"/>
            <a:r>
              <a:rPr lang="zh-CN" altLang="en-US"/>
              <a:t>鼠标离开用户名控件时，检测用户名是否被占用，被占用则不能注册。</a:t>
            </a:r>
            <a:endParaRPr lang="en-US" altLang="zh-CN"/>
          </a:p>
          <a:p>
            <a:pPr lvl="1"/>
            <a:r>
              <a:rPr lang="zh-CN" altLang="en-US"/>
              <a:t>单击验证码图片时，验证码可更换</a:t>
            </a:r>
            <a:endParaRPr lang="en-US" altLang="zh-CN"/>
          </a:p>
          <a:p>
            <a:pPr lvl="1"/>
            <a:r>
              <a:rPr lang="zh-CN" altLang="en-US"/>
              <a:t>注册时，除验证用户名和密码外，也验证验证码</a:t>
            </a:r>
          </a:p>
        </p:txBody>
      </p:sp>
    </p:spTree>
    <p:extLst>
      <p:ext uri="{BB962C8B-B14F-4D97-AF65-F5344CB8AC3E}">
        <p14:creationId xmlns:p14="http://schemas.microsoft.com/office/powerpoint/2010/main" val="267892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实战</a:t>
            </a:r>
            <a:r>
              <a:rPr lang="en-US" altLang="zh-CN"/>
              <a:t>2</a:t>
            </a:r>
            <a:r>
              <a:rPr lang="zh-CN" altLang="en-US"/>
              <a:t> </a:t>
            </a:r>
            <a:r>
              <a:rPr lang="en-US" altLang="zh-CN"/>
              <a:t>– </a:t>
            </a:r>
            <a:r>
              <a:rPr lang="zh-CN" altLang="en-US"/>
              <a:t>实现删除功能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newcms</a:t>
            </a:r>
            <a:r>
              <a:rPr lang="zh-CN" altLang="en-US"/>
              <a:t>系统里的删除新闻功能</a:t>
            </a:r>
            <a:endParaRPr lang="en-US" altLang="zh-CN"/>
          </a:p>
          <a:p>
            <a:pPr lvl="1"/>
            <a:r>
              <a:rPr lang="zh-CN" altLang="en-US"/>
              <a:t>用户点“删除”链接时，弹出询问用户是否确定删除数据</a:t>
            </a:r>
            <a:endParaRPr lang="en-US" altLang="zh-CN"/>
          </a:p>
          <a:p>
            <a:pPr lvl="1"/>
            <a:r>
              <a:rPr lang="zh-CN" altLang="en-US"/>
              <a:t>如果用户确定，则删除记录。</a:t>
            </a:r>
            <a:endParaRPr lang="en-US" altLang="zh-CN"/>
          </a:p>
          <a:p>
            <a:pPr lvl="1"/>
            <a:r>
              <a:rPr lang="zh-CN" altLang="en-US"/>
              <a:t>否则不做处理</a:t>
            </a:r>
          </a:p>
        </p:txBody>
      </p:sp>
    </p:spTree>
    <p:extLst>
      <p:ext uri="{BB962C8B-B14F-4D97-AF65-F5344CB8AC3E}">
        <p14:creationId xmlns:p14="http://schemas.microsoft.com/office/powerpoint/2010/main" val="118958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sz="3200" dirty="0"/>
              <a:t>                   </a:t>
            </a:r>
            <a:r>
              <a:rPr lang="en-US" altLang="zh-CN" sz="3200" b="0" dirty="0">
                <a:solidFill>
                  <a:schemeClr val="tx1"/>
                </a:solidFill>
              </a:rPr>
              <a:t> </a:t>
            </a:r>
            <a:r>
              <a:rPr lang="zh-CN" altLang="en-US" sz="3200" b="0" dirty="0">
                <a:solidFill>
                  <a:schemeClr val="tx1"/>
                </a:solidFill>
              </a:rPr>
              <a:t>思考：</a:t>
            </a:r>
            <a:endParaRPr lang="en-US" altLang="zh-CN" sz="32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</a:rPr>
              <a:t>分析登陆移动网上营业厅的过程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如果是你，你会怎么去实现该功能？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分析一下你的做法的优点和缺点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可否只改变页面 登陆部分 的那个局部区域而不必刷新整个页面？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9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jQuery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相关内容回顾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Ajax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应用示例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chemeClr val="tx1">
                    <a:lumMod val="10000"/>
                  </a:schemeClr>
                </a:solidFill>
              </a:rPr>
              <a:t>Ajax</a:t>
            </a: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简介</a:t>
            </a:r>
            <a:endParaRPr lang="en-US" altLang="zh-CN" sz="2800" b="1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chemeClr val="tx1">
                    <a:lumMod val="10000"/>
                  </a:schemeClr>
                </a:solidFill>
              </a:rPr>
              <a:t>实战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3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相关内容回顾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在页面中引入</a:t>
            </a:r>
            <a:r>
              <a:rPr lang="en-US" altLang="zh-CN"/>
              <a:t>jQuery</a:t>
            </a:r>
            <a:r>
              <a:rPr lang="zh-CN" altLang="en-US"/>
              <a:t>文件</a:t>
            </a:r>
            <a:endParaRPr lang="en-US" altLang="zh-CN"/>
          </a:p>
          <a:p>
            <a:r>
              <a:rPr lang="en-US" altLang="zh-CN"/>
              <a:t>jQuery</a:t>
            </a:r>
            <a:r>
              <a:rPr lang="zh-CN" altLang="en-US"/>
              <a:t>选择器</a:t>
            </a:r>
            <a:endParaRPr lang="en-US" altLang="zh-CN"/>
          </a:p>
          <a:p>
            <a:r>
              <a:rPr lang="zh-CN" altLang="en-US"/>
              <a:t>常用操作</a:t>
            </a:r>
            <a:endParaRPr lang="en-US" altLang="zh-CN"/>
          </a:p>
          <a:p>
            <a:r>
              <a:rPr lang="en-US" altLang="zh-CN"/>
              <a:t>jQuery</a:t>
            </a:r>
            <a:r>
              <a:rPr lang="zh-CN" altLang="en-US"/>
              <a:t>常用事件</a:t>
            </a:r>
          </a:p>
        </p:txBody>
      </p:sp>
    </p:spTree>
    <p:extLst>
      <p:ext uri="{BB962C8B-B14F-4D97-AF65-F5344CB8AC3E}">
        <p14:creationId xmlns:p14="http://schemas.microsoft.com/office/powerpoint/2010/main" val="220684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在页面中引入</a:t>
            </a:r>
            <a:r>
              <a:rPr lang="en-US" altLang="zh-CN"/>
              <a:t>jQuery</a:t>
            </a:r>
            <a:r>
              <a:rPr lang="zh-CN" altLang="en-US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、下载</a:t>
            </a:r>
            <a:r>
              <a:rPr lang="en-US" altLang="zh-CN"/>
              <a:t>jQuery</a:t>
            </a:r>
            <a:r>
              <a:rPr lang="zh-CN" altLang="en-US"/>
              <a:t>文件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、测试引入</a:t>
            </a:r>
            <a:r>
              <a:rPr lang="en-US" altLang="zh-CN"/>
              <a:t>jQuery</a:t>
            </a:r>
            <a:r>
              <a:rPr lang="zh-CN" altLang="en-US"/>
              <a:t>文件是否成功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7191375" cy="704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00" y="4077072"/>
            <a:ext cx="6477000" cy="1381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47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基本功能</a:t>
            </a:r>
            <a:endParaRPr lang="en-US" altLang="zh-CN"/>
          </a:p>
          <a:p>
            <a:pPr lvl="1"/>
            <a:r>
              <a:rPr lang="zh-CN" altLang="en-US"/>
              <a:t>快速、精确地选择某一个（某一组）元素</a:t>
            </a:r>
            <a:endParaRPr lang="en-US" altLang="zh-CN"/>
          </a:p>
          <a:p>
            <a:pPr lvl="1"/>
            <a:r>
              <a:rPr lang="zh-CN" altLang="en-US"/>
              <a:t>返回该元素（组）的</a:t>
            </a:r>
            <a:r>
              <a:rPr lang="en-US" altLang="zh-CN"/>
              <a:t>jQuery</a:t>
            </a:r>
            <a:r>
              <a:rPr lang="zh-CN" altLang="en-US"/>
              <a:t>包装集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基本用法</a:t>
            </a:r>
            <a:endParaRPr lang="en-US" altLang="zh-CN"/>
          </a:p>
          <a:p>
            <a:pPr lvl="1"/>
            <a:r>
              <a:rPr lang="zh-CN" altLang="en-US"/>
              <a:t>标签选择器： </a:t>
            </a:r>
            <a:r>
              <a:rPr lang="en-US" altLang="zh-CN"/>
              <a:t>var  div  =  $(‘div’);</a:t>
            </a:r>
          </a:p>
          <a:p>
            <a:pPr lvl="1"/>
            <a:r>
              <a:rPr lang="zh-CN" altLang="en-US"/>
              <a:t>类选择器： </a:t>
            </a:r>
            <a:r>
              <a:rPr lang="en-US" altLang="zh-CN"/>
              <a:t>var  toHidden  =  $(‘.toHidden’);</a:t>
            </a:r>
          </a:p>
          <a:p>
            <a:pPr lvl="1"/>
            <a:r>
              <a:rPr lang="en-US" altLang="zh-CN"/>
              <a:t>ID</a:t>
            </a:r>
            <a:r>
              <a:rPr lang="zh-CN" altLang="en-US"/>
              <a:t>选择器： </a:t>
            </a:r>
            <a:r>
              <a:rPr lang="en-US" altLang="zh-CN"/>
              <a:t>var  toExten  =  $(‘#toExten’);</a:t>
            </a:r>
          </a:p>
          <a:p>
            <a:pPr lvl="1"/>
            <a:r>
              <a:rPr lang="zh-CN" altLang="en-US"/>
              <a:t>后代选择器： </a:t>
            </a:r>
            <a:r>
              <a:rPr lang="en-US" altLang="zh-CN"/>
              <a:t>var  nav  =  $(‘#header  .top  #nav’);</a:t>
            </a:r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3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924925" cy="338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全屏显示(4:3)</PresentationFormat>
  <Paragraphs>172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第14章 Ajax</vt:lpstr>
      <vt:lpstr>PowerPoint 演示文稿</vt:lpstr>
      <vt:lpstr>PowerPoint 演示文稿</vt:lpstr>
      <vt:lpstr>本节内容</vt:lpstr>
      <vt:lpstr>jQuery相关内容回顾</vt:lpstr>
      <vt:lpstr>在页面中引入jQuery文件</vt:lpstr>
      <vt:lpstr>jQuery选择器</vt:lpstr>
      <vt:lpstr>jQuery选择器</vt:lpstr>
      <vt:lpstr>jQuery选择器</vt:lpstr>
      <vt:lpstr>常用操作</vt:lpstr>
      <vt:lpstr>jQuery常用事件</vt:lpstr>
      <vt:lpstr>jQuery常用事件</vt:lpstr>
      <vt:lpstr>事件处理函数使用方式</vt:lpstr>
      <vt:lpstr>本节内容</vt:lpstr>
      <vt:lpstr>Ajax应用示例-更换验证码</vt:lpstr>
      <vt:lpstr>Ajax应用示例-检测用户名是否被占用</vt:lpstr>
      <vt:lpstr>Ajax应用</vt:lpstr>
      <vt:lpstr>本节内容</vt:lpstr>
      <vt:lpstr>Ajax简介</vt:lpstr>
      <vt:lpstr>Ajax简介</vt:lpstr>
      <vt:lpstr>Ajax工作原理</vt:lpstr>
      <vt:lpstr>XMLHttpRequest对象</vt:lpstr>
      <vt:lpstr>XMLHttpRequest对象</vt:lpstr>
      <vt:lpstr>XMLHttpRequest对象</vt:lpstr>
      <vt:lpstr>XMLHttpRequest对象</vt:lpstr>
      <vt:lpstr>本节内容</vt:lpstr>
      <vt:lpstr>实战 1– 实现删除功能</vt:lpstr>
      <vt:lpstr>实战2 – 实现删除功能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2017-06-14T01:36:26Z</dcterms:modified>
</cp:coreProperties>
</file>