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40" r:id="rId2"/>
    <p:sldId id="344" r:id="rId3"/>
    <p:sldId id="508" r:id="rId4"/>
    <p:sldId id="512" r:id="rId5"/>
    <p:sldId id="509" r:id="rId6"/>
    <p:sldId id="511" r:id="rId7"/>
    <p:sldId id="510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473" r:id="rId23"/>
    <p:sldId id="539" r:id="rId24"/>
    <p:sldId id="527" r:id="rId25"/>
    <p:sldId id="528" r:id="rId26"/>
    <p:sldId id="530" r:id="rId27"/>
    <p:sldId id="532" r:id="rId28"/>
    <p:sldId id="534" r:id="rId29"/>
    <p:sldId id="531" r:id="rId30"/>
    <p:sldId id="533" r:id="rId31"/>
    <p:sldId id="535" r:id="rId32"/>
    <p:sldId id="536" r:id="rId33"/>
    <p:sldId id="537" r:id="rId34"/>
    <p:sldId id="461" r:id="rId35"/>
    <p:sldId id="34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4" autoAdjust="0"/>
    <p:restoredTop sz="87293" autoAdjust="0"/>
  </p:normalViewPr>
  <p:slideViewPr>
    <p:cSldViewPr>
      <p:cViewPr varScale="1">
        <p:scale>
          <a:sx n="73" d="100"/>
          <a:sy n="73" d="100"/>
        </p:scale>
        <p:origin x="11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7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0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8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1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4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5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9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3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pgraph.net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下载 </a:t>
            </a:r>
            <a:r>
              <a:rPr lang="en-US" altLang="zh-CN"/>
              <a:t>PPT</a:t>
            </a:r>
            <a:r>
              <a:rPr lang="zh-CN" altLang="en-US"/>
              <a:t>（</a:t>
            </a:r>
            <a:r>
              <a:rPr lang="en-US" altLang="zh-CN"/>
              <a:t>15</a:t>
            </a:r>
            <a:r>
              <a:rPr lang="zh-CN" altLang="en-US"/>
              <a:t>章）、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2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颜色处理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 imagecolorallocate ( resource $image , int $red , int $green , int $blue )</a:t>
            </a:r>
          </a:p>
          <a:p>
            <a:pPr lvl="1"/>
            <a:r>
              <a:rPr lang="zh-CN" altLang="en-US"/>
              <a:t>为一幅图像分配颜色</a:t>
            </a:r>
            <a:endParaRPr lang="en-US" altLang="zh-CN"/>
          </a:p>
          <a:p>
            <a:pPr lvl="1"/>
            <a:r>
              <a:rPr lang="zh-CN" altLang="en-US"/>
              <a:t>返回代表了由给定的 </a:t>
            </a:r>
            <a:r>
              <a:rPr lang="en-US" altLang="zh-CN"/>
              <a:t>RGB </a:t>
            </a:r>
            <a:r>
              <a:rPr lang="zh-CN" altLang="en-US"/>
              <a:t>成分组成的颜色</a:t>
            </a:r>
            <a:endParaRPr lang="en-US" altLang="zh-CN"/>
          </a:p>
          <a:p>
            <a:pPr lvl="1"/>
            <a:r>
              <a:rPr lang="zh-CN" altLang="en-US"/>
              <a:t>第一次对 </a:t>
            </a:r>
            <a:r>
              <a:rPr lang="en-US" altLang="zh-CN" b="1"/>
              <a:t>imagecolorallocate()</a:t>
            </a:r>
            <a:r>
              <a:rPr lang="en-US" altLang="zh-CN"/>
              <a:t> </a:t>
            </a:r>
            <a:r>
              <a:rPr lang="zh-CN" altLang="en-US"/>
              <a:t>的调用会给基于调色板的图像填充背景色</a:t>
            </a:r>
          </a:p>
        </p:txBody>
      </p:sp>
    </p:spTree>
    <p:extLst>
      <p:ext uri="{BB962C8B-B14F-4D97-AF65-F5344CB8AC3E}">
        <p14:creationId xmlns:p14="http://schemas.microsoft.com/office/powerpoint/2010/main" val="199698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作为一种</a:t>
            </a:r>
            <a:r>
              <a:rPr lang="en-US" altLang="zh-CN"/>
              <a:t>Web</a:t>
            </a:r>
            <a:r>
              <a:rPr lang="zh-CN" altLang="en-US"/>
              <a:t>语言，无论是解析出的</a:t>
            </a:r>
            <a:r>
              <a:rPr lang="en-US" altLang="zh-CN"/>
              <a:t>HTML</a:t>
            </a:r>
            <a:r>
              <a:rPr lang="zh-CN" altLang="en-US"/>
              <a:t>代码还是二进制图片，最终都要通过浏览器显示</a:t>
            </a:r>
            <a:endParaRPr lang="en-US" altLang="zh-CN"/>
          </a:p>
          <a:p>
            <a:r>
              <a:rPr lang="zh-CN" altLang="en-US"/>
              <a:t>应用</a:t>
            </a:r>
            <a:r>
              <a:rPr lang="en-US" altLang="zh-CN"/>
              <a:t>GD2</a:t>
            </a:r>
            <a:r>
              <a:rPr lang="zh-CN" altLang="en-US"/>
              <a:t>函数绘制图像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header()</a:t>
            </a:r>
            <a:r>
              <a:rPr lang="zh-CN" altLang="en-US"/>
              <a:t>发送</a:t>
            </a:r>
            <a:r>
              <a:rPr lang="en-US" altLang="zh-CN"/>
              <a:t>HTTP</a:t>
            </a:r>
            <a:r>
              <a:rPr lang="zh-CN" altLang="en-US"/>
              <a:t>头信息给浏览器，告知要输出的图像类型</a:t>
            </a:r>
            <a:endParaRPr lang="en-US" altLang="zh-CN"/>
          </a:p>
          <a:p>
            <a:pPr lvl="1"/>
            <a:r>
              <a:rPr lang="zh-CN" altLang="en-US"/>
              <a:t>调用输出函数输出图像</a:t>
            </a:r>
            <a:endParaRPr lang="en-US" altLang="zh-CN"/>
          </a:p>
          <a:p>
            <a:pPr lvl="2"/>
            <a:r>
              <a:rPr lang="en-US" altLang="zh-CN"/>
              <a:t>imagegif()</a:t>
            </a:r>
            <a:r>
              <a:rPr lang="zh-CN" altLang="en-US"/>
              <a:t>，</a:t>
            </a:r>
            <a:r>
              <a:rPr lang="en-US" altLang="zh-CN"/>
              <a:t>imgjpeg()</a:t>
            </a:r>
            <a:r>
              <a:rPr lang="zh-CN" altLang="en-US"/>
              <a:t>，</a:t>
            </a:r>
            <a:r>
              <a:rPr lang="en-US" altLang="zh-CN"/>
              <a:t>imagepng()……</a:t>
            </a:r>
          </a:p>
        </p:txBody>
      </p:sp>
    </p:spTree>
    <p:extLst>
      <p:ext uri="{BB962C8B-B14F-4D97-AF65-F5344CB8AC3E}">
        <p14:creationId xmlns:p14="http://schemas.microsoft.com/office/powerpoint/2010/main" val="260308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输出一个绿色背景的</a:t>
            </a:r>
            <a:r>
              <a:rPr lang="en-US" altLang="zh-CN"/>
              <a:t>png</a:t>
            </a:r>
            <a:r>
              <a:rPr lang="zh-CN" altLang="en-US"/>
              <a:t>图像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236" y="1700808"/>
            <a:ext cx="8229600" cy="1292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310712"/>
            <a:ext cx="1895238" cy="1904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4288" y="6093296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c15_1.php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7356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绘制基本图形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绘制线条</a:t>
            </a:r>
            <a:endParaRPr lang="en-US" altLang="zh-CN"/>
          </a:p>
          <a:p>
            <a:pPr lvl="1"/>
            <a:r>
              <a:rPr lang="en-US" altLang="zh-CN"/>
              <a:t>bool imageline ( resource $image , int $x1 , int $y1 , int $x2 , int $y2 , int $color )</a:t>
            </a:r>
          </a:p>
          <a:p>
            <a:pPr lvl="1"/>
            <a:r>
              <a:rPr lang="zh-CN" altLang="en-US"/>
              <a:t>用 </a:t>
            </a:r>
            <a:r>
              <a:rPr lang="en-US" altLang="zh-CN"/>
              <a:t>color </a:t>
            </a:r>
            <a:r>
              <a:rPr lang="zh-CN" altLang="en-US"/>
              <a:t>颜色在图像 </a:t>
            </a:r>
            <a:r>
              <a:rPr lang="en-US" altLang="zh-CN"/>
              <a:t>image </a:t>
            </a:r>
            <a:r>
              <a:rPr lang="zh-CN" altLang="en-US"/>
              <a:t>中从坐标 </a:t>
            </a:r>
            <a:r>
              <a:rPr lang="en-US" altLang="zh-CN"/>
              <a:t>x1</a:t>
            </a:r>
            <a:r>
              <a:rPr lang="zh-CN" altLang="en-US"/>
              <a:t>，</a:t>
            </a:r>
            <a:r>
              <a:rPr lang="en-US" altLang="zh-CN"/>
              <a:t>y1 </a:t>
            </a:r>
            <a:r>
              <a:rPr lang="zh-CN" altLang="en-US"/>
              <a:t>到 </a:t>
            </a:r>
            <a:r>
              <a:rPr lang="en-US" altLang="zh-CN"/>
              <a:t>x2</a:t>
            </a:r>
            <a:r>
              <a:rPr lang="zh-CN" altLang="en-US"/>
              <a:t>，</a:t>
            </a:r>
            <a:r>
              <a:rPr lang="en-US" altLang="zh-CN"/>
              <a:t>y2</a:t>
            </a:r>
            <a:r>
              <a:rPr lang="zh-CN" altLang="en-US"/>
              <a:t>画一条线段。</a:t>
            </a:r>
            <a:endParaRPr lang="en-US" altLang="zh-CN"/>
          </a:p>
          <a:p>
            <a:r>
              <a:rPr lang="zh-CN" altLang="en-US"/>
              <a:t>绘制圆形</a:t>
            </a:r>
            <a:endParaRPr lang="en-US" altLang="zh-CN"/>
          </a:p>
          <a:p>
            <a:r>
              <a:rPr lang="zh-CN" altLang="en-US"/>
              <a:t>绘制矩形</a:t>
            </a:r>
            <a:endParaRPr lang="en-US" altLang="zh-CN"/>
          </a:p>
          <a:p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2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绘制基本图形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绘制线条</a:t>
            </a:r>
            <a:endParaRPr lang="en-US" altLang="zh-CN"/>
          </a:p>
          <a:p>
            <a:r>
              <a:rPr lang="zh-CN" altLang="en-US"/>
              <a:t>绘制椭圆形</a:t>
            </a:r>
            <a:endParaRPr lang="en-US" altLang="zh-CN"/>
          </a:p>
          <a:p>
            <a:pPr lvl="1"/>
            <a:r>
              <a:rPr lang="en-US" altLang="zh-CN"/>
              <a:t>bool imagearc ( resource $image , int $cx , int $cy , int $w , int $h , int $s , int $e , int $color )</a:t>
            </a:r>
          </a:p>
          <a:p>
            <a:pPr lvl="1"/>
            <a:r>
              <a:rPr lang="zh-CN" altLang="en-US"/>
              <a:t>以 </a:t>
            </a:r>
            <a:r>
              <a:rPr lang="en-US" altLang="zh-CN"/>
              <a:t>cx</a:t>
            </a:r>
            <a:r>
              <a:rPr lang="zh-CN" altLang="en-US"/>
              <a:t>，</a:t>
            </a:r>
            <a:r>
              <a:rPr lang="en-US" altLang="zh-CN"/>
              <a:t>cy</a:t>
            </a:r>
            <a:r>
              <a:rPr lang="zh-CN" altLang="en-US"/>
              <a:t>为中心在 </a:t>
            </a:r>
            <a:r>
              <a:rPr lang="en-US" altLang="zh-CN"/>
              <a:t>image </a:t>
            </a:r>
            <a:r>
              <a:rPr lang="zh-CN" altLang="en-US"/>
              <a:t>所代表的图像中画一个椭圆弧</a:t>
            </a:r>
            <a:endParaRPr lang="en-US" altLang="zh-CN"/>
          </a:p>
          <a:p>
            <a:pPr lvl="2"/>
            <a:r>
              <a:rPr lang="en-US" altLang="zh-CN"/>
              <a:t>w </a:t>
            </a:r>
            <a:r>
              <a:rPr lang="zh-CN" altLang="en-US"/>
              <a:t>和 </a:t>
            </a:r>
            <a:r>
              <a:rPr lang="en-US" altLang="zh-CN"/>
              <a:t>h </a:t>
            </a:r>
            <a:r>
              <a:rPr lang="zh-CN" altLang="en-US"/>
              <a:t>分别指定了椭圆的宽度和高度，起始和结束点以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e </a:t>
            </a:r>
            <a:r>
              <a:rPr lang="zh-CN" altLang="en-US"/>
              <a:t>参数以角度指定。</a:t>
            </a:r>
            <a:r>
              <a:rPr lang="en-US" altLang="zh-CN"/>
              <a:t>0°</a:t>
            </a:r>
            <a:r>
              <a:rPr lang="zh-CN" altLang="en-US"/>
              <a:t>位于三点钟位置，以顺时针方向绘画。</a:t>
            </a:r>
            <a:endParaRPr lang="en-US" altLang="zh-CN"/>
          </a:p>
          <a:p>
            <a:r>
              <a:rPr lang="zh-CN" altLang="en-US"/>
              <a:t>绘制矩形</a:t>
            </a:r>
            <a:endParaRPr lang="en-US" altLang="zh-CN"/>
          </a:p>
          <a:p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4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绘制基本图形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绘制线条</a:t>
            </a:r>
            <a:endParaRPr lang="en-US" altLang="zh-CN"/>
          </a:p>
          <a:p>
            <a:r>
              <a:rPr lang="zh-CN" altLang="en-US"/>
              <a:t>绘制椭圆形</a:t>
            </a:r>
            <a:endParaRPr lang="en-US" altLang="zh-CN"/>
          </a:p>
          <a:p>
            <a:r>
              <a:rPr lang="zh-CN" altLang="en-US"/>
              <a:t>绘制矩形</a:t>
            </a:r>
            <a:endParaRPr lang="en-US" altLang="zh-CN"/>
          </a:p>
          <a:p>
            <a:pPr lvl="1"/>
            <a:r>
              <a:rPr lang="en-US" altLang="zh-CN"/>
              <a:t>bool imagerectangle ( resource $image , int $x1 , int $y1 , int $x2 , int $y2 , int $col )</a:t>
            </a:r>
          </a:p>
          <a:p>
            <a:pPr lvl="1"/>
            <a:r>
              <a:rPr lang="zh-CN" altLang="en-US"/>
              <a:t>用 </a:t>
            </a:r>
            <a:r>
              <a:rPr lang="en-US" altLang="zh-CN"/>
              <a:t>col </a:t>
            </a:r>
            <a:r>
              <a:rPr lang="zh-CN" altLang="en-US"/>
              <a:t>颜色在 </a:t>
            </a:r>
            <a:r>
              <a:rPr lang="en-US" altLang="zh-CN"/>
              <a:t>image </a:t>
            </a:r>
            <a:r>
              <a:rPr lang="zh-CN" altLang="en-US"/>
              <a:t>图像中画一个矩形，其左上角坐标为 </a:t>
            </a:r>
            <a:r>
              <a:rPr lang="en-US" altLang="zh-CN"/>
              <a:t>x1, y1</a:t>
            </a:r>
            <a:r>
              <a:rPr lang="zh-CN" altLang="en-US"/>
              <a:t>，右下角坐标为 </a:t>
            </a:r>
            <a:r>
              <a:rPr lang="en-US" altLang="zh-CN"/>
              <a:t>x2, y2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2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绘制基本图形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8229600" cy="3013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164288" y="6093296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c15_2.php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149080"/>
            <a:ext cx="3276190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填充几何图形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bool imagefill ( resource $image , int $x , int $y , int $color )</a:t>
            </a:r>
          </a:p>
          <a:p>
            <a:r>
              <a:rPr lang="en-US" altLang="zh-CN"/>
              <a:t>bool imagefilledarc ( resource $image , int $cx , int $cy , int $width , int $height , int $start , int $end , int $color , int $style )</a:t>
            </a:r>
          </a:p>
          <a:p>
            <a:r>
              <a:rPr lang="en-US" altLang="zh-CN"/>
              <a:t>bool imagefilledrectangle ( resource $image , int $x1 , int $y1 , int $x2 , int $y2 , int $color )</a:t>
            </a:r>
          </a:p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64288" y="6093296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c15_3.php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8395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绘制文字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bool imagestring ( resource $image , int $font , int $x , int $y , string $s , int $col )</a:t>
            </a:r>
          </a:p>
          <a:p>
            <a:pPr lvl="1"/>
            <a:r>
              <a:rPr lang="zh-CN" altLang="en-US"/>
              <a:t>用 </a:t>
            </a:r>
            <a:r>
              <a:rPr lang="en-US" altLang="zh-CN"/>
              <a:t>col </a:t>
            </a:r>
            <a:r>
              <a:rPr lang="zh-CN" altLang="en-US"/>
              <a:t>颜色将字符串 </a:t>
            </a:r>
            <a:r>
              <a:rPr lang="en-US" altLang="zh-CN"/>
              <a:t>s </a:t>
            </a:r>
            <a:r>
              <a:rPr lang="zh-CN" altLang="en-US"/>
              <a:t>画到 </a:t>
            </a:r>
            <a:r>
              <a:rPr lang="en-US" altLang="zh-CN"/>
              <a:t>image </a:t>
            </a:r>
            <a:r>
              <a:rPr lang="zh-CN" altLang="en-US"/>
              <a:t>所代表的图像的 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 </a:t>
            </a:r>
            <a:r>
              <a:rPr lang="zh-CN" altLang="en-US"/>
              <a:t>坐标处</a:t>
            </a:r>
            <a:endParaRPr lang="en-US" altLang="zh-CN"/>
          </a:p>
          <a:p>
            <a:pPr lvl="1"/>
            <a:r>
              <a:rPr lang="zh-CN" altLang="en-US"/>
              <a:t>如果 </a:t>
            </a:r>
            <a:r>
              <a:rPr lang="en-US" altLang="zh-CN"/>
              <a:t>font </a:t>
            </a:r>
            <a:r>
              <a:rPr lang="zh-CN" altLang="en-US"/>
              <a:t>是 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 </a:t>
            </a:r>
            <a:r>
              <a:rPr lang="zh-CN" altLang="en-US"/>
              <a:t>或 </a:t>
            </a:r>
            <a:r>
              <a:rPr lang="en-US" altLang="zh-CN"/>
              <a:t>5</a:t>
            </a:r>
            <a:r>
              <a:rPr lang="zh-CN" altLang="en-US"/>
              <a:t>，则使用内置字体。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64288" y="6093296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c15_4.php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5215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以给定图片为背景继续新的创作</a:t>
            </a:r>
            <a:endParaRPr lang="en-US" altLang="zh-CN"/>
          </a:p>
          <a:p>
            <a:pPr lvl="1"/>
            <a:r>
              <a:rPr lang="en-US" altLang="zh-CN"/>
              <a:t>resource imagecreatefromgif ( string $filename )</a:t>
            </a:r>
          </a:p>
          <a:p>
            <a:pPr lvl="1"/>
            <a:r>
              <a:rPr lang="en-US" altLang="zh-CN"/>
              <a:t>resource imagecreatefrompng ( string $filename )</a:t>
            </a:r>
          </a:p>
          <a:p>
            <a:pPr lvl="1"/>
            <a:r>
              <a:rPr lang="en-US" altLang="zh-CN"/>
              <a:t>……</a:t>
            </a:r>
          </a:p>
          <a:p>
            <a:r>
              <a:rPr lang="zh-CN" altLang="en-US"/>
              <a:t>释放内存</a:t>
            </a:r>
            <a:endParaRPr lang="en-US" altLang="zh-CN"/>
          </a:p>
          <a:p>
            <a:pPr lvl="1"/>
            <a:r>
              <a:rPr lang="en-US" altLang="zh-CN"/>
              <a:t>bool imagedestroy ( resource $image )</a:t>
            </a:r>
          </a:p>
          <a:p>
            <a:r>
              <a:rPr lang="zh-CN" altLang="en-US"/>
              <a:t>其他函数，请参考</a:t>
            </a:r>
            <a:r>
              <a:rPr lang="en-US" altLang="zh-CN"/>
              <a:t>PHP</a:t>
            </a:r>
            <a:r>
              <a:rPr lang="zh-CN" altLang="en-US"/>
              <a:t>参考手册</a:t>
            </a:r>
            <a:r>
              <a:rPr lang="en-US" altLang="zh-CN"/>
              <a:t>GD2</a:t>
            </a:r>
            <a:r>
              <a:rPr lang="zh-CN" altLang="en-US"/>
              <a:t>部分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80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15</a:t>
            </a:r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章  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图形图像处理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实例：给图片加水印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</a:t>
            </a:r>
            <a:endParaRPr lang="en-US" altLang="zh-CN"/>
          </a:p>
          <a:p>
            <a:pPr lvl="1"/>
            <a:r>
              <a:rPr lang="zh-CN" altLang="en-US"/>
              <a:t>打开已有图片</a:t>
            </a:r>
            <a:endParaRPr lang="en-US" altLang="zh-CN"/>
          </a:p>
          <a:p>
            <a:pPr lvl="1"/>
            <a:r>
              <a:rPr lang="zh-CN" altLang="en-US"/>
              <a:t>在已有图片上添加文字</a:t>
            </a:r>
            <a:endParaRPr lang="en-US" altLang="zh-CN"/>
          </a:p>
          <a:p>
            <a:pPr lvl="1"/>
            <a:r>
              <a:rPr lang="zh-CN" altLang="en-US"/>
              <a:t>输出添加上文字的图片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4288" y="6093296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87788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生成图片验证码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创建图像</a:t>
            </a:r>
            <a:endParaRPr lang="en-US" altLang="zh-CN"/>
          </a:p>
          <a:p>
            <a:r>
              <a:rPr lang="zh-CN" altLang="en-US"/>
              <a:t>添加随机字符</a:t>
            </a:r>
            <a:endParaRPr lang="en-US" altLang="zh-CN"/>
          </a:p>
          <a:p>
            <a:r>
              <a:rPr lang="zh-CN" altLang="en-US"/>
              <a:t>添加干扰纹</a:t>
            </a:r>
            <a:endParaRPr lang="en-US" altLang="zh-CN"/>
          </a:p>
          <a:p>
            <a:r>
              <a:rPr lang="zh-CN" altLang="en-US"/>
              <a:t>输出生成好的图片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64288" y="6093296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c15_6.php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33235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/>
              <a:t>                   </a:t>
            </a:r>
            <a:r>
              <a:rPr lang="en-US" altLang="zh-CN" b="0">
                <a:solidFill>
                  <a:schemeClr val="tx1"/>
                </a:solidFill>
              </a:rPr>
              <a:t> </a:t>
            </a:r>
            <a:r>
              <a:rPr lang="zh-CN" altLang="en-US" b="0">
                <a:solidFill>
                  <a:schemeClr val="tx1"/>
                </a:solidFill>
              </a:rPr>
              <a:t>动手做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>
                <a:solidFill>
                  <a:schemeClr val="tx1"/>
                </a:solidFill>
              </a:rPr>
              <a:t>定义图片验证码类</a:t>
            </a:r>
            <a:endParaRPr lang="en-US" altLang="zh-CN" b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/>
              <a:t>图片宽度、高度可定制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/>
              <a:t>图片字符范围可定制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7092280" y="6219364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c15_7.php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GD2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函数库扩展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Jpgraph</a:t>
            </a:r>
            <a:r>
              <a:rPr lang="zh-CN" altLang="en-US" sz="2800" b="1">
                <a:solidFill>
                  <a:srgbClr val="FF0000"/>
                </a:solidFill>
              </a:rPr>
              <a:t>类库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01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Jpgraph</a:t>
            </a:r>
            <a:r>
              <a:rPr lang="zh-CN" altLang="en-US"/>
              <a:t>类库简介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GD2</a:t>
            </a:r>
            <a:r>
              <a:rPr lang="zh-CN" altLang="en-US"/>
              <a:t>函数库编写</a:t>
            </a:r>
            <a:endParaRPr lang="en-US" altLang="zh-CN"/>
          </a:p>
          <a:p>
            <a:r>
              <a:rPr lang="zh-CN" altLang="en-US"/>
              <a:t>可用在</a:t>
            </a:r>
            <a:r>
              <a:rPr lang="en-US" altLang="zh-CN"/>
              <a:t>PHP4.3.1</a:t>
            </a:r>
            <a:r>
              <a:rPr lang="zh-CN" altLang="en-US"/>
              <a:t>以上版本</a:t>
            </a:r>
            <a:endParaRPr lang="en-US" altLang="zh-CN"/>
          </a:p>
          <a:p>
            <a:r>
              <a:rPr lang="zh-CN" altLang="en-US"/>
              <a:t>可用</a:t>
            </a:r>
            <a:r>
              <a:rPr lang="en-US" altLang="zh-CN"/>
              <a:t>Jpgraph</a:t>
            </a:r>
            <a:r>
              <a:rPr lang="zh-CN" altLang="en-US"/>
              <a:t>类库创建各类统计图，如：</a:t>
            </a:r>
            <a:endParaRPr lang="en-US" altLang="zh-CN"/>
          </a:p>
          <a:p>
            <a:pPr lvl="1"/>
            <a:r>
              <a:rPr lang="zh-CN" altLang="en-US"/>
              <a:t>柱状图</a:t>
            </a:r>
            <a:endParaRPr lang="en-US" altLang="zh-CN"/>
          </a:p>
          <a:p>
            <a:pPr lvl="1"/>
            <a:r>
              <a:rPr lang="zh-CN" altLang="en-US"/>
              <a:t>饼形图</a:t>
            </a:r>
            <a:endParaRPr lang="en-US" altLang="zh-CN"/>
          </a:p>
          <a:p>
            <a:pPr lvl="1"/>
            <a:r>
              <a:rPr lang="zh-CN" altLang="en-US"/>
              <a:t>坐标图</a:t>
            </a:r>
            <a:endParaRPr lang="en-US" altLang="zh-CN"/>
          </a:p>
          <a:p>
            <a:pPr lvl="1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2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Jpgraph</a:t>
            </a:r>
            <a:r>
              <a:rPr lang="zh-CN" altLang="en-US"/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</a:t>
            </a:r>
            <a:r>
              <a:rPr lang="en-US" altLang="zh-CN"/>
              <a:t>Jpgraph</a:t>
            </a:r>
          </a:p>
          <a:p>
            <a:r>
              <a:rPr lang="zh-CN" altLang="en-US"/>
              <a:t>安装</a:t>
            </a:r>
            <a:r>
              <a:rPr lang="en-US" altLang="zh-CN"/>
              <a:t>Jpgraph</a:t>
            </a:r>
          </a:p>
          <a:p>
            <a:r>
              <a:rPr lang="zh-CN" altLang="en-US"/>
              <a:t>配置</a:t>
            </a:r>
            <a:r>
              <a:rPr lang="en-US" altLang="zh-CN"/>
              <a:t>Jpgraph</a:t>
            </a:r>
          </a:p>
          <a:p>
            <a:r>
              <a:rPr lang="zh-CN" altLang="en-US"/>
              <a:t>使用</a:t>
            </a:r>
            <a:r>
              <a:rPr lang="en-US" altLang="zh-CN"/>
              <a:t>Jpgraph</a:t>
            </a:r>
            <a:r>
              <a:rPr lang="zh-CN" altLang="en-US"/>
              <a:t>创建图像</a:t>
            </a:r>
          </a:p>
        </p:txBody>
      </p:sp>
    </p:spTree>
    <p:extLst>
      <p:ext uri="{BB962C8B-B14F-4D97-AF65-F5344CB8AC3E}">
        <p14:creationId xmlns:p14="http://schemas.microsoft.com/office/powerpoint/2010/main" val="171984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下载</a:t>
            </a:r>
            <a:r>
              <a:rPr lang="en-US" altLang="zh-CN"/>
              <a:t>Jpgraph</a:t>
            </a:r>
            <a:r>
              <a:rPr lang="zh-CN" altLang="en-US"/>
              <a:t>及安装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官网地址下载：</a:t>
            </a:r>
            <a:r>
              <a:rPr lang="en-US" altLang="zh-CN">
                <a:hlinkClick r:id="rId2"/>
              </a:rPr>
              <a:t>http://jpgraph.net/</a:t>
            </a:r>
            <a:endParaRPr lang="en-US" altLang="zh-CN"/>
          </a:p>
          <a:p>
            <a:r>
              <a:rPr lang="zh-CN" altLang="en-US"/>
              <a:t>解压缩下载的安装包后，目录结构如下</a:t>
            </a:r>
            <a:endParaRPr lang="en-US" altLang="zh-CN"/>
          </a:p>
          <a:p>
            <a:pPr lvl="1"/>
            <a:r>
              <a:rPr lang="en-US" altLang="zh-CN"/>
              <a:t>src</a:t>
            </a:r>
            <a:r>
              <a:rPr lang="zh-CN" altLang="en-US"/>
              <a:t>是此扩展的核心文件目录</a:t>
            </a:r>
            <a:endParaRPr lang="en-US" altLang="zh-CN"/>
          </a:p>
          <a:p>
            <a:pPr lvl="1"/>
            <a:r>
              <a:rPr lang="en-US" altLang="zh-CN"/>
              <a:t>docs</a:t>
            </a:r>
            <a:r>
              <a:rPr lang="zh-CN" altLang="en-US"/>
              <a:t>是参考文档</a:t>
            </a:r>
            <a:endParaRPr lang="en-US" altLang="zh-CN"/>
          </a:p>
          <a:p>
            <a:pPr lvl="1"/>
            <a:r>
              <a:rPr lang="zh-CN" altLang="en-US"/>
              <a:t>使用时，将</a:t>
            </a:r>
            <a:r>
              <a:rPr lang="en-US" altLang="zh-CN"/>
              <a:t>src</a:t>
            </a:r>
            <a:r>
              <a:rPr lang="zh-CN" altLang="en-US"/>
              <a:t>复制至我们的程序相关目录即可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060848"/>
            <a:ext cx="2523809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Jpgraph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复制解压后目录中的“</a:t>
            </a:r>
            <a:r>
              <a:rPr lang="en-US" altLang="zh-CN"/>
              <a:t>src</a:t>
            </a:r>
            <a:r>
              <a:rPr lang="zh-CN" altLang="en-US"/>
              <a:t>”目录至至某目录（如放到</a:t>
            </a:r>
            <a:r>
              <a:rPr lang="en-US" altLang="zh-CN"/>
              <a:t>E:/wamp/www/src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src</a:t>
            </a:r>
            <a:r>
              <a:rPr lang="zh-CN" altLang="en-US"/>
              <a:t>目录重命名为</a:t>
            </a:r>
            <a:r>
              <a:rPr lang="en-US" altLang="zh-CN"/>
              <a:t>jpgraph</a:t>
            </a:r>
          </a:p>
          <a:p>
            <a:r>
              <a:rPr lang="zh-CN" altLang="en-US"/>
              <a:t>更改</a:t>
            </a:r>
            <a:r>
              <a:rPr lang="en-US" altLang="zh-CN"/>
              <a:t>php.ini</a:t>
            </a:r>
            <a:r>
              <a:rPr lang="zh-CN" altLang="en-US"/>
              <a:t>文件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/>
              <a:t>重启</a:t>
            </a:r>
            <a:r>
              <a:rPr lang="en-US" altLang="zh-CN"/>
              <a:t>Apache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77072"/>
            <a:ext cx="5409524" cy="638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96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Jpgraph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解决问题：中文乱码问题</a:t>
            </a:r>
            <a:endParaRPr lang="en-US" altLang="zh-CN"/>
          </a:p>
          <a:p>
            <a:pPr lvl="1"/>
            <a:r>
              <a:rPr lang="zh-CN" altLang="en-US"/>
              <a:t>打开文件 </a:t>
            </a:r>
            <a:r>
              <a:rPr lang="en-US" altLang="zh-CN"/>
              <a:t>jpgraph\jpgraph_ttf.inc.php</a:t>
            </a:r>
            <a:r>
              <a:rPr lang="zh-CN" altLang="en-US"/>
              <a:t>，找到</a:t>
            </a:r>
            <a:r>
              <a:rPr lang="en-US" altLang="zh-CN"/>
              <a:t>183</a:t>
            </a:r>
            <a:r>
              <a:rPr lang="zh-CN" altLang="en-US"/>
              <a:t>行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改成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80928"/>
            <a:ext cx="7034619" cy="21265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365323"/>
            <a:ext cx="5980952" cy="914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8488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Jpgraph</a:t>
            </a:r>
            <a:r>
              <a:rPr lang="zh-CN" altLang="en-US"/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Jpgraph</a:t>
            </a:r>
            <a:r>
              <a:rPr lang="zh-CN" altLang="en-US"/>
              <a:t>导入到程序中</a:t>
            </a:r>
            <a:endParaRPr lang="en-US" altLang="zh-CN"/>
          </a:p>
          <a:p>
            <a:pPr lvl="1"/>
            <a:r>
              <a:rPr lang="en-US" altLang="zh-CN"/>
              <a:t>require_once ‘jpgraph/jpgraph.php’</a:t>
            </a:r>
          </a:p>
          <a:p>
            <a:r>
              <a:rPr lang="zh-CN" altLang="en-US"/>
              <a:t>导入图表类型类库</a:t>
            </a:r>
            <a:endParaRPr lang="en-US" altLang="zh-CN"/>
          </a:p>
          <a:p>
            <a:pPr lvl="1"/>
            <a:r>
              <a:rPr lang="en-US" altLang="zh-CN"/>
              <a:t>require_once ‘jpgraph/jpgraph_bar.php’</a:t>
            </a:r>
            <a:r>
              <a:rPr lang="zh-CN" altLang="en-US"/>
              <a:t>（将使用柱状图）</a:t>
            </a:r>
            <a:endParaRPr lang="en-US" altLang="zh-CN"/>
          </a:p>
          <a:p>
            <a:r>
              <a:rPr lang="zh-CN" altLang="en-US"/>
              <a:t>获取统计数据</a:t>
            </a:r>
            <a:endParaRPr lang="en-US" altLang="zh-CN"/>
          </a:p>
          <a:p>
            <a:r>
              <a:rPr lang="zh-CN" altLang="en-US"/>
              <a:t>创建画布</a:t>
            </a:r>
            <a:endParaRPr lang="en-US" altLang="zh-CN"/>
          </a:p>
          <a:p>
            <a:r>
              <a:rPr lang="zh-CN" altLang="en-US"/>
              <a:t>图表配置</a:t>
            </a:r>
            <a:endParaRPr lang="en-US" altLang="zh-CN"/>
          </a:p>
          <a:p>
            <a:r>
              <a:rPr lang="zh-CN" altLang="en-US"/>
              <a:t>输出图表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2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与图形图像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不仅可以生成</a:t>
            </a:r>
            <a:r>
              <a:rPr lang="en-US" altLang="zh-CN"/>
              <a:t>HTML</a:t>
            </a:r>
            <a:r>
              <a:rPr lang="zh-CN" altLang="en-US"/>
              <a:t>页面，而且可以创建和操作二进制形式的 数据，如图形、文件等。</a:t>
            </a:r>
            <a:endParaRPr lang="en-US" altLang="zh-CN"/>
          </a:p>
          <a:p>
            <a:r>
              <a:rPr lang="zh-CN" altLang="en-US"/>
              <a:t>使</a:t>
            </a:r>
            <a:r>
              <a:rPr lang="en-US" altLang="zh-CN"/>
              <a:t>PHP</a:t>
            </a:r>
            <a:r>
              <a:rPr lang="zh-CN" altLang="en-US"/>
              <a:t>直接绘制图像</a:t>
            </a:r>
            <a:endParaRPr lang="en-US" altLang="zh-CN"/>
          </a:p>
          <a:p>
            <a:pPr lvl="1"/>
            <a:r>
              <a:rPr lang="zh-CN" altLang="en-US"/>
              <a:t>可以提升页面传输速率</a:t>
            </a:r>
            <a:endParaRPr lang="en-US" altLang="zh-CN"/>
          </a:p>
          <a:p>
            <a:pPr lvl="1"/>
            <a:r>
              <a:rPr lang="zh-CN" altLang="en-US"/>
              <a:t>便于数据统计</a:t>
            </a:r>
          </a:p>
        </p:txBody>
      </p:sp>
    </p:spTree>
    <p:extLst>
      <p:ext uri="{BB962C8B-B14F-4D97-AF65-F5344CB8AC3E}">
        <p14:creationId xmlns:p14="http://schemas.microsoft.com/office/powerpoint/2010/main" val="2310859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Jpgraph-</a:t>
            </a:r>
            <a:r>
              <a:rPr lang="zh-CN" altLang="en-US"/>
              <a:t>创建柱形图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5790476" cy="29142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2280" y="6047115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c15_8.php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66821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Jpgraph-</a:t>
            </a:r>
            <a:r>
              <a:rPr lang="zh-CN" altLang="en-US"/>
              <a:t>创建折线图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556792"/>
            <a:ext cx="5657143" cy="2704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092280" y="6047115"/>
            <a:ext cx="17281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c15_9.php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3440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Jpgraph-</a:t>
            </a:r>
            <a:r>
              <a:rPr lang="zh-CN" altLang="en-US"/>
              <a:t>创建</a:t>
            </a:r>
            <a:r>
              <a:rPr lang="en-US" altLang="zh-CN"/>
              <a:t>3D</a:t>
            </a:r>
            <a:r>
              <a:rPr lang="zh-CN" altLang="en-US"/>
              <a:t>饼图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4761905" cy="2923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804248" y="6047115"/>
            <a:ext cx="2016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c15_10.php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101252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/>
              <a:t>                   </a:t>
            </a:r>
            <a:r>
              <a:rPr lang="en-US" altLang="zh-CN" b="0">
                <a:solidFill>
                  <a:schemeClr val="tx1"/>
                </a:solidFill>
              </a:rPr>
              <a:t> </a:t>
            </a:r>
            <a:r>
              <a:rPr lang="zh-CN" altLang="en-US" b="0">
                <a:solidFill>
                  <a:schemeClr val="tx1"/>
                </a:solidFill>
              </a:rPr>
              <a:t>动手做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>
                <a:solidFill>
                  <a:schemeClr val="tx1"/>
                </a:solidFill>
              </a:rPr>
              <a:t>定义图表类，要求</a:t>
            </a:r>
            <a:endParaRPr lang="en-US" altLang="zh-CN" b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/>
              <a:t>使用该类，只需传入统计数据，图表类型，画布大小，图表配置参数即可生成一个图表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6876256" y="6219364"/>
            <a:ext cx="194421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c15_11.php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85679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7207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000"/>
              <a:t>安装</a:t>
            </a:r>
            <a:r>
              <a:rPr lang="en-US" altLang="zh-CN" sz="2000"/>
              <a:t>GD2</a:t>
            </a:r>
            <a:r>
              <a:rPr lang="zh-CN" altLang="en-US" sz="2000"/>
              <a:t>函数库扩展</a:t>
            </a:r>
            <a:endParaRPr lang="en-US" altLang="zh-CN" sz="2000"/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000"/>
              <a:t>常用图片处理函数</a:t>
            </a:r>
            <a:endParaRPr lang="en-US" altLang="zh-CN" sz="2000"/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000"/>
              <a:t>图片验证码生成原理</a:t>
            </a:r>
            <a:endParaRPr lang="en-US" altLang="zh-CN" sz="2000"/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000"/>
              <a:t>图片加水印原理</a:t>
            </a:r>
            <a:endParaRPr lang="en-US" altLang="zh-CN" sz="2000"/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000"/>
              <a:t>安装</a:t>
            </a:r>
            <a:r>
              <a:rPr lang="en-US" altLang="zh-CN" sz="2000"/>
              <a:t>Jpgraph</a:t>
            </a:r>
            <a:r>
              <a:rPr lang="zh-CN" altLang="en-US" sz="2000"/>
              <a:t>扩展</a:t>
            </a:r>
            <a:endParaRPr lang="en-US" altLang="zh-CN" sz="2000"/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altLang="zh-CN" sz="2000"/>
              <a:t>Jpgraph</a:t>
            </a:r>
            <a:r>
              <a:rPr lang="zh-CN" altLang="en-US" sz="2000"/>
              <a:t>使用</a:t>
            </a:r>
            <a:endParaRPr lang="en-US" altLang="zh-CN" sz="2000" dirty="0"/>
          </a:p>
          <a:p>
            <a:pPr marL="3429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</a:pPr>
            <a:endParaRPr lang="en-US" alt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与图形图像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</a:t>
            </a:r>
            <a:r>
              <a:rPr lang="en-US" altLang="zh-CN"/>
              <a:t>PHP</a:t>
            </a:r>
            <a:r>
              <a:rPr lang="zh-CN" altLang="en-US"/>
              <a:t>支持图形图像的扩展</a:t>
            </a:r>
            <a:endParaRPr lang="en-US" altLang="zh-CN"/>
          </a:p>
          <a:p>
            <a:pPr lvl="1"/>
            <a:r>
              <a:rPr lang="en-US" altLang="zh-CN"/>
              <a:t>GD</a:t>
            </a:r>
          </a:p>
          <a:p>
            <a:pPr lvl="1"/>
            <a:r>
              <a:rPr lang="en-US" altLang="zh-CN"/>
              <a:t>Cario</a:t>
            </a:r>
          </a:p>
          <a:p>
            <a:pPr lvl="1"/>
            <a:r>
              <a:rPr lang="en-US" altLang="zh-CN"/>
              <a:t>Exif</a:t>
            </a:r>
          </a:p>
          <a:p>
            <a:pPr lvl="1"/>
            <a:r>
              <a:rPr lang="en-US" altLang="zh-CN"/>
              <a:t>Gmagick</a:t>
            </a:r>
          </a:p>
          <a:p>
            <a:pPr lvl="1"/>
            <a:r>
              <a:rPr lang="en-US" altLang="zh-CN"/>
              <a:t>ImageMagick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GD2</a:t>
            </a:r>
            <a:r>
              <a:rPr lang="zh-CN" altLang="en-US"/>
              <a:t>函数库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GD2</a:t>
            </a:r>
            <a:r>
              <a:rPr lang="zh-CN" altLang="en-US"/>
              <a:t>函数库可以绘制各种图像、统计图，如果与</a:t>
            </a:r>
            <a:r>
              <a:rPr lang="en-US" altLang="zh-CN"/>
              <a:t>Ajax</a:t>
            </a:r>
            <a:r>
              <a:rPr lang="zh-CN" altLang="en-US"/>
              <a:t>技术结合，还可以制作出各种强大的动态图表。</a:t>
            </a:r>
            <a:endParaRPr lang="en-US" altLang="zh-CN"/>
          </a:p>
          <a:p>
            <a:r>
              <a:rPr lang="en-US" altLang="zh-CN"/>
              <a:t>GD2</a:t>
            </a:r>
            <a:r>
              <a:rPr lang="zh-CN" altLang="en-US"/>
              <a:t>库是一个开放的、动态创建图像的源代码公开的函数库</a:t>
            </a:r>
            <a:endParaRPr lang="en-US" altLang="zh-CN"/>
          </a:p>
          <a:p>
            <a:r>
              <a:rPr lang="en-US" altLang="zh-CN"/>
              <a:t>GD2</a:t>
            </a:r>
            <a:r>
              <a:rPr lang="zh-CN" altLang="en-US"/>
              <a:t>库支持</a:t>
            </a:r>
            <a:r>
              <a:rPr lang="en-US" altLang="zh-CN"/>
              <a:t>gif</a:t>
            </a:r>
            <a:r>
              <a:rPr lang="zh-CN" altLang="en-US"/>
              <a:t>、</a:t>
            </a:r>
            <a:r>
              <a:rPr lang="en-US" altLang="zh-CN"/>
              <a:t>png</a:t>
            </a:r>
            <a:r>
              <a:rPr lang="zh-CN" altLang="en-US"/>
              <a:t>、</a:t>
            </a:r>
            <a:r>
              <a:rPr lang="en-US" altLang="zh-CN"/>
              <a:t>jpeg</a:t>
            </a:r>
            <a:r>
              <a:rPr lang="zh-CN" altLang="en-US"/>
              <a:t>、</a:t>
            </a:r>
            <a:r>
              <a:rPr lang="en-US" altLang="zh-CN"/>
              <a:t>wbmp</a:t>
            </a:r>
            <a:r>
              <a:rPr lang="zh-CN" altLang="en-US"/>
              <a:t>、</a:t>
            </a:r>
            <a:r>
              <a:rPr lang="en-US" altLang="zh-CN"/>
              <a:t>xbm</a:t>
            </a:r>
            <a:r>
              <a:rPr lang="zh-CN" altLang="en-US"/>
              <a:t>等多种图像格式</a:t>
            </a:r>
          </a:p>
        </p:txBody>
      </p:sp>
    </p:spTree>
    <p:extLst>
      <p:ext uri="{BB962C8B-B14F-4D97-AF65-F5344CB8AC3E}">
        <p14:creationId xmlns:p14="http://schemas.microsoft.com/office/powerpoint/2010/main" val="357221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GD2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函数库扩展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Jpgraph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类库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GD2</a:t>
            </a:r>
            <a:r>
              <a:rPr lang="zh-CN" altLang="en-US"/>
              <a:t>函数库扩展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PHP5</a:t>
            </a:r>
            <a:r>
              <a:rPr lang="zh-CN" altLang="en-US"/>
              <a:t>中已经默认安装</a:t>
            </a:r>
            <a:r>
              <a:rPr lang="en-US" altLang="zh-CN"/>
              <a:t>GD2</a:t>
            </a:r>
            <a:r>
              <a:rPr lang="zh-CN" altLang="en-US"/>
              <a:t>函数库扩展</a:t>
            </a:r>
            <a:endParaRPr lang="en-US" altLang="zh-CN"/>
          </a:p>
          <a:p>
            <a:r>
              <a:rPr lang="zh-CN" altLang="en-US"/>
              <a:t>若是其他</a:t>
            </a:r>
            <a:r>
              <a:rPr lang="en-US" altLang="zh-CN"/>
              <a:t>PHP</a:t>
            </a:r>
            <a:r>
              <a:rPr lang="zh-CN" altLang="en-US"/>
              <a:t>版本，按如下方式操作</a:t>
            </a:r>
            <a:endParaRPr lang="en-US" altLang="zh-CN"/>
          </a:p>
          <a:p>
            <a:pPr lvl="1"/>
            <a:r>
              <a:rPr lang="zh-CN" altLang="en-US"/>
              <a:t>去掉</a:t>
            </a:r>
            <a:r>
              <a:rPr lang="en-US" altLang="zh-CN"/>
              <a:t>php.ini</a:t>
            </a:r>
            <a:r>
              <a:rPr lang="zh-CN" altLang="en-US"/>
              <a:t>中的“</a:t>
            </a:r>
            <a:r>
              <a:rPr lang="en-US" altLang="zh-CN"/>
              <a:t>;extenseion=php_gd2.dll</a:t>
            </a:r>
            <a:r>
              <a:rPr lang="zh-CN" altLang="en-US"/>
              <a:t>”的分号</a:t>
            </a:r>
            <a:endParaRPr lang="en-US" altLang="zh-CN"/>
          </a:p>
          <a:p>
            <a:pPr lvl="1"/>
            <a:r>
              <a:rPr lang="zh-CN" altLang="en-US"/>
              <a:t>重启</a:t>
            </a:r>
            <a:r>
              <a:rPr lang="en-US" altLang="zh-CN"/>
              <a:t>Apache</a:t>
            </a:r>
            <a:r>
              <a:rPr lang="zh-CN" altLang="en-US"/>
              <a:t>服务器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phpinfo</a:t>
            </a:r>
            <a:r>
              <a:rPr lang="zh-CN" altLang="en-US"/>
              <a:t>（）函数可以获取</a:t>
            </a:r>
            <a:r>
              <a:rPr lang="en-US" altLang="zh-CN"/>
              <a:t>GD2</a:t>
            </a:r>
            <a:r>
              <a:rPr lang="zh-CN" altLang="en-US"/>
              <a:t>函数库的安装信息。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gd_info()</a:t>
            </a:r>
            <a:r>
              <a:rPr lang="zh-CN" altLang="en-US"/>
              <a:t>函数可以检测 </a:t>
            </a:r>
            <a:r>
              <a:rPr lang="en-US" altLang="zh-CN"/>
              <a:t>GD </a:t>
            </a:r>
            <a:r>
              <a:rPr lang="zh-CN" altLang="en-US"/>
              <a:t>库所支持的格式</a:t>
            </a:r>
          </a:p>
        </p:txBody>
      </p:sp>
    </p:spTree>
    <p:extLst>
      <p:ext uri="{BB962C8B-B14F-4D97-AF65-F5344CB8AC3E}">
        <p14:creationId xmlns:p14="http://schemas.microsoft.com/office/powerpoint/2010/main" val="91104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常用图像处理函数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创建画布</a:t>
            </a:r>
            <a:endParaRPr lang="en-US" altLang="zh-CN"/>
          </a:p>
          <a:p>
            <a:r>
              <a:rPr lang="zh-CN" altLang="en-US"/>
              <a:t>颜色处理</a:t>
            </a:r>
            <a:endParaRPr lang="en-US" altLang="zh-CN"/>
          </a:p>
          <a:p>
            <a:r>
              <a:rPr lang="zh-CN" altLang="en-US"/>
              <a:t>输出图像</a:t>
            </a:r>
            <a:endParaRPr lang="en-US" altLang="zh-CN"/>
          </a:p>
          <a:p>
            <a:r>
              <a:rPr lang="zh-CN" altLang="en-US"/>
              <a:t>绘制基本图形</a:t>
            </a:r>
            <a:endParaRPr lang="en-US" altLang="zh-CN"/>
          </a:p>
          <a:p>
            <a:r>
              <a:rPr lang="zh-CN" altLang="en-US"/>
              <a:t>填充几何图形</a:t>
            </a:r>
            <a:endParaRPr lang="en-US" altLang="zh-CN"/>
          </a:p>
          <a:p>
            <a:r>
              <a:rPr lang="zh-CN" altLang="en-US"/>
              <a:t>输出文字</a:t>
            </a:r>
          </a:p>
        </p:txBody>
      </p:sp>
    </p:spTree>
    <p:extLst>
      <p:ext uri="{BB962C8B-B14F-4D97-AF65-F5344CB8AC3E}">
        <p14:creationId xmlns:p14="http://schemas.microsoft.com/office/powerpoint/2010/main" val="204249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创建画布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resource imagecreate ( int $x_size , int $y_size )</a:t>
            </a:r>
          </a:p>
          <a:p>
            <a:pPr lvl="1"/>
            <a:r>
              <a:rPr lang="zh-CN" altLang="en-US"/>
              <a:t>新建一个基于调色板的图像</a:t>
            </a:r>
            <a:endParaRPr lang="en-US" altLang="zh-CN"/>
          </a:p>
          <a:p>
            <a:pPr lvl="1"/>
            <a:r>
              <a:rPr lang="zh-CN" altLang="en-US"/>
              <a:t>成功后返回图象资源</a:t>
            </a:r>
            <a:r>
              <a:rPr lang="en-US" altLang="zh-CN"/>
              <a:t>,</a:t>
            </a:r>
            <a:r>
              <a:rPr lang="zh-CN" altLang="en-US"/>
              <a:t>失败后返回 </a:t>
            </a:r>
            <a:r>
              <a:rPr lang="en-US" altLang="zh-CN"/>
              <a:t>FALSE </a:t>
            </a:r>
          </a:p>
          <a:p>
            <a:r>
              <a:rPr lang="en-US" altLang="zh-CN"/>
              <a:t>resource imagecreatetruecolor ( int $width , int $height )</a:t>
            </a:r>
          </a:p>
          <a:p>
            <a:pPr lvl="1"/>
            <a:r>
              <a:rPr lang="zh-CN" altLang="en-US"/>
              <a:t>新建一个真彩色图像</a:t>
            </a:r>
            <a:endParaRPr lang="en-US" altLang="zh-CN"/>
          </a:p>
          <a:p>
            <a:pPr lvl="1"/>
            <a:r>
              <a:rPr lang="zh-CN" altLang="en-US"/>
              <a:t>成功后返回图象资源</a:t>
            </a:r>
            <a:r>
              <a:rPr lang="en-US" altLang="zh-CN"/>
              <a:t>,</a:t>
            </a:r>
            <a:r>
              <a:rPr lang="zh-CN" altLang="en-US"/>
              <a:t>失败后返回 </a:t>
            </a:r>
            <a:r>
              <a:rPr lang="en-US" altLang="zh-CN"/>
              <a:t>FALSE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全屏显示(4:3)</PresentationFormat>
  <Paragraphs>193</Paragraphs>
  <Slides>35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下载 PPT（15章）、demo</vt:lpstr>
      <vt:lpstr>第15章  图形图像处理</vt:lpstr>
      <vt:lpstr>PHP与图形图像</vt:lpstr>
      <vt:lpstr>PHP与图形图像</vt:lpstr>
      <vt:lpstr>GD2函数库</vt:lpstr>
      <vt:lpstr>本节内容</vt:lpstr>
      <vt:lpstr>安装GD2函数库扩展</vt:lpstr>
      <vt:lpstr>常用图像处理函数</vt:lpstr>
      <vt:lpstr>创建画布</vt:lpstr>
      <vt:lpstr>颜色处理</vt:lpstr>
      <vt:lpstr>输出图像</vt:lpstr>
      <vt:lpstr>输出一个绿色背景的png图像</vt:lpstr>
      <vt:lpstr>绘制基本图形</vt:lpstr>
      <vt:lpstr>绘制基本图形</vt:lpstr>
      <vt:lpstr>绘制基本图形</vt:lpstr>
      <vt:lpstr>绘制基本图形</vt:lpstr>
      <vt:lpstr>填充几何图形</vt:lpstr>
      <vt:lpstr>绘制文字</vt:lpstr>
      <vt:lpstr>其他操作</vt:lpstr>
      <vt:lpstr>实例：给图片加水印</vt:lpstr>
      <vt:lpstr>生成图片验证码</vt:lpstr>
      <vt:lpstr>PowerPoint 演示文稿</vt:lpstr>
      <vt:lpstr>本节内容</vt:lpstr>
      <vt:lpstr>Jpgraph类库简介</vt:lpstr>
      <vt:lpstr>使用Jpgraph步骤</vt:lpstr>
      <vt:lpstr>下载Jpgraph及安装</vt:lpstr>
      <vt:lpstr>安装Jpgraph</vt:lpstr>
      <vt:lpstr>配置Jpgraph</vt:lpstr>
      <vt:lpstr>使用Jpgraph步骤</vt:lpstr>
      <vt:lpstr>使用Jpgraph-创建柱形图</vt:lpstr>
      <vt:lpstr>使用Jpgraph-创建折线图</vt:lpstr>
      <vt:lpstr>使用Jpgraph-创建3D饼图</vt:lpstr>
      <vt:lpstr>PowerPoint 演示文稿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2017-06-16T05:53:25Z</dcterms:modified>
</cp:coreProperties>
</file>