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4" r:id="rId2"/>
    <p:sldId id="392" r:id="rId3"/>
    <p:sldId id="423" r:id="rId4"/>
    <p:sldId id="499" r:id="rId5"/>
    <p:sldId id="486" r:id="rId6"/>
    <p:sldId id="487" r:id="rId7"/>
    <p:sldId id="500" r:id="rId8"/>
    <p:sldId id="488" r:id="rId9"/>
    <p:sldId id="451" r:id="rId10"/>
    <p:sldId id="452" r:id="rId11"/>
    <p:sldId id="501" r:id="rId12"/>
    <p:sldId id="491" r:id="rId13"/>
    <p:sldId id="502" r:id="rId14"/>
    <p:sldId id="497" r:id="rId15"/>
    <p:sldId id="503" r:id="rId16"/>
    <p:sldId id="507" r:id="rId17"/>
    <p:sldId id="477" r:id="rId18"/>
    <p:sldId id="504" r:id="rId19"/>
    <p:sldId id="505" r:id="rId20"/>
    <p:sldId id="515" r:id="rId21"/>
    <p:sldId id="508" r:id="rId22"/>
    <p:sldId id="511" r:id="rId23"/>
    <p:sldId id="512" r:id="rId24"/>
    <p:sldId id="513" r:id="rId25"/>
    <p:sldId id="517" r:id="rId26"/>
    <p:sldId id="352" r:id="rId27"/>
    <p:sldId id="516" r:id="rId28"/>
    <p:sldId id="518" r:id="rId29"/>
    <p:sldId id="34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7" autoAdjust="0"/>
    <p:restoredTop sz="82788" autoAdjust="0"/>
  </p:normalViewPr>
  <p:slideViewPr>
    <p:cSldViewPr>
      <p:cViewPr varScale="1">
        <p:scale>
          <a:sx n="59" d="100"/>
          <a:sy n="59" d="100"/>
        </p:scale>
        <p:origin x="20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7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4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8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95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35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/>
              <a:t>http://blog.chinaunix.net/uid-24599332-id-2122842.html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5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50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79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10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5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0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9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8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9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/>
              <a:t>根据图加一个</a:t>
            </a:r>
            <a:r>
              <a:rPr lang="en-US" altLang="zh-CN" dirty="0"/>
              <a:t>xml</a:t>
            </a:r>
            <a:r>
              <a:rPr lang="zh-CN" altLang="en-US"/>
              <a:t>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07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86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DOM</a:t>
            </a:r>
            <a:r>
              <a:rPr lang="zh-CN" altLang="en-US" dirty="0"/>
              <a:t>是基于节点树的解析</a:t>
            </a:r>
            <a:endParaRPr lang="en-US" altLang="zh-CN" dirty="0"/>
          </a:p>
          <a:p>
            <a:r>
              <a:rPr lang="en-US" altLang="zh-CN" dirty="0"/>
              <a:t>http://blog.sina.com.cn/s/blog_8a18c33d01016nkk.html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3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bg2">
                    <a:lumMod val="75000"/>
                  </a:schemeClr>
                </a:solidFill>
              </a:rPr>
              <a:t>第</a:t>
            </a:r>
            <a:r>
              <a:rPr lang="en-US" altLang="zh-CN" b="1">
                <a:solidFill>
                  <a:schemeClr val="bg2">
                    <a:lumMod val="75000"/>
                  </a:schemeClr>
                </a:solidFill>
              </a:rPr>
              <a:t>16</a:t>
            </a:r>
            <a:r>
              <a:rPr lang="zh-CN" altLang="en-US" b="1">
                <a:solidFill>
                  <a:schemeClr val="bg2">
                    <a:lumMod val="75000"/>
                  </a:schemeClr>
                </a:solidFill>
              </a:rPr>
              <a:t>章 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XML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动手做</a:t>
            </a:r>
            <a:r>
              <a:rPr lang="en-US" altLang="zh-CN" b="0" dirty="0">
                <a:solidFill>
                  <a:schemeClr val="tx1"/>
                </a:solidFill>
              </a:rPr>
              <a:t>demo</a:t>
            </a: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1"/>
                </a:solidFill>
              </a:rPr>
              <a:t>编写一个学生的</a:t>
            </a:r>
            <a:r>
              <a:rPr lang="en-US" altLang="zh-CN" b="0" dirty="0">
                <a:solidFill>
                  <a:schemeClr val="tx1"/>
                </a:solidFill>
              </a:rPr>
              <a:t>XML</a:t>
            </a:r>
            <a:r>
              <a:rPr lang="zh-CN" altLang="en-US" b="0" dirty="0">
                <a:solidFill>
                  <a:schemeClr val="tx1"/>
                </a:solidFill>
              </a:rPr>
              <a:t>文档。包括姓名，学号，年龄。</a:t>
            </a:r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b="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b="0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  <p:sp>
        <p:nvSpPr>
          <p:cNvPr id="4" name="椭圆 3"/>
          <p:cNvSpPr/>
          <p:nvPr/>
        </p:nvSpPr>
        <p:spPr>
          <a:xfrm>
            <a:off x="3214678" y="5572140"/>
            <a:ext cx="2643206" cy="10715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c16_1</a:t>
            </a:r>
            <a:r>
              <a:rPr lang="en-US" altLang="zh-CN" sz="2400" b="1" dirty="0"/>
              <a:t>.xml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/>
              <a:t>XML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文档的基本语法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XML</a:t>
            </a:r>
            <a:r>
              <a:rPr lang="zh-CN" altLang="en-US" sz="2800" b="1" dirty="0">
                <a:solidFill>
                  <a:srgbClr val="FF0000"/>
                </a:solidFill>
              </a:rPr>
              <a:t>文档的几个概念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 err="1">
                <a:solidFill>
                  <a:schemeClr val="tx1">
                    <a:lumMod val="10000"/>
                  </a:schemeClr>
                </a:solidFill>
              </a:rPr>
              <a:t>simpleXML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文档中的几个概念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根结点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元素结点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属性结点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文本结点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注释结点</a:t>
            </a:r>
            <a:endParaRPr lang="en-US" altLang="zh-CN" dirty="0"/>
          </a:p>
        </p:txBody>
      </p:sp>
      <p:pic>
        <p:nvPicPr>
          <p:cNvPr id="4" name="图片 3" descr="XML树的结构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1571612"/>
            <a:ext cx="6357982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/>
              <a:t>XML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文档的基本语法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文档的几个概念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XML</a:t>
            </a:r>
            <a:r>
              <a:rPr lang="zh-CN" altLang="en-US" sz="2800" b="1" dirty="0">
                <a:solidFill>
                  <a:srgbClr val="FF0000"/>
                </a:solidFill>
              </a:rPr>
              <a:t>文档解析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 err="1">
                <a:solidFill>
                  <a:schemeClr val="tx1">
                    <a:lumMod val="10000"/>
                  </a:schemeClr>
                </a:solidFill>
              </a:rPr>
              <a:t>simpleXML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文档解析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076" y="1600200"/>
            <a:ext cx="7186634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PHP</a:t>
            </a:r>
            <a:r>
              <a:rPr lang="zh-CN" altLang="en-US" dirty="0"/>
              <a:t>解析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基于事件的解析：</a:t>
            </a:r>
            <a:r>
              <a:rPr lang="en-US" altLang="zh-CN" dirty="0"/>
              <a:t>PHP XML Parser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基于</a:t>
            </a:r>
            <a:r>
              <a:rPr lang="en-US" altLang="zh-CN" dirty="0"/>
              <a:t>DOM</a:t>
            </a:r>
            <a:r>
              <a:rPr lang="zh-CN" altLang="en-US" dirty="0"/>
              <a:t>的解析：</a:t>
            </a:r>
            <a:r>
              <a:rPr lang="en-US" altLang="zh-CN" dirty="0" err="1">
                <a:solidFill>
                  <a:srgbClr val="FF0000"/>
                </a:solidFill>
              </a:rPr>
              <a:t>simpleXML</a:t>
            </a:r>
            <a:r>
              <a:rPr lang="en-US" altLang="zh-CN" dirty="0">
                <a:solidFill>
                  <a:srgbClr val="FF0000"/>
                </a:solidFill>
              </a:rPr>
              <a:t>, DOM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/>
              <a:t>XML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文档的基本语法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文档的几个概念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 err="1">
                <a:solidFill>
                  <a:srgbClr val="FF0000"/>
                </a:solidFill>
              </a:rPr>
              <a:t>simpleXML</a:t>
            </a:r>
            <a:r>
              <a:rPr lang="zh-CN" altLang="en-US" sz="2800" b="1" dirty="0">
                <a:solidFill>
                  <a:srgbClr val="FF0000"/>
                </a:solidFill>
              </a:rPr>
              <a:t>解析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simpleXML</a:t>
            </a:r>
            <a:r>
              <a:rPr lang="zh-CN" altLang="en-US" dirty="0"/>
              <a:t>是和 </a:t>
            </a:r>
            <a:r>
              <a:rPr lang="en-US" altLang="zh-CN" dirty="0"/>
              <a:t>PHP 5 </a:t>
            </a:r>
            <a:r>
              <a:rPr lang="zh-CN" altLang="en-US" dirty="0"/>
              <a:t>绑定到一起的扩展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提供了</a:t>
            </a:r>
            <a:r>
              <a:rPr lang="en-US" altLang="zh-CN" dirty="0" err="1"/>
              <a:t>simpleXML</a:t>
            </a:r>
            <a:r>
              <a:rPr lang="zh-CN" altLang="en-US" dirty="0"/>
              <a:t>类，通过它能使友好的</a:t>
            </a:r>
            <a:r>
              <a:rPr lang="zh-CN" altLang="en-US" dirty="0">
                <a:solidFill>
                  <a:srgbClr val="FF0000"/>
                </a:solidFill>
              </a:rPr>
              <a:t>查询、搜索、修改和重新发布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simpleXML</a:t>
            </a:r>
            <a:r>
              <a:rPr lang="zh-CN" altLang="en-US" dirty="0"/>
              <a:t>对象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571614"/>
          <a:ext cx="7572428" cy="457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常用方法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__construct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从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字符串</a:t>
                      </a:r>
                      <a:r>
                        <a:rPr lang="zh-CN" altLang="en-US" dirty="0"/>
                        <a:t>中或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XML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文档</a:t>
                      </a:r>
                      <a:r>
                        <a:rPr lang="zh-CN" altLang="en-US" dirty="0"/>
                        <a:t>中加载对象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addChild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为某一个结点添加一个孩子结点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addAttribute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为某一个结点添加属性结点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attributes 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获得当前结点属性结点（数组）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children 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获得当前结点的孩子结点（数组）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</a:rPr>
                        <a:t>asXML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由根结点调用，保存处理后的</a:t>
                      </a:r>
                      <a:r>
                        <a:rPr lang="en-US" altLang="zh-CN" dirty="0"/>
                        <a:t>XML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simpleXML</a:t>
            </a:r>
            <a:r>
              <a:rPr lang="zh-CN" altLang="en-US" dirty="0"/>
              <a:t>对象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571614"/>
          <a:ext cx="7572428" cy="178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常用属性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标记名称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当前结点下的标记名称所对应的结点（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数组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如：</a:t>
                      </a:r>
                      <a:r>
                        <a:rPr lang="en-US" altLang="zh-CN" dirty="0"/>
                        <a:t>$xml-&gt;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表示</a:t>
                      </a:r>
                      <a:r>
                        <a:rPr lang="en-US" altLang="zh-CN" dirty="0"/>
                        <a:t>$xml</a:t>
                      </a:r>
                      <a:r>
                        <a:rPr lang="zh-CN" altLang="en-US" dirty="0"/>
                        <a:t>下的所有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结点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3689383"/>
            <a:ext cx="8229600" cy="252569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对象属性中，数字索引表示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某一个元素结点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对象属性中，非数字索引表示元素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结点的属性</a:t>
            </a:r>
            <a:endParaRPr lang="en-US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如：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$xml-&gt;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[1]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$xml-&gt;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[1]['id']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simpleXML</a:t>
            </a:r>
            <a:r>
              <a:rPr lang="zh-CN" altLang="en-US"/>
              <a:t>函数</a:t>
            </a:r>
            <a:r>
              <a:rPr lang="en-US" altLang="zh-CN"/>
              <a:t>- simplexml_load_file()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将本地文件解析到内存中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将外部文件解析到内存中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椭圆 8"/>
          <p:cNvSpPr/>
          <p:nvPr/>
        </p:nvSpPr>
        <p:spPr>
          <a:xfrm>
            <a:off x="3250998" y="5409464"/>
            <a:ext cx="2643206" cy="857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c16_2</a:t>
            </a:r>
            <a:endParaRPr lang="zh-CN" altLang="en-US" sz="2400" b="1" dirty="0"/>
          </a:p>
        </p:txBody>
      </p:sp>
      <p:sp>
        <p:nvSpPr>
          <p:cNvPr id="7" name="椭圆 6"/>
          <p:cNvSpPr/>
          <p:nvPr/>
        </p:nvSpPr>
        <p:spPr>
          <a:xfrm>
            <a:off x="6300742" y="5492520"/>
            <a:ext cx="2643206" cy="857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c16_3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95" y="2171417"/>
            <a:ext cx="8450153" cy="502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7922"/>
            <a:ext cx="9144000" cy="7898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accent5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文档的基本语法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文档的几个概念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 err="1">
                <a:solidFill>
                  <a:schemeClr val="tx1">
                    <a:lumMod val="10000"/>
                  </a:schemeClr>
                </a:solidFill>
              </a:rPr>
              <a:t>simpleXML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simpleXML</a:t>
            </a:r>
            <a:r>
              <a:rPr lang="zh-CN" altLang="en-US" dirty="0"/>
              <a:t>函数</a:t>
            </a:r>
            <a:r>
              <a:rPr lang="en-US" altLang="zh-CN" dirty="0"/>
              <a:t>- </a:t>
            </a:r>
            <a:r>
              <a:rPr lang="en-US" altLang="zh-CN" dirty="0" err="1"/>
              <a:t>simplexml_load_string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将定义的字符串解析到内存中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2" y="2204864"/>
            <a:ext cx="8628571" cy="4419048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300742" y="6000768"/>
            <a:ext cx="2643206" cy="857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c16_4.</a:t>
            </a:r>
            <a:r>
              <a:rPr lang="en-US" altLang="zh-CN" sz="2400" b="1" dirty="0"/>
              <a:t>php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717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遍历所有子元素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&lt;?xml version='1.0' encoding='gb2312'?&gt;</a:t>
            </a:r>
          </a:p>
          <a:p>
            <a:pPr>
              <a:buNone/>
            </a:pPr>
            <a:r>
              <a:rPr lang="en-US" altLang="zh-CN" dirty="0"/>
              <a:t>&lt;object&gt;</a:t>
            </a:r>
          </a:p>
          <a:p>
            <a:pPr>
              <a:buNone/>
            </a:pPr>
            <a:r>
              <a:rPr lang="en-US" altLang="zh-CN" dirty="0"/>
              <a:t>	&lt;book&gt;</a:t>
            </a:r>
          </a:p>
          <a:p>
            <a:pPr>
              <a:buNone/>
            </a:pPr>
            <a:r>
              <a:rPr lang="en-US" altLang="zh-CN" dirty="0"/>
              <a:t>	       &lt;</a:t>
            </a:r>
            <a:r>
              <a:rPr lang="en-US" altLang="zh-CN" dirty="0" err="1"/>
              <a:t>computerbook</a:t>
            </a:r>
            <a:r>
              <a:rPr lang="en-US" altLang="zh-CN" dirty="0"/>
              <a:t>&gt;PHP</a:t>
            </a:r>
            <a:r>
              <a:rPr lang="zh-CN" altLang="en-US" dirty="0"/>
              <a:t>从入门到精通</a:t>
            </a:r>
            <a:r>
              <a:rPr lang="en-US" altLang="zh-CN" dirty="0"/>
              <a:t>&lt;/</a:t>
            </a:r>
            <a:r>
              <a:rPr lang="en-US" altLang="zh-CN" dirty="0" err="1"/>
              <a:t>computerbook</a:t>
            </a:r>
            <a:r>
              <a:rPr lang="en-US" altLang="zh-CN" dirty="0"/>
              <a:t>&gt;</a:t>
            </a:r>
          </a:p>
          <a:p>
            <a:pPr>
              <a:buNone/>
            </a:pPr>
            <a:r>
              <a:rPr lang="en-US" altLang="zh-CN" dirty="0"/>
              <a:t>	&lt;/book&gt;</a:t>
            </a:r>
          </a:p>
          <a:p>
            <a:pPr>
              <a:buNone/>
            </a:pPr>
            <a:r>
              <a:rPr lang="en-US" altLang="zh-CN" dirty="0"/>
              <a:t>	&lt;book&gt;</a:t>
            </a:r>
          </a:p>
          <a:p>
            <a:pPr>
              <a:buNone/>
            </a:pPr>
            <a:r>
              <a:rPr lang="en-US" altLang="zh-CN" dirty="0"/>
              <a:t>	        &lt;</a:t>
            </a:r>
            <a:r>
              <a:rPr lang="en-US" altLang="zh-CN" dirty="0" err="1"/>
              <a:t>computerbook</a:t>
            </a:r>
            <a:r>
              <a:rPr lang="en-US" altLang="zh-CN" dirty="0"/>
              <a:t>&gt;PHP</a:t>
            </a:r>
            <a:r>
              <a:rPr lang="zh-CN" altLang="en-US" dirty="0"/>
              <a:t>项目开发全程实录</a:t>
            </a:r>
            <a:r>
              <a:rPr lang="en-US" altLang="zh-CN" dirty="0"/>
              <a:t>/</a:t>
            </a:r>
            <a:r>
              <a:rPr lang="en-US" altLang="zh-CN" dirty="0" err="1"/>
              <a:t>computerbook</a:t>
            </a:r>
            <a:r>
              <a:rPr lang="en-US" altLang="zh-CN" dirty="0"/>
              <a:t>&gt;</a:t>
            </a:r>
          </a:p>
          <a:p>
            <a:pPr>
              <a:buNone/>
            </a:pPr>
            <a:r>
              <a:rPr lang="en-US" altLang="zh-CN" dirty="0"/>
              <a:t>	&lt;/book&gt;</a:t>
            </a:r>
          </a:p>
          <a:p>
            <a:pPr>
              <a:buNone/>
            </a:pPr>
            <a:r>
              <a:rPr lang="en-US" altLang="zh-CN" dirty="0"/>
              <a:t>&lt;/object&gt;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2500306"/>
            <a:ext cx="8286808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1472" y="3857628"/>
            <a:ext cx="8286808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波形 6"/>
          <p:cNvSpPr/>
          <p:nvPr/>
        </p:nvSpPr>
        <p:spPr>
          <a:xfrm>
            <a:off x="1714480" y="5500702"/>
            <a:ext cx="6786610" cy="1357298"/>
          </a:xfrm>
          <a:prstGeom prst="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$xml = </a:t>
            </a:r>
            <a:r>
              <a:rPr lang="en-US" altLang="zh-CN" sz="2400" b="1" dirty="0" err="1"/>
              <a:t>simplexml_load_string</a:t>
            </a:r>
            <a:r>
              <a:rPr lang="en-US" altLang="zh-CN" sz="2400" b="1" dirty="0"/>
              <a:t>($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 err="1"/>
              <a:t>foreach</a:t>
            </a:r>
            <a:r>
              <a:rPr lang="en-US" altLang="zh-CN" sz="2400" b="1" dirty="0"/>
              <a:t>($xml-&gt;children() as $</a:t>
            </a:r>
            <a:r>
              <a:rPr lang="en-US" altLang="zh-CN" sz="2400" b="1" dirty="0" err="1"/>
              <a:t>layer_one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43768" y="5929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核心代码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39702"/>
            <a:ext cx="8229600" cy="70328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访问特定节点元素和属性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46177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&lt;?xml version='1.0' encoding='gb2312'?&gt;</a:t>
            </a:r>
          </a:p>
          <a:p>
            <a:pPr>
              <a:buNone/>
            </a:pPr>
            <a:r>
              <a:rPr lang="en-US" altLang="zh-CN" dirty="0"/>
              <a:t>&lt;object</a:t>
            </a:r>
            <a:r>
              <a:rPr lang="zh-CN" altLang="en-US" dirty="0"/>
              <a:t> </a:t>
            </a:r>
            <a:r>
              <a:rPr lang="en-US" altLang="zh-CN" dirty="0"/>
              <a:t>name=‘</a:t>
            </a:r>
            <a:r>
              <a:rPr lang="zh-CN" altLang="en-US" dirty="0"/>
              <a:t>商品</a:t>
            </a:r>
            <a:r>
              <a:rPr lang="en-US" altLang="zh-CN" dirty="0"/>
              <a:t>’&gt;</a:t>
            </a:r>
          </a:p>
          <a:p>
            <a:pPr>
              <a:buNone/>
            </a:pPr>
            <a:r>
              <a:rPr lang="en-US" altLang="zh-CN" dirty="0"/>
              <a:t>	&lt;book&gt;</a:t>
            </a:r>
          </a:p>
          <a:p>
            <a:pPr>
              <a:buNone/>
            </a:pPr>
            <a:r>
              <a:rPr lang="en-US" altLang="zh-CN" dirty="0"/>
              <a:t>	       &lt;</a:t>
            </a:r>
            <a:r>
              <a:rPr lang="en-US" altLang="zh-CN" dirty="0" err="1"/>
              <a:t>computerbook</a:t>
            </a:r>
            <a:r>
              <a:rPr lang="en-US" altLang="zh-CN" dirty="0"/>
              <a:t>&gt;PHP</a:t>
            </a:r>
            <a:r>
              <a:rPr lang="zh-CN" altLang="en-US" dirty="0"/>
              <a:t>从入门到精通</a:t>
            </a:r>
            <a:r>
              <a:rPr lang="en-US" altLang="zh-CN" dirty="0"/>
              <a:t>’&lt;/</a:t>
            </a:r>
            <a:r>
              <a:rPr lang="en-US" altLang="zh-CN" dirty="0" err="1"/>
              <a:t>computerbook</a:t>
            </a:r>
            <a:r>
              <a:rPr lang="en-US" altLang="zh-CN" dirty="0"/>
              <a:t>&gt;</a:t>
            </a:r>
          </a:p>
          <a:p>
            <a:pPr>
              <a:buNone/>
            </a:pPr>
            <a:r>
              <a:rPr lang="en-US" altLang="zh-CN" dirty="0"/>
              <a:t>	&lt;/book&gt;</a:t>
            </a:r>
          </a:p>
          <a:p>
            <a:pPr>
              <a:buNone/>
            </a:pPr>
            <a:r>
              <a:rPr lang="en-US" altLang="zh-CN" dirty="0"/>
              <a:t>	&lt;book &gt;</a:t>
            </a:r>
          </a:p>
          <a:p>
            <a:pPr>
              <a:buNone/>
            </a:pPr>
            <a:r>
              <a:rPr lang="en-US" altLang="zh-CN" dirty="0"/>
              <a:t>	       &lt;</a:t>
            </a:r>
            <a:r>
              <a:rPr lang="en-US" altLang="zh-CN" dirty="0" err="1"/>
              <a:t>computerbook</a:t>
            </a:r>
            <a:r>
              <a:rPr lang="en-US" altLang="zh-CN" dirty="0"/>
              <a:t>   name=‘PHP</a:t>
            </a:r>
            <a:r>
              <a:rPr lang="zh-CN" altLang="en-US" dirty="0"/>
              <a:t>项目开发</a:t>
            </a:r>
            <a:r>
              <a:rPr lang="en-US" altLang="zh-CN" dirty="0"/>
              <a:t>’/&gt;</a:t>
            </a:r>
          </a:p>
          <a:p>
            <a:pPr>
              <a:buNone/>
            </a:pPr>
            <a:r>
              <a:rPr lang="en-US" altLang="zh-CN" dirty="0"/>
              <a:t>	&lt;/book&gt;</a:t>
            </a:r>
          </a:p>
          <a:p>
            <a:pPr>
              <a:buNone/>
            </a:pPr>
            <a:r>
              <a:rPr lang="en-US" altLang="zh-CN" dirty="0"/>
              <a:t>&lt;/object&gt;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2000240"/>
            <a:ext cx="8286808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1472" y="3286124"/>
            <a:ext cx="8286808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波形 6"/>
          <p:cNvSpPr/>
          <p:nvPr/>
        </p:nvSpPr>
        <p:spPr>
          <a:xfrm>
            <a:off x="1500166" y="4929198"/>
            <a:ext cx="7143800" cy="1928826"/>
          </a:xfrm>
          <a:prstGeom prst="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echo $xml-&gt;book[0]-&gt;</a:t>
            </a:r>
            <a:r>
              <a:rPr lang="en-US" altLang="zh-CN" sz="2400" b="1" dirty="0" err="1"/>
              <a:t>computerbook</a:t>
            </a:r>
            <a:r>
              <a:rPr lang="en-US" altLang="zh-CN" sz="2400" b="1" dirty="0"/>
              <a:t>.'&lt;</a:t>
            </a:r>
            <a:r>
              <a:rPr lang="en-US" altLang="zh-CN" sz="2400" b="1" dirty="0" err="1"/>
              <a:t>br</a:t>
            </a:r>
            <a:r>
              <a:rPr lang="en-US" altLang="zh-CN" sz="2400" b="1" dirty="0"/>
              <a:t>&gt;';</a:t>
            </a:r>
          </a:p>
          <a:p>
            <a:r>
              <a:rPr lang="en-US" altLang="zh-CN" sz="2400" b="1" dirty="0"/>
              <a:t>echo $xml-&gt;book[1]-&gt;</a:t>
            </a:r>
            <a:r>
              <a:rPr lang="en-US" altLang="zh-CN" sz="2400" b="1" dirty="0" err="1"/>
              <a:t>computerbook</a:t>
            </a:r>
            <a:r>
              <a:rPr lang="en-US" altLang="zh-CN" sz="2400" b="1" dirty="0"/>
              <a:t>['name'].'&lt;</a:t>
            </a:r>
            <a:r>
              <a:rPr lang="en-US" altLang="zh-CN" sz="2400" b="1" dirty="0" err="1"/>
              <a:t>br</a:t>
            </a:r>
            <a:r>
              <a:rPr lang="en-US" altLang="zh-CN" sz="2400" b="1" dirty="0"/>
              <a:t>&gt;';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29520" y="55721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核心代码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build="allAtOnce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39702"/>
            <a:ext cx="8229600" cy="70328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修改</a:t>
            </a:r>
            <a:r>
              <a:rPr lang="en-US" altLang="zh-CN" dirty="0"/>
              <a:t>XML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46177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&lt;?xml version='1.0' encoding='gb2312'?&gt;</a:t>
            </a:r>
          </a:p>
          <a:p>
            <a:pPr>
              <a:buNone/>
            </a:pPr>
            <a:r>
              <a:rPr lang="en-US" altLang="zh-CN" dirty="0"/>
              <a:t>&lt;object</a:t>
            </a:r>
            <a:r>
              <a:rPr lang="zh-CN" altLang="en-US" dirty="0"/>
              <a:t> </a:t>
            </a:r>
            <a:r>
              <a:rPr lang="en-US" altLang="zh-CN" dirty="0"/>
              <a:t>name=‘</a:t>
            </a:r>
            <a:r>
              <a:rPr lang="zh-CN" altLang="en-US" dirty="0"/>
              <a:t>商品</a:t>
            </a:r>
            <a:r>
              <a:rPr lang="en-US" altLang="zh-CN" dirty="0"/>
              <a:t>’&gt;</a:t>
            </a:r>
          </a:p>
          <a:p>
            <a:pPr>
              <a:buNone/>
            </a:pPr>
            <a:r>
              <a:rPr lang="en-US" altLang="zh-CN" sz="2000" dirty="0"/>
              <a:t>	&lt;book&gt;</a:t>
            </a:r>
          </a:p>
          <a:p>
            <a:pPr>
              <a:buNone/>
            </a:pPr>
            <a:r>
              <a:rPr lang="en-US" altLang="zh-CN" sz="2000" dirty="0"/>
              <a:t>	       &lt;</a:t>
            </a:r>
            <a:r>
              <a:rPr lang="en-US" altLang="zh-CN" sz="2000" dirty="0" err="1"/>
              <a:t>computerbook</a:t>
            </a:r>
            <a:r>
              <a:rPr lang="zh-CN" altLang="en-US" sz="2000" dirty="0"/>
              <a:t> </a:t>
            </a:r>
            <a:r>
              <a:rPr lang="en-US" altLang="zh-CN" sz="2000" dirty="0"/>
              <a:t>type=‘</a:t>
            </a:r>
            <a:r>
              <a:rPr lang="en-US" altLang="zh-CN" sz="2000" dirty="0" err="1"/>
              <a:t>php</a:t>
            </a:r>
            <a:r>
              <a:rPr lang="zh-CN" altLang="en-US" sz="2000" dirty="0"/>
              <a:t>应用</a:t>
            </a:r>
            <a:r>
              <a:rPr lang="en-US" altLang="zh-CN" sz="2000" dirty="0"/>
              <a:t>’&gt;PHP</a:t>
            </a:r>
            <a:r>
              <a:rPr lang="zh-CN" altLang="en-US" sz="2000" dirty="0"/>
              <a:t>从入门到精通</a:t>
            </a:r>
            <a:r>
              <a:rPr lang="en-US" altLang="zh-CN" sz="2000" dirty="0"/>
              <a:t>’&lt;/</a:t>
            </a:r>
            <a:r>
              <a:rPr lang="en-US" altLang="zh-CN" sz="2000" dirty="0" err="1"/>
              <a:t>computerbook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dirty="0"/>
              <a:t>	&lt;/book&gt;</a:t>
            </a:r>
          </a:p>
          <a:p>
            <a:pPr>
              <a:buNone/>
            </a:pPr>
            <a:r>
              <a:rPr lang="en-US" altLang="zh-CN" dirty="0"/>
              <a:t>	&lt;/object&gt;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2000240"/>
            <a:ext cx="8286808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波形 6"/>
          <p:cNvSpPr/>
          <p:nvPr/>
        </p:nvSpPr>
        <p:spPr>
          <a:xfrm>
            <a:off x="785786" y="4572008"/>
            <a:ext cx="7215238" cy="2428892"/>
          </a:xfrm>
          <a:prstGeom prst="wav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/>
              <a:t>$xml-&gt;book-&gt;</a:t>
            </a:r>
            <a:r>
              <a:rPr lang="en-US" altLang="zh-CN" sz="2000" b="1" dirty="0" err="1"/>
              <a:t>computerbook</a:t>
            </a:r>
            <a:r>
              <a:rPr lang="en-US" altLang="zh-CN" sz="2000" b="1" dirty="0"/>
              <a:t>['type'] = ‘PHP</a:t>
            </a:r>
            <a:r>
              <a:rPr lang="zh-CN" altLang="en-US" sz="2000" b="1" dirty="0"/>
              <a:t>程序员必备工具</a:t>
            </a:r>
            <a:r>
              <a:rPr lang="en-US" altLang="zh-CN" sz="2000" b="1" dirty="0"/>
              <a:t>’;</a:t>
            </a:r>
          </a:p>
          <a:p>
            <a:r>
              <a:rPr lang="en-US" altLang="zh-CN" sz="2000" b="1" dirty="0"/>
              <a:t>$xml-&gt;book-&gt;</a:t>
            </a:r>
            <a:r>
              <a:rPr lang="en-US" altLang="zh-CN" sz="2000" b="1" dirty="0" err="1"/>
              <a:t>computerbook</a:t>
            </a:r>
            <a:r>
              <a:rPr lang="en-US" altLang="zh-CN" sz="2000" b="1" dirty="0"/>
              <a:t> = 'PHP</a:t>
            </a:r>
            <a:r>
              <a:rPr lang="zh-CN" altLang="en-US" sz="2000" b="1" dirty="0"/>
              <a:t>函数参考大全</a:t>
            </a:r>
            <a:r>
              <a:rPr lang="en-US" altLang="zh-CN" sz="2000" b="1" dirty="0"/>
              <a:t>’;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58082" y="5202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</a:rPr>
              <a:t>核心代码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allAtOnce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06" y="714356"/>
            <a:ext cx="8229600" cy="70328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保存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步骤：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1.</a:t>
            </a:r>
            <a:r>
              <a:rPr lang="zh-CN" altLang="en-US" dirty="0"/>
              <a:t>修改</a:t>
            </a:r>
            <a:r>
              <a:rPr lang="en-US" altLang="zh-CN" dirty="0" err="1"/>
              <a:t>SimpleXML</a:t>
            </a:r>
            <a:r>
              <a:rPr lang="zh-CN" altLang="en-US" dirty="0"/>
              <a:t>对象数据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2.</a:t>
            </a:r>
            <a:r>
              <a:rPr lang="zh-CN" altLang="en-US" dirty="0"/>
              <a:t>将</a:t>
            </a:r>
            <a:r>
              <a:rPr lang="en-US" altLang="zh-CN" dirty="0" err="1"/>
              <a:t>SimpleXML</a:t>
            </a:r>
            <a:r>
              <a:rPr lang="zh-CN" altLang="en-US" dirty="0"/>
              <a:t>对象的数据格式化为</a:t>
            </a:r>
            <a:r>
              <a:rPr lang="en-US" altLang="zh-CN" dirty="0"/>
              <a:t>XML</a:t>
            </a:r>
            <a:r>
              <a:rPr lang="zh-CN" altLang="en-US" dirty="0"/>
              <a:t>格式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 err="1"/>
              <a:t>file_put_contents</a:t>
            </a:r>
            <a:r>
              <a:rPr lang="zh-CN" altLang="en-US" dirty="0"/>
              <a:t>函数中的写入函数将数据保存到</a:t>
            </a:r>
            <a:r>
              <a:rPr lang="en-US" altLang="zh-CN" dirty="0"/>
              <a:t>XML</a:t>
            </a:r>
            <a:r>
              <a:rPr lang="zh-CN" altLang="en-US" dirty="0"/>
              <a:t>文件中。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0" y="3786190"/>
            <a:ext cx="9144000" cy="2786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核心代码：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$xml-&gt;book-&gt;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computerbook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['type']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iconv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('gb2312','utf-8','PHP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程序员必备工具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11');</a:t>
            </a:r>
          </a:p>
          <a:p>
            <a:pPr>
              <a:buNone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$xml-&gt;book-&gt;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computerbook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iconv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('gb2312','utf-8','PHP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函数参考大全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11');</a:t>
            </a:r>
          </a:p>
          <a:p>
            <a:pPr>
              <a:buNone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modi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$xml-&gt;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asXML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     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file_put_contents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('10.xml',$modi);</a:t>
            </a:r>
          </a:p>
          <a:p>
            <a:pPr>
              <a:buNone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file_get_contents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('10.xml');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对照</a:t>
            </a:r>
            <a:r>
              <a:rPr lang="en-US" altLang="zh-CN"/>
              <a:t>c16_3.</a:t>
            </a:r>
            <a:r>
              <a:rPr lang="en-US" altLang="zh-CN" dirty="0"/>
              <a:t>php</a:t>
            </a:r>
            <a:r>
              <a:rPr lang="zh-CN" altLang="en-US" dirty="0"/>
              <a:t>，思考：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04349"/>
            <a:ext cx="6912768" cy="51845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404349"/>
            <a:ext cx="6624736" cy="4934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1444069"/>
            <a:ext cx="6552728" cy="4944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80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内容小结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2201444"/>
            <a:ext cx="7643866" cy="351357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defRPr/>
            </a:pP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608732"/>
            <a:ext cx="7272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XML</a:t>
            </a:r>
            <a:r>
              <a:rPr lang="zh-CN" altLang="en-US" sz="2400" b="1" dirty="0"/>
              <a:t>简介、作用、与</a:t>
            </a:r>
            <a:r>
              <a:rPr lang="en-US" altLang="zh-CN" sz="2400" b="1" dirty="0"/>
              <a:t>HTML</a:t>
            </a:r>
            <a:r>
              <a:rPr lang="zh-CN" altLang="en-US" sz="2400" b="1" dirty="0"/>
              <a:t>的区别</a:t>
            </a:r>
            <a:endParaRPr lang="en-US" altLang="zh-CN" sz="2400" b="1" dirty="0"/>
          </a:p>
          <a:p>
            <a:pPr marL="342900" indent="-342900">
              <a:buAutoNum type="arabicPeriod"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/>
          </a:p>
          <a:p>
            <a:r>
              <a:rPr lang="en-US" altLang="zh-CN" sz="2400" b="1" dirty="0"/>
              <a:t>2.  XML</a:t>
            </a:r>
            <a:r>
              <a:rPr lang="zh-CN" altLang="en-US" sz="2400" b="1" dirty="0"/>
              <a:t>文档结构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3.  XML</a:t>
            </a:r>
            <a:r>
              <a:rPr lang="zh-CN" altLang="en-US" sz="2400" b="1" dirty="0"/>
              <a:t>解析两种方法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定义天气预报类</a:t>
            </a:r>
            <a:r>
              <a:rPr lang="en-US" altLang="zh-CN" dirty="0" err="1"/>
              <a:t>WeatherForecast</a:t>
            </a:r>
            <a:r>
              <a:rPr lang="zh-CN" altLang="en-US" dirty="0"/>
              <a:t>，使用此类创建对象时，要求：</a:t>
            </a:r>
            <a:endParaRPr lang="en-US" altLang="zh-CN" dirty="0"/>
          </a:p>
          <a:p>
            <a:pPr lvl="1"/>
            <a:r>
              <a:rPr lang="zh-CN" altLang="en-US" dirty="0"/>
              <a:t>指定城市，即可获取该城市的详细天气信息</a:t>
            </a:r>
            <a:endParaRPr lang="en-US" altLang="zh-CN" dirty="0"/>
          </a:p>
          <a:p>
            <a:pPr lvl="1"/>
            <a:r>
              <a:rPr lang="zh-CN" altLang="en-US" dirty="0"/>
              <a:t>定义函数，获取当前的实时天气</a:t>
            </a:r>
            <a:endParaRPr lang="en-US" altLang="zh-CN" dirty="0"/>
          </a:p>
          <a:p>
            <a:pPr lvl="1"/>
            <a:r>
              <a:rPr lang="zh-CN" altLang="en-US" dirty="0"/>
              <a:t>定义函数，获取今天天气</a:t>
            </a:r>
            <a:endParaRPr lang="en-US" altLang="zh-CN" dirty="0"/>
          </a:p>
          <a:p>
            <a:pPr lvl="1"/>
            <a:r>
              <a:rPr lang="zh-CN" altLang="en-US" dirty="0"/>
              <a:t>定义函数，获取各项指数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9" y="4286571"/>
            <a:ext cx="3819048" cy="2571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94" y="4181139"/>
            <a:ext cx="2714286" cy="14571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839" y="3838652"/>
            <a:ext cx="3455503" cy="2818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68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RSS</a:t>
            </a:r>
            <a:r>
              <a:rPr lang="zh-CN" altLang="en-US" dirty="0"/>
              <a:t>相关信息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 err="1"/>
              <a:t>webService</a:t>
            </a:r>
            <a:r>
              <a:rPr lang="zh-CN" altLang="en-US" dirty="0"/>
              <a:t>相关信息</a:t>
            </a:r>
          </a:p>
        </p:txBody>
      </p:sp>
    </p:spTree>
    <p:extLst>
      <p:ext uri="{BB962C8B-B14F-4D97-AF65-F5344CB8AC3E}">
        <p14:creationId xmlns:p14="http://schemas.microsoft.com/office/powerpoint/2010/main" val="408789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重点</a:t>
            </a:r>
            <a:r>
              <a:rPr lang="en-US" altLang="zh-CN" dirty="0"/>
              <a:t>/</a:t>
            </a:r>
            <a:r>
              <a:rPr lang="zh-CN" altLang="en-US" dirty="0"/>
              <a:t>难点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XML</a:t>
            </a:r>
            <a:r>
              <a:rPr lang="zh-CN" altLang="en-US" sz="2800" b="1" dirty="0">
                <a:solidFill>
                  <a:srgbClr val="FF0000"/>
                </a:solidFill>
              </a:rPr>
              <a:t>文档的几个概念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 err="1">
                <a:solidFill>
                  <a:srgbClr val="FF0000"/>
                </a:solidFill>
              </a:rPr>
              <a:t>simpleXML</a:t>
            </a:r>
            <a:r>
              <a:rPr lang="zh-CN" altLang="en-US" sz="2800" b="1" dirty="0">
                <a:solidFill>
                  <a:srgbClr val="FF0000"/>
                </a:solidFill>
              </a:rPr>
              <a:t>解析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XML</a:t>
            </a:r>
            <a:r>
              <a:rPr lang="zh-CN" altLang="en-US" sz="2800" b="1" dirty="0">
                <a:solidFill>
                  <a:srgbClr val="FF0000"/>
                </a:solidFill>
              </a:rPr>
              <a:t>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文档的基本语法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文档的几个概念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 err="1">
                <a:solidFill>
                  <a:schemeClr val="tx1">
                    <a:lumMod val="10000"/>
                  </a:schemeClr>
                </a:solidFill>
              </a:rPr>
              <a:t>simpleXML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00948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XML</a:t>
            </a:r>
            <a:r>
              <a:rPr lang="zh-CN" altLang="en-US" dirty="0"/>
              <a:t>（</a:t>
            </a:r>
            <a:r>
              <a:rPr lang="en-US" b="0" dirty="0"/>
              <a:t>Extensible Markup Language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>
                <a:ea typeface="宋体" charset="-122"/>
              </a:rPr>
              <a:t>可扩展的标记语言，它允许用户设计自己的标记。</a:t>
            </a:r>
            <a:endParaRPr lang="en-US" altLang="zh-CN" dirty="0">
              <a:ea typeface="宋体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ea typeface="宋体" charset="-122"/>
              </a:rPr>
              <a:t>XML</a:t>
            </a:r>
            <a:r>
              <a:rPr lang="zh-CN" altLang="en-US" dirty="0">
                <a:ea typeface="宋体" charset="-122"/>
              </a:rPr>
              <a:t>的作用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以特定格式存储数据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 方便在不同平台之间传递数据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HTML</a:t>
            </a:r>
            <a:r>
              <a:rPr lang="zh-CN" altLang="en-US" dirty="0">
                <a:ea typeface="宋体" charset="-122"/>
              </a:rPr>
              <a:t>的区别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XML</a:t>
            </a:r>
            <a:r>
              <a:rPr lang="zh-CN" altLang="en-US" dirty="0">
                <a:ea typeface="宋体" charset="-122"/>
              </a:rPr>
              <a:t>不是</a:t>
            </a:r>
            <a:r>
              <a:rPr lang="en-US" altLang="zh-CN" dirty="0">
                <a:ea typeface="宋体" charset="-122"/>
              </a:rPr>
              <a:t>HTML</a:t>
            </a:r>
            <a:r>
              <a:rPr lang="zh-CN" altLang="en-US" dirty="0">
                <a:ea typeface="宋体" charset="-122"/>
              </a:rPr>
              <a:t>的替代，两者设计目的不同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HTML</a:t>
            </a:r>
            <a:r>
              <a:rPr lang="zh-CN" altLang="en-US" dirty="0"/>
              <a:t>用来</a:t>
            </a:r>
            <a:r>
              <a:rPr lang="zh-CN" altLang="en-US" dirty="0">
                <a:solidFill>
                  <a:srgbClr val="FF0000"/>
                </a:solidFill>
              </a:rPr>
              <a:t>表现数据</a:t>
            </a:r>
            <a:r>
              <a:rPr lang="zh-CN" altLang="en-US" dirty="0"/>
              <a:t>，其焦点是数据的外观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XML</a:t>
            </a:r>
            <a:r>
              <a:rPr lang="zh-CN" altLang="en-US" dirty="0">
                <a:solidFill>
                  <a:srgbClr val="FF0000"/>
                </a:solidFill>
              </a:rPr>
              <a:t>传输和携带数据</a:t>
            </a:r>
            <a:r>
              <a:rPr lang="zh-CN" altLang="en-US" dirty="0"/>
              <a:t>，其焦点是说明数据是什么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/>
              <a:t>XML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XML</a:t>
            </a:r>
            <a:r>
              <a:rPr lang="zh-CN" altLang="en-US" sz="2800" b="1" dirty="0">
                <a:solidFill>
                  <a:srgbClr val="FF0000"/>
                </a:solidFill>
              </a:rPr>
              <a:t>文档的基本语法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文档的几个概念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文档解析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使用</a:t>
            </a:r>
            <a:r>
              <a:rPr lang="en-US" altLang="zh-CN" sz="2800" b="1" dirty="0" err="1">
                <a:solidFill>
                  <a:schemeClr val="tx1">
                    <a:lumMod val="10000"/>
                  </a:schemeClr>
                </a:solidFill>
              </a:rPr>
              <a:t>simpleXML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解析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703282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文档结构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2131536"/>
            <a:ext cx="81439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&lt;?xml version="1.0" encoding="gb2312</a:t>
            </a:r>
            <a:r>
              <a:rPr lang="en-US" altLang="zh-CN" sz="2400" b="1"/>
              <a:t>“ </a:t>
            </a:r>
            <a:r>
              <a:rPr lang="en-US" altLang="zh-CN" sz="2400" b="1" dirty="0"/>
              <a:t>s</a:t>
            </a:r>
            <a:r>
              <a:rPr lang="en-US" altLang="zh-CN" sz="2400" b="1"/>
              <a:t>tandalone</a:t>
            </a:r>
            <a:r>
              <a:rPr lang="en-US" altLang="zh-CN" sz="2400" b="1" dirty="0"/>
              <a:t>="yes"?&gt;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&lt;?xml-</a:t>
            </a:r>
            <a:r>
              <a:rPr lang="en-US" altLang="zh-CN" sz="2400" b="1" dirty="0" err="1"/>
              <a:t>stylesheet</a:t>
            </a:r>
            <a:r>
              <a:rPr lang="en-US" altLang="zh-CN" sz="2400" b="1" dirty="0"/>
              <a:t> type="text/</a:t>
            </a:r>
            <a:r>
              <a:rPr lang="en-US" altLang="zh-CN" sz="2400" b="1" dirty="0" err="1"/>
              <a:t>css</a:t>
            </a:r>
            <a:r>
              <a:rPr lang="en-US" altLang="zh-CN" sz="2400" b="1" dirty="0"/>
              <a:t>" </a:t>
            </a:r>
            <a:r>
              <a:rPr lang="en-US" altLang="zh-CN" sz="2400" b="1" dirty="0" err="1"/>
              <a:t>href</a:t>
            </a:r>
            <a:r>
              <a:rPr lang="en-US" altLang="zh-CN" sz="2400" b="1" dirty="0"/>
              <a:t>="Book.css"?&gt;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&lt;!--  </a:t>
            </a:r>
            <a:r>
              <a:rPr lang="zh-CN" altLang="en-US" sz="2000" b="1" dirty="0"/>
              <a:t>下面的标签</a:t>
            </a:r>
            <a:r>
              <a:rPr lang="en-US" altLang="zh-CN" sz="2000" b="1" dirty="0"/>
              <a:t>&lt;</a:t>
            </a:r>
            <a:r>
              <a:rPr lang="zh-CN" altLang="en-US" sz="2000" b="1" dirty="0"/>
              <a:t>计算机图书</a:t>
            </a:r>
            <a:r>
              <a:rPr lang="en-US" altLang="zh-CN" sz="2000" b="1" dirty="0"/>
              <a:t>&gt;</a:t>
            </a:r>
            <a:r>
              <a:rPr lang="zh-CN" altLang="en-US" sz="2000" b="1" dirty="0"/>
              <a:t>就是这个</a:t>
            </a:r>
            <a:r>
              <a:rPr lang="en-US" altLang="zh-CN" sz="2000" b="1" dirty="0"/>
              <a:t>XML</a:t>
            </a:r>
            <a:r>
              <a:rPr lang="zh-CN" altLang="en-US" sz="2000" b="1" dirty="0"/>
              <a:t>文档的根目录  </a:t>
            </a:r>
            <a:r>
              <a:rPr lang="en-US" altLang="zh-CN" sz="2000" b="1" dirty="0"/>
              <a:t>--&gt;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&lt;book&gt;</a:t>
            </a:r>
          </a:p>
          <a:p>
            <a:r>
              <a:rPr lang="en-US" altLang="zh-CN" sz="2000" b="1" dirty="0"/>
              <a:t>	&lt;PHP id=‘1’&gt;</a:t>
            </a:r>
          </a:p>
          <a:p>
            <a:r>
              <a:rPr lang="en-US" altLang="zh-CN" sz="2000" b="1" dirty="0"/>
              <a:t>	     &lt;</a:t>
            </a:r>
            <a:r>
              <a:rPr lang="en-US" altLang="zh-CN" sz="2000" b="1" dirty="0" err="1"/>
              <a:t>bookname</a:t>
            </a:r>
            <a:r>
              <a:rPr lang="en-US" altLang="zh-CN" sz="2000" b="1" dirty="0"/>
              <a:t>&gt;PHP</a:t>
            </a:r>
            <a:r>
              <a:rPr lang="zh-CN" altLang="en-US" sz="2000" b="1" dirty="0"/>
              <a:t>程序开发范例宝典</a:t>
            </a:r>
            <a:r>
              <a:rPr lang="en-US" altLang="zh-CN" sz="2000" b="1" dirty="0"/>
              <a:t>&lt;/</a:t>
            </a:r>
            <a:r>
              <a:rPr lang="en-US" altLang="zh-CN" sz="2000" b="1" dirty="0" err="1"/>
              <a:t>bookname</a:t>
            </a:r>
            <a:r>
              <a:rPr lang="en-US" altLang="zh-CN" sz="2000" b="1" dirty="0"/>
              <a:t>&gt;</a:t>
            </a:r>
          </a:p>
          <a:p>
            <a:r>
              <a:rPr lang="en-US" altLang="zh-CN" sz="2000" b="1" dirty="0"/>
              <a:t>	     &lt;price&gt;89.00&lt;/price&gt;</a:t>
            </a:r>
          </a:p>
          <a:p>
            <a:r>
              <a:rPr lang="en-US" altLang="zh-CN" sz="2000" b="1" dirty="0"/>
              <a:t>	&lt;/PHP&gt;</a:t>
            </a:r>
          </a:p>
          <a:p>
            <a:r>
              <a:rPr lang="en-US" altLang="zh-CN" sz="2000" b="1" dirty="0"/>
              <a:t>&lt;/book&gt;</a:t>
            </a:r>
            <a:endParaRPr lang="zh-CN" altLang="en-US" sz="2000" b="1" dirty="0"/>
          </a:p>
        </p:txBody>
      </p:sp>
      <p:sp>
        <p:nvSpPr>
          <p:cNvPr id="10" name="矩形 9"/>
          <p:cNvSpPr/>
          <p:nvPr/>
        </p:nvSpPr>
        <p:spPr>
          <a:xfrm>
            <a:off x="428596" y="2071678"/>
            <a:ext cx="828680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5643570" y="1357298"/>
            <a:ext cx="2214578" cy="71438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声明</a:t>
            </a:r>
          </a:p>
        </p:txBody>
      </p:sp>
      <p:sp>
        <p:nvSpPr>
          <p:cNvPr id="12" name="矩形 11"/>
          <p:cNvSpPr/>
          <p:nvPr/>
        </p:nvSpPr>
        <p:spPr>
          <a:xfrm>
            <a:off x="357158" y="2857496"/>
            <a:ext cx="828680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形标注 14"/>
          <p:cNvSpPr/>
          <p:nvPr/>
        </p:nvSpPr>
        <p:spPr>
          <a:xfrm>
            <a:off x="7358082" y="2643182"/>
            <a:ext cx="1571636" cy="714380"/>
          </a:xfrm>
          <a:prstGeom prst="wedgeEllipseCallout">
            <a:avLst>
              <a:gd name="adj1" fmla="val -76575"/>
              <a:gd name="adj2" fmla="val 30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样式</a:t>
            </a:r>
          </a:p>
        </p:txBody>
      </p:sp>
      <p:sp>
        <p:nvSpPr>
          <p:cNvPr id="16" name="矩形 15"/>
          <p:cNvSpPr/>
          <p:nvPr/>
        </p:nvSpPr>
        <p:spPr>
          <a:xfrm>
            <a:off x="357158" y="3643314"/>
            <a:ext cx="8286808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形标注 18"/>
          <p:cNvSpPr/>
          <p:nvPr/>
        </p:nvSpPr>
        <p:spPr>
          <a:xfrm>
            <a:off x="7572364" y="3571876"/>
            <a:ext cx="1571636" cy="714380"/>
          </a:xfrm>
          <a:prstGeom prst="wedgeEllipseCallout">
            <a:avLst>
              <a:gd name="adj1" fmla="val -76575"/>
              <a:gd name="adj2" fmla="val 30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22" name="矩形 21"/>
          <p:cNvSpPr/>
          <p:nvPr/>
        </p:nvSpPr>
        <p:spPr>
          <a:xfrm>
            <a:off x="357158" y="4286256"/>
            <a:ext cx="8286808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形标注 22"/>
          <p:cNvSpPr/>
          <p:nvPr/>
        </p:nvSpPr>
        <p:spPr>
          <a:xfrm>
            <a:off x="6286512" y="5072074"/>
            <a:ext cx="2857488" cy="1214446"/>
          </a:xfrm>
          <a:prstGeom prst="wedgeEllipseCallout">
            <a:avLst>
              <a:gd name="adj1" fmla="val -76575"/>
              <a:gd name="adj2" fmla="val 305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元素，属性，值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文档内容基本语法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dirty="0">
                <a:ea typeface="宋体" charset="-122"/>
              </a:rPr>
              <a:t>XML </a:t>
            </a:r>
            <a:r>
              <a:rPr lang="zh-CN" altLang="en-US" dirty="0">
                <a:ea typeface="宋体" charset="-122"/>
              </a:rPr>
              <a:t>文档必须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有且仅有一个根元素（文档元素）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所有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XML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标记必须关闭（双标记或单标记）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XML</a:t>
            </a:r>
            <a:r>
              <a:rPr lang="zh-CN" altLang="en-US" dirty="0">
                <a:ea typeface="宋体" charset="-122"/>
              </a:rPr>
              <a:t>标记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大小写敏感</a:t>
            </a:r>
            <a:r>
              <a:rPr lang="zh-CN" altLang="en-US" dirty="0">
                <a:ea typeface="宋体" charset="-122"/>
              </a:rPr>
              <a:t>，必须正确嵌套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属性必须为“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名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= “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值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”</a:t>
            </a:r>
            <a:r>
              <a:rPr lang="zh-CN" altLang="en-US" dirty="0">
                <a:ea typeface="宋体" charset="-122"/>
              </a:rPr>
              <a:t>”的形式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标签名称只能由下划线或英文字母开头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标签中不能有空格。如</a:t>
            </a:r>
            <a:r>
              <a:rPr lang="en-US" altLang="zh-CN" dirty="0">
                <a:ea typeface="宋体" charset="-122"/>
              </a:rPr>
              <a:t>:&lt;  </a:t>
            </a:r>
            <a:r>
              <a:rPr lang="zh-CN" altLang="en-US" dirty="0">
                <a:ea typeface="宋体" charset="-122"/>
              </a:rPr>
              <a:t>标签</a:t>
            </a:r>
            <a:r>
              <a:rPr lang="en-US" altLang="zh-CN" dirty="0">
                <a:ea typeface="宋体" charset="-122"/>
              </a:rPr>
              <a:t>&gt;   &lt;/   </a:t>
            </a:r>
            <a:r>
              <a:rPr lang="zh-CN" altLang="en-US" dirty="0">
                <a:ea typeface="宋体" charset="-122"/>
              </a:rPr>
              <a:t>标签</a:t>
            </a:r>
            <a:r>
              <a:rPr lang="en-US" altLang="zh-CN" dirty="0">
                <a:ea typeface="宋体" charset="-122"/>
              </a:rPr>
              <a:t>&gt;</a:t>
            </a:r>
            <a:endParaRPr lang="zh-CN" altLang="en-US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全屏显示(4:3)</PresentationFormat>
  <Paragraphs>226</Paragraphs>
  <Slides>29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第16章  XML</vt:lpstr>
      <vt:lpstr>本节内容</vt:lpstr>
      <vt:lpstr>重点/难点</vt:lpstr>
      <vt:lpstr>当前内容</vt:lpstr>
      <vt:lpstr>XML简介</vt:lpstr>
      <vt:lpstr>XML简介</vt:lpstr>
      <vt:lpstr>当前内容</vt:lpstr>
      <vt:lpstr>XML基本语法</vt:lpstr>
      <vt:lpstr>XML基本语法</vt:lpstr>
      <vt:lpstr>PowerPoint 演示文稿</vt:lpstr>
      <vt:lpstr>当前内容</vt:lpstr>
      <vt:lpstr>XML文档中的几个概念</vt:lpstr>
      <vt:lpstr>当前内容</vt:lpstr>
      <vt:lpstr>XML文档解析</vt:lpstr>
      <vt:lpstr>当前内容</vt:lpstr>
      <vt:lpstr>simpleXML</vt:lpstr>
      <vt:lpstr>simpleXML对象</vt:lpstr>
      <vt:lpstr>simpleXML对象</vt:lpstr>
      <vt:lpstr>simpleXML函数- simplexml_load_file()</vt:lpstr>
      <vt:lpstr>simpleXML函数- simplexml_load_string()</vt:lpstr>
      <vt:lpstr>1.遍历所有子元素</vt:lpstr>
      <vt:lpstr>2.访问特定节点元素和属性</vt:lpstr>
      <vt:lpstr>3.修改XML数据</vt:lpstr>
      <vt:lpstr>4.保存XML文档</vt:lpstr>
      <vt:lpstr>对照c16_3.php，思考：</vt:lpstr>
      <vt:lpstr>内容小结</vt:lpstr>
      <vt:lpstr>作业1</vt:lpstr>
      <vt:lpstr>作业2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2017-06-21T06:20:03Z</dcterms:modified>
  <cp:contentStatus/>
</cp:coreProperties>
</file>