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4" r:id="rId2"/>
    <p:sldId id="353" r:id="rId3"/>
    <p:sldId id="372" r:id="rId4"/>
    <p:sldId id="373" r:id="rId5"/>
    <p:sldId id="345" r:id="rId6"/>
    <p:sldId id="366" r:id="rId7"/>
    <p:sldId id="350" r:id="rId8"/>
    <p:sldId id="375" r:id="rId9"/>
    <p:sldId id="351" r:id="rId10"/>
    <p:sldId id="360" r:id="rId11"/>
    <p:sldId id="369" r:id="rId12"/>
    <p:sldId id="355" r:id="rId13"/>
    <p:sldId id="370" r:id="rId14"/>
    <p:sldId id="363" r:id="rId15"/>
    <p:sldId id="361" r:id="rId16"/>
    <p:sldId id="357" r:id="rId17"/>
    <p:sldId id="358" r:id="rId18"/>
    <p:sldId id="367" r:id="rId19"/>
    <p:sldId id="374" r:id="rId20"/>
    <p:sldId id="368" r:id="rId21"/>
    <p:sldId id="376" r:id="rId22"/>
    <p:sldId id="377" r:id="rId23"/>
    <p:sldId id="34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94660"/>
  </p:normalViewPr>
  <p:slideViewPr>
    <p:cSldViewPr>
      <p:cViewPr varScale="1">
        <p:scale>
          <a:sx n="79" d="100"/>
          <a:sy n="79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91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2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8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>
                <a:solidFill>
                  <a:schemeClr val="bg2">
                    <a:lumMod val="75000"/>
                  </a:schemeClr>
                </a:solidFill>
              </a:rPr>
              <a:t>第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9</a:t>
            </a:r>
            <a:r>
              <a:rPr altLang="en-US">
                <a:solidFill>
                  <a:schemeClr val="bg2">
                    <a:lumMod val="75000"/>
                  </a:schemeClr>
                </a:solidFill>
              </a:rPr>
              <a:t>章 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PDO</a:t>
            </a:r>
            <a:r>
              <a:rPr>
                <a:solidFill>
                  <a:schemeClr val="bg2">
                    <a:lumMod val="75000"/>
                  </a:schemeClr>
                </a:solidFill>
              </a:rPr>
              <a:t>方式操作数据库</a:t>
            </a:r>
            <a:endParaRPr lang="zh-CN" alt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只依靠</a:t>
            </a:r>
            <a:r>
              <a:rPr lang="en-US" altLang="zh-CN"/>
              <a:t>PDO</a:t>
            </a:r>
            <a:r>
              <a:rPr lang="zh-CN" altLang="en-US"/>
              <a:t>扩展本身不能执行任何数据库函数，还需要使用到针对特定数据库的</a:t>
            </a:r>
            <a:r>
              <a:rPr lang="en-US" altLang="zh-CN"/>
              <a:t>PDO</a:t>
            </a:r>
            <a:r>
              <a:rPr lang="zh-CN" altLang="en-US"/>
              <a:t>驱动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这些</a:t>
            </a:r>
            <a:r>
              <a:rPr lang="en-US" altLang="zh-CN"/>
              <a:t>PDO</a:t>
            </a:r>
            <a:r>
              <a:rPr lang="zh-CN" altLang="en-US"/>
              <a:t>驱动同</a:t>
            </a:r>
            <a:r>
              <a:rPr lang="en-US" altLang="zh-CN"/>
              <a:t>PDO</a:t>
            </a:r>
            <a:r>
              <a:rPr lang="zh-CN" altLang="en-US"/>
              <a:t>扩展一样也是</a:t>
            </a:r>
            <a:r>
              <a:rPr lang="en-US" altLang="zh-CN"/>
              <a:t>PECL</a:t>
            </a:r>
            <a:r>
              <a:rPr lang="zh-CN" altLang="en-US"/>
              <a:t>的一部分，以</a:t>
            </a:r>
            <a:r>
              <a:rPr lang="en-US" altLang="zh-CN"/>
              <a:t>DLL</a:t>
            </a:r>
            <a:r>
              <a:rPr lang="zh-CN" altLang="en-US"/>
              <a:t>文件的形式存在</a:t>
            </a:r>
            <a:r>
              <a:rPr lang="en-US" altLang="zh-CN"/>
              <a:t>PHP</a:t>
            </a:r>
            <a:r>
              <a:rPr lang="zh-CN" altLang="en-US"/>
              <a:t>的扩展目录中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PDO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rgbClr val="FF0000"/>
                </a:solidFill>
              </a:rPr>
              <a:t>安装</a:t>
            </a:r>
            <a:r>
              <a:rPr lang="en-US" altLang="zh-CN" sz="2800" b="1">
                <a:solidFill>
                  <a:srgbClr val="FF0000"/>
                </a:solidFill>
              </a:rPr>
              <a:t>PDO</a:t>
            </a:r>
            <a:r>
              <a:rPr lang="zh-CN" altLang="en-US" sz="2800" b="1">
                <a:solidFill>
                  <a:srgbClr val="FF0000"/>
                </a:solidFill>
              </a:rPr>
              <a:t>扩展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PDO</a:t>
            </a: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2400">
                <a:solidFill>
                  <a:schemeClr val="tx1">
                    <a:lumMod val="10000"/>
                  </a:schemeClr>
                </a:solidFill>
              </a:rPr>
              <a:t>连接数据库</a:t>
            </a:r>
            <a:endParaRPr lang="en-US" altLang="zh-CN" sz="2400">
              <a:solidFill>
                <a:schemeClr val="tx1">
                  <a:lumMod val="10000"/>
                </a:schemeClr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2400">
                <a:solidFill>
                  <a:schemeClr val="tx1">
                    <a:lumMod val="10000"/>
                  </a:schemeClr>
                </a:solidFill>
              </a:rPr>
              <a:t>执行数据库查询</a:t>
            </a:r>
            <a:endParaRPr lang="en-US" altLang="zh-CN" sz="240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PDO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确认</a:t>
            </a:r>
            <a:r>
              <a:rPr lang="en-US" altLang="zh-CN"/>
              <a:t>PDO</a:t>
            </a:r>
            <a:r>
              <a:rPr lang="zh-CN" altLang="en-US"/>
              <a:t>扩展及特定数据库的</a:t>
            </a:r>
            <a:r>
              <a:rPr lang="en-US" altLang="zh-CN"/>
              <a:t>PDO</a:t>
            </a:r>
            <a:r>
              <a:rPr lang="zh-CN" altLang="en-US"/>
              <a:t>驱动存在</a:t>
            </a:r>
            <a:r>
              <a:rPr lang="en-US" altLang="zh-CN"/>
              <a:t>PHP</a:t>
            </a:r>
            <a:r>
              <a:rPr lang="zh-CN" altLang="en-US"/>
              <a:t>的扩展文件目录中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配置</a:t>
            </a:r>
            <a:r>
              <a:rPr lang="en-US" altLang="zh-CN"/>
              <a:t>PHP.ini</a:t>
            </a:r>
            <a:r>
              <a:rPr lang="zh-CN" altLang="en-US"/>
              <a:t>，启用</a:t>
            </a:r>
            <a:r>
              <a:rPr lang="en-US" altLang="zh-CN"/>
              <a:t>PDO</a:t>
            </a:r>
            <a:r>
              <a:rPr lang="zh-CN" altLang="en-US"/>
              <a:t>扩展</a:t>
            </a:r>
            <a:endParaRPr lang="en-US" altLang="zh-CN"/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extension=php_pdo.dll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/>
              <a:t>extension=php_pdo_mssql.dll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/>
              <a:t>extension=php_pdo_mysql.dll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/>
              <a:t>extension=php_pdo_pgsql.dll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PDO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安装</a:t>
            </a:r>
            <a:r>
              <a:rPr lang="en-US" altLang="zh-CN" sz="2800" b="1"/>
              <a:t>PDO</a:t>
            </a:r>
            <a:r>
              <a:rPr lang="zh-CN" altLang="en-US" sz="2800" b="1"/>
              <a:t>扩展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rgbClr val="FF0000"/>
                </a:solidFill>
              </a:rPr>
              <a:t>使用</a:t>
            </a:r>
            <a:r>
              <a:rPr lang="en-US" altLang="zh-CN" sz="2800" b="1">
                <a:solidFill>
                  <a:srgbClr val="FF0000"/>
                </a:solidFill>
              </a:rPr>
              <a:t>PDO</a:t>
            </a: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2400">
                <a:solidFill>
                  <a:srgbClr val="FF0000"/>
                </a:solidFill>
              </a:rPr>
              <a:t>连接数据库</a:t>
            </a:r>
            <a:endParaRPr lang="en-US" altLang="zh-CN" sz="2400">
              <a:solidFill>
                <a:srgbClr val="FF0000"/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2400">
                <a:solidFill>
                  <a:srgbClr val="FF0000"/>
                </a:solidFill>
              </a:rPr>
              <a:t>执行数据库查询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PDO</a:t>
            </a:r>
            <a:r>
              <a:rPr lang="zh-CN" altLang="en-US"/>
              <a:t>连接数据库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连接数据库是通过创建</a:t>
            </a:r>
            <a:r>
              <a:rPr lang="en-US" altLang="zh-CN" sz="2800"/>
              <a:t>PDO</a:t>
            </a:r>
            <a:r>
              <a:rPr lang="zh-CN" altLang="en-US" sz="2800"/>
              <a:t>基类的实例而建立的</a:t>
            </a:r>
            <a:endParaRPr lang="en-US" altLang="zh-CN" sz="2800"/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zh-CN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 = new PDO(</a:t>
            </a:r>
            <a:r>
              <a:rPr lang="en-US" altLang="zh-CN" i="1">
                <a:latin typeface="Courier New" pitchFamily="49" charset="0"/>
                <a:cs typeface="Courier New" pitchFamily="49" charset="0"/>
              </a:rPr>
              <a:t>DSN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i="1" err="1">
                <a:latin typeface="Courier New" pitchFamily="49" charset="0"/>
                <a:cs typeface="Courier New" pitchFamily="49" charset="0"/>
              </a:rPr>
              <a:t>dbuser</a:t>
            </a:r>
            <a:r>
              <a:rPr lang="en-US" altLang="zh-CN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i="1" err="1">
                <a:latin typeface="Courier New" pitchFamily="49" charset="0"/>
                <a:cs typeface="Courier New" pitchFamily="49" charset="0"/>
              </a:rPr>
              <a:t>dbpwd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endParaRPr lang="en-US" altLang="zh-CN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>
                <a:latin typeface="+mj-lt"/>
                <a:cs typeface="Courier New" pitchFamily="49" charset="0"/>
              </a:rPr>
              <a:t>构造方法的参数</a:t>
            </a:r>
            <a:endParaRPr lang="en-US" altLang="zh-CN">
              <a:latin typeface="+mj-lt"/>
              <a:cs typeface="Courier New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>
                <a:latin typeface="+mj-lt"/>
                <a:cs typeface="Courier New" pitchFamily="49" charset="0"/>
              </a:rPr>
              <a:t>DSN     </a:t>
            </a:r>
            <a:r>
              <a:rPr lang="zh-CN" altLang="en-US">
                <a:latin typeface="+mj-lt"/>
                <a:cs typeface="Courier New" pitchFamily="49" charset="0"/>
              </a:rPr>
              <a:t>： 数据源名称 </a:t>
            </a:r>
            <a:endParaRPr lang="en-US" altLang="zh-CN">
              <a:latin typeface="+mj-lt"/>
              <a:cs typeface="Courier New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err="1">
                <a:latin typeface="+mj-lt"/>
                <a:cs typeface="Courier New" pitchFamily="49" charset="0"/>
              </a:rPr>
              <a:t>dbuser</a:t>
            </a:r>
            <a:r>
              <a:rPr lang="zh-CN" altLang="en-US">
                <a:latin typeface="+mj-lt"/>
                <a:cs typeface="Courier New" pitchFamily="49" charset="0"/>
              </a:rPr>
              <a:t>： 数据库用户</a:t>
            </a:r>
            <a:endParaRPr lang="en-US" altLang="zh-CN">
              <a:latin typeface="+mj-lt"/>
              <a:cs typeface="Courier New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err="1">
                <a:latin typeface="+mj-lt"/>
                <a:cs typeface="Courier New" pitchFamily="49" charset="0"/>
              </a:rPr>
              <a:t>dbpwd</a:t>
            </a:r>
            <a:r>
              <a:rPr lang="zh-CN" altLang="en-US">
                <a:latin typeface="+mj-lt"/>
                <a:cs typeface="Courier New" pitchFamily="49" charset="0"/>
              </a:rPr>
              <a:t>： 数据库密码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PDO</a:t>
            </a:r>
            <a:r>
              <a:rPr lang="zh-CN" altLang="en-US"/>
              <a:t>连接数据库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PDO</a:t>
            </a:r>
            <a:r>
              <a:rPr lang="zh-CN" altLang="en-US" sz="2400"/>
              <a:t>使用</a:t>
            </a:r>
            <a:r>
              <a:rPr lang="en-US" altLang="zh-CN" sz="2400">
                <a:solidFill>
                  <a:srgbClr val="FF0000"/>
                </a:solidFill>
              </a:rPr>
              <a:t>DSN</a:t>
            </a:r>
            <a:r>
              <a:rPr lang="zh-CN" altLang="en-US" sz="2400"/>
              <a:t>进行数据库连接和选择数据库。</a:t>
            </a:r>
            <a:endParaRPr lang="en-US" altLang="zh-CN" sz="2400"/>
          </a:p>
          <a:p>
            <a:pPr lvl="1"/>
            <a:r>
              <a:rPr lang="en-US" altLang="zh-CN"/>
              <a:t>DSN</a:t>
            </a:r>
            <a:r>
              <a:rPr lang="zh-CN" altLang="en-US"/>
              <a:t>：</a:t>
            </a:r>
            <a:r>
              <a:rPr lang="en-US" altLang="zh-CN"/>
              <a:t>Data Source Name</a:t>
            </a:r>
            <a:r>
              <a:rPr lang="zh-CN" altLang="en-US"/>
              <a:t>，数据源名称。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PDO</a:t>
            </a:r>
            <a:r>
              <a:rPr lang="zh-CN" altLang="en-US"/>
              <a:t>中的</a:t>
            </a:r>
            <a:r>
              <a:rPr lang="en-US" altLang="zh-CN"/>
              <a:t>DSN</a:t>
            </a:r>
            <a:r>
              <a:rPr lang="zh-CN" altLang="en-US"/>
              <a:t>格式：</a:t>
            </a:r>
            <a:endParaRPr lang="en-US" altLang="zh-CN"/>
          </a:p>
          <a:p>
            <a:pPr lvl="1">
              <a:buNone/>
            </a:pPr>
            <a:r>
              <a:rPr lang="en-US" altLang="zh-CN"/>
              <a:t>             </a:t>
            </a:r>
            <a:r>
              <a:rPr lang="en-US" altLang="zh-CN" i="1" err="1">
                <a:solidFill>
                  <a:srgbClr val="FF0000"/>
                </a:solidFill>
              </a:rPr>
              <a:t>dbtype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host = </a:t>
            </a:r>
            <a:r>
              <a:rPr lang="en-US" altLang="zh-CN" i="1" err="1">
                <a:solidFill>
                  <a:srgbClr val="FF0000"/>
                </a:solidFill>
              </a:rPr>
              <a:t>hostName</a:t>
            </a:r>
            <a:r>
              <a:rPr lang="en-US" altLang="zh-CN">
                <a:solidFill>
                  <a:srgbClr val="FF0000"/>
                </a:solidFill>
              </a:rPr>
              <a:t> ; </a:t>
            </a:r>
            <a:r>
              <a:rPr lang="en-US" altLang="zh-CN" err="1">
                <a:solidFill>
                  <a:srgbClr val="FF0000"/>
                </a:solidFill>
              </a:rPr>
              <a:t>dbname</a:t>
            </a:r>
            <a:r>
              <a:rPr lang="en-US" altLang="zh-CN">
                <a:solidFill>
                  <a:srgbClr val="FF0000"/>
                </a:solidFill>
              </a:rPr>
              <a:t> = </a:t>
            </a:r>
            <a:r>
              <a:rPr lang="en-US" altLang="zh-CN" i="1" err="1">
                <a:solidFill>
                  <a:srgbClr val="FF0000"/>
                </a:solidFill>
              </a:rPr>
              <a:t>dbname</a:t>
            </a:r>
            <a:endParaRPr lang="en-US" altLang="zh-CN" i="1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/>
          </a:p>
          <a:p>
            <a:pPr lvl="2"/>
            <a:endParaRPr lang="en-US" altLang="zh-CN"/>
          </a:p>
          <a:p>
            <a:pPr lvl="1"/>
            <a:endParaRPr lang="zh-CN" altLang="en-US" sz="2000"/>
          </a:p>
        </p:txBody>
      </p:sp>
      <p:grpSp>
        <p:nvGrpSpPr>
          <p:cNvPr id="14" name="组合 13"/>
          <p:cNvGrpSpPr/>
          <p:nvPr/>
        </p:nvGrpSpPr>
        <p:grpSpPr>
          <a:xfrm>
            <a:off x="1857356" y="2643182"/>
            <a:ext cx="5500726" cy="1071570"/>
            <a:chOff x="1000100" y="2571744"/>
            <a:chExt cx="6429420" cy="1643063"/>
          </a:xfrm>
        </p:grpSpPr>
        <p:pic>
          <p:nvPicPr>
            <p:cNvPr id="4" name="图片 3" descr="2010-08-23_152307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0100" y="2643182"/>
              <a:ext cx="1533525" cy="1571625"/>
            </a:xfrm>
            <a:prstGeom prst="rect">
              <a:avLst/>
            </a:prstGeom>
          </p:spPr>
        </p:pic>
        <p:pic>
          <p:nvPicPr>
            <p:cNvPr id="5" name="图片 4" descr="2010-08-23_15235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978" y="2571744"/>
              <a:ext cx="1390650" cy="1619250"/>
            </a:xfrm>
            <a:prstGeom prst="rect">
              <a:avLst/>
            </a:prstGeom>
          </p:spPr>
        </p:pic>
        <p:pic>
          <p:nvPicPr>
            <p:cNvPr id="6" name="图片 5" descr="2010-08-23_152434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6995" y="2695580"/>
              <a:ext cx="1152525" cy="1447800"/>
            </a:xfrm>
            <a:prstGeom prst="rect">
              <a:avLst/>
            </a:prstGeom>
          </p:spPr>
        </p:pic>
        <p:sp>
          <p:nvSpPr>
            <p:cNvPr id="7" name="右箭头 6"/>
            <p:cNvSpPr/>
            <p:nvPr/>
          </p:nvSpPr>
          <p:spPr>
            <a:xfrm>
              <a:off x="2714612" y="3143248"/>
              <a:ext cx="71438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5286380" y="3143248"/>
              <a:ext cx="71438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14414" y="3714752"/>
            <a:ext cx="7500990" cy="1285884"/>
            <a:chOff x="428596" y="4500570"/>
            <a:chExt cx="8001056" cy="1357322"/>
          </a:xfrm>
        </p:grpSpPr>
        <p:grpSp>
          <p:nvGrpSpPr>
            <p:cNvPr id="15" name="组合 14"/>
            <p:cNvGrpSpPr/>
            <p:nvPr/>
          </p:nvGrpSpPr>
          <p:grpSpPr>
            <a:xfrm>
              <a:off x="2825453" y="4500570"/>
              <a:ext cx="5604199" cy="1357322"/>
              <a:chOff x="2468263" y="4500570"/>
              <a:chExt cx="5604199" cy="1357322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5786446" y="5000636"/>
                <a:ext cx="714380" cy="2143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logo-db-300x300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5140" y="4500570"/>
                <a:ext cx="1357322" cy="1357322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589770" y="4500570"/>
                <a:ext cx="553998" cy="12886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2400" b="1"/>
                  <a:t>Database</a:t>
                </a:r>
                <a:endParaRPr lang="zh-CN" altLang="en-US" sz="2400" b="1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68263" y="5214950"/>
                <a:ext cx="8178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/>
                  <a:t>DSN</a:t>
                </a:r>
                <a:endParaRPr lang="zh-CN" altLang="en-US" sz="2800" b="1"/>
              </a:p>
            </p:txBody>
          </p:sp>
        </p:grpSp>
        <p:pic>
          <p:nvPicPr>
            <p:cNvPr id="16" name="图片 15" descr="QQ截图未命名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596" y="4929198"/>
              <a:ext cx="5688904" cy="357190"/>
            </a:xfrm>
            <a:prstGeom prst="rect">
              <a:avLst/>
            </a:prstGeom>
          </p:spPr>
        </p:pic>
      </p:grpSp>
      <p:sp>
        <p:nvSpPr>
          <p:cNvPr id="18" name="TextBox 2"/>
          <p:cNvSpPr txBox="1"/>
          <p:nvPr/>
        </p:nvSpPr>
        <p:spPr>
          <a:xfrm>
            <a:off x="6588224" y="6052646"/>
            <a:ext cx="21602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c9_1.php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有返回结果的查询：</a:t>
            </a:r>
            <a:r>
              <a:rPr lang="en-US" altLang="zh-CN"/>
              <a:t>SELECT</a:t>
            </a:r>
            <a:r>
              <a:rPr lang="zh-CN" altLang="en-US"/>
              <a:t>、</a:t>
            </a:r>
            <a:r>
              <a:rPr lang="en-US" altLang="zh-CN"/>
              <a:t>SHOW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solidFill>
                  <a:srgbClr val="FF0000"/>
                </a:solidFill>
              </a:rPr>
              <a:t>PDO::query(string $</a:t>
            </a:r>
            <a:r>
              <a:rPr lang="en-US" altLang="zh-CN" err="1">
                <a:solidFill>
                  <a:srgbClr val="FF0000"/>
                </a:solidFill>
              </a:rPr>
              <a:t>sqlStatement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参数：要执行查询的</a:t>
            </a:r>
            <a:r>
              <a:rPr lang="en-US" altLang="zh-CN">
                <a:solidFill>
                  <a:schemeClr val="tx1"/>
                </a:solidFill>
              </a:rPr>
              <a:t>SQL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endParaRPr lang="en-US" altLang="zh-CN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/>
              <a:t>返回值：</a:t>
            </a:r>
            <a:r>
              <a:rPr lang="en-US" altLang="zh-CN" err="1"/>
              <a:t>PDOStatement</a:t>
            </a:r>
            <a:r>
              <a:rPr lang="zh-CN" altLang="en-US"/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处理返回结果</a:t>
            </a:r>
            <a:endParaRPr lang="en-US" altLang="zh-CN"/>
          </a:p>
          <a:p>
            <a:pPr lvl="2">
              <a:buFont typeface="Wingdings" pitchFamily="2" charset="2"/>
              <a:buChar char="Ø"/>
            </a:pPr>
            <a:r>
              <a:rPr lang="en-US" altLang="zh-CN" err="1"/>
              <a:t>PDOStatement</a:t>
            </a:r>
            <a:r>
              <a:rPr lang="en-US" altLang="zh-CN"/>
              <a:t>::fetch()    </a:t>
            </a:r>
            <a:r>
              <a:rPr lang="zh-CN" altLang="en-US"/>
              <a:t>：</a:t>
            </a:r>
            <a:r>
              <a:rPr lang="en-US" altLang="zh-CN"/>
              <a:t>     </a:t>
            </a:r>
            <a:r>
              <a:rPr lang="zh-CN" altLang="en-US"/>
              <a:t>从查询结果中获取一条记录</a:t>
            </a:r>
            <a:endParaRPr lang="en-US" altLang="zh-CN"/>
          </a:p>
          <a:p>
            <a:pPr lvl="2">
              <a:buFont typeface="Wingdings" pitchFamily="2" charset="2"/>
              <a:buChar char="Ø"/>
            </a:pPr>
            <a:r>
              <a:rPr lang="en-US" altLang="zh-CN" err="1"/>
              <a:t>PDOStatement</a:t>
            </a:r>
            <a:r>
              <a:rPr lang="en-US" altLang="zh-CN"/>
              <a:t>::</a:t>
            </a:r>
            <a:r>
              <a:rPr lang="en-US" altLang="zh-CN" err="1"/>
              <a:t>fetchAll</a:t>
            </a:r>
            <a:r>
              <a:rPr lang="en-US" altLang="zh-CN"/>
              <a:t>()</a:t>
            </a:r>
            <a:r>
              <a:rPr lang="zh-CN" altLang="en-US"/>
              <a:t>：</a:t>
            </a:r>
            <a:r>
              <a:rPr lang="en-US" altLang="zh-CN"/>
              <a:t>     </a:t>
            </a:r>
            <a:r>
              <a:rPr lang="zh-CN" altLang="en-US"/>
              <a:t>从查询结果中获取所有记录</a:t>
            </a:r>
            <a:r>
              <a:rPr lang="en-US" altLang="zh-CN"/>
              <a:t>   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err="1"/>
              <a:t>PDOStatement</a:t>
            </a:r>
            <a:r>
              <a:rPr lang="en-US" altLang="zh-CN"/>
              <a:t>::</a:t>
            </a:r>
            <a:r>
              <a:rPr lang="en-US" altLang="zh-CN" err="1"/>
              <a:t>fetchColumn</a:t>
            </a:r>
            <a:r>
              <a:rPr lang="en-US" altLang="zh-CN"/>
              <a:t>()</a:t>
            </a:r>
            <a:r>
              <a:rPr lang="zh-CN" altLang="en-US"/>
              <a:t>：</a:t>
            </a:r>
            <a:r>
              <a:rPr lang="en-US" altLang="zh-CN"/>
              <a:t>  </a:t>
            </a:r>
            <a:r>
              <a:rPr lang="zh-CN" altLang="en-US"/>
              <a:t>获取第一条记录的某个字段</a:t>
            </a:r>
            <a:endParaRPr lang="en-US" altLang="zh-CN"/>
          </a:p>
          <a:p>
            <a:pPr lvl="2">
              <a:buFont typeface="Wingdings" pitchFamily="2" charset="2"/>
              <a:buChar char="Ø"/>
            </a:pPr>
            <a:r>
              <a:rPr lang="en-US" altLang="zh-CN"/>
              <a:t>PDOStatement:: rowCount()</a:t>
            </a:r>
            <a:r>
              <a:rPr lang="zh-CN" altLang="en-US"/>
              <a:t>：获取查询结果中的行数</a:t>
            </a:r>
            <a:endParaRPr lang="en-US" altLang="zh-CN"/>
          </a:p>
          <a:p>
            <a:pPr lvl="2">
              <a:buFont typeface="Wingdings" pitchFamily="2" charset="2"/>
              <a:buChar char="Ø"/>
            </a:pPr>
            <a:endParaRPr lang="en-US" altLang="zh-CN"/>
          </a:p>
          <a:p>
            <a:pPr lvl="2">
              <a:buFont typeface="Wingdings" pitchFamily="2" charset="2"/>
              <a:buChar char="Ø"/>
            </a:pPr>
            <a:endParaRPr lang="en-US" altLang="zh-CN"/>
          </a:p>
          <a:p>
            <a:pPr lvl="2">
              <a:buFont typeface="Wingdings" pitchFamily="2" charset="2"/>
              <a:buChar char="Ø"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没有返回结果的查询：</a:t>
            </a:r>
            <a:r>
              <a:rPr lang="en-US" altLang="zh-CN"/>
              <a:t>INSERT</a:t>
            </a:r>
            <a:r>
              <a:rPr lang="zh-CN" altLang="en-US"/>
              <a:t>、</a:t>
            </a:r>
            <a:r>
              <a:rPr lang="en-US" altLang="zh-CN"/>
              <a:t>UPDATE</a:t>
            </a:r>
            <a:r>
              <a:rPr lang="zh-CN" altLang="en-US"/>
              <a:t>、</a:t>
            </a:r>
            <a:r>
              <a:rPr lang="en-US" altLang="zh-CN"/>
              <a:t>DELETE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solidFill>
                  <a:srgbClr val="FF0000"/>
                </a:solidFill>
              </a:rPr>
              <a:t>PDO::exec(string  $</a:t>
            </a:r>
            <a:r>
              <a:rPr lang="en-US" altLang="zh-CN" err="1">
                <a:solidFill>
                  <a:srgbClr val="FF0000"/>
                </a:solidFill>
              </a:rPr>
              <a:t>sqlStatement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/>
              <a:t>参数：执行无返回结果的查询语句</a:t>
            </a:r>
            <a:endParaRPr lang="en-US" altLang="zh-CN"/>
          </a:p>
          <a:p>
            <a:pPr lvl="2"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返回值：当前操作影响的列数</a:t>
            </a:r>
            <a:endParaRPr lang="en-US" altLang="zh-CN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Ø"/>
            </a:pPr>
            <a:endParaRPr lang="en-US" altLang="zh-CN"/>
          </a:p>
          <a:p>
            <a:r>
              <a:rPr lang="zh-CN" altLang="en-US"/>
              <a:t>获取插入操作后，新插入数据的主键自增字段的值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solidFill>
                  <a:srgbClr val="FF0000"/>
                </a:solidFill>
              </a:rPr>
              <a:t>PDO::lastInsertId()</a:t>
            </a:r>
            <a:endParaRPr lang="en-US" altLang="zh-CN"/>
          </a:p>
          <a:p>
            <a:pPr lvl="2">
              <a:buFont typeface="Wingdings" pitchFamily="2" charset="2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释放数据库连接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释放</a:t>
            </a:r>
            <a:r>
              <a:rPr lang="en-US" altLang="zh-CN"/>
              <a:t>PDO</a:t>
            </a:r>
            <a:r>
              <a:rPr lang="zh-CN" altLang="en-US"/>
              <a:t>方式的数据库连接资源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将</a:t>
            </a:r>
            <a:r>
              <a:rPr lang="en-US" altLang="zh-CN"/>
              <a:t>PDO</a:t>
            </a:r>
            <a:r>
              <a:rPr lang="zh-CN" altLang="en-US"/>
              <a:t>对象置为空</a:t>
            </a:r>
            <a:endParaRPr lang="en-US" altLang="zh-CN"/>
          </a:p>
          <a:p>
            <a:pPr lvl="1">
              <a:buNone/>
            </a:pPr>
            <a:r>
              <a:rPr lang="en-US" altLang="zh-CN"/>
              <a:t>     $</a:t>
            </a:r>
            <a:r>
              <a:rPr lang="en-US" altLang="zh-CN" err="1"/>
              <a:t>dbc</a:t>
            </a:r>
            <a:r>
              <a:rPr lang="en-US" altLang="zh-CN"/>
              <a:t> = null;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数据库抽象层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：提供了数据库抽象层</a:t>
            </a:r>
          </a:p>
        </p:txBody>
      </p:sp>
      <p:grpSp>
        <p:nvGrpSpPr>
          <p:cNvPr id="5" name="组合 19"/>
          <p:cNvGrpSpPr/>
          <p:nvPr/>
        </p:nvGrpSpPr>
        <p:grpSpPr>
          <a:xfrm>
            <a:off x="1857356" y="2357430"/>
            <a:ext cx="2643206" cy="3214710"/>
            <a:chOff x="1928794" y="3286124"/>
            <a:chExt cx="2643206" cy="3214710"/>
          </a:xfrm>
        </p:grpSpPr>
        <p:sp>
          <p:nvSpPr>
            <p:cNvPr id="4" name="椭圆 3"/>
            <p:cNvSpPr/>
            <p:nvPr/>
          </p:nvSpPr>
          <p:spPr>
            <a:xfrm>
              <a:off x="2214546" y="3357562"/>
              <a:ext cx="2357454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mysql_connect</a:t>
              </a:r>
              <a:endParaRPr lang="en-US" altLang="zh-CN"/>
            </a:p>
            <a:p>
              <a:pPr algn="ctr"/>
              <a:r>
                <a:rPr lang="en-US" altLang="zh-CN" err="1"/>
                <a:t>mysql_query</a:t>
              </a:r>
              <a:endParaRPr lang="en-US" altLang="zh-CN"/>
            </a:p>
            <a:p>
              <a:pPr algn="ctr"/>
              <a:r>
                <a:rPr lang="en-US" altLang="zh-CN"/>
                <a:t>…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643176" y="5143512"/>
              <a:ext cx="1500196" cy="1357322"/>
              <a:chOff x="1857358" y="5143512"/>
              <a:chExt cx="1500196" cy="1357322"/>
            </a:xfrm>
          </p:grpSpPr>
          <p:pic>
            <p:nvPicPr>
              <p:cNvPr id="6" name="图片 5" descr="logo-db-300x300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00232" y="5143512"/>
                <a:ext cx="1357322" cy="1357322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857358" y="5363134"/>
                <a:ext cx="553998" cy="99482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2400" b="1" err="1"/>
                  <a:t>MySQL</a:t>
                </a:r>
                <a:endParaRPr lang="zh-CN" altLang="en-US" sz="2400" b="1"/>
              </a:p>
            </p:txBody>
          </p:sp>
        </p:grpSp>
        <p:sp>
          <p:nvSpPr>
            <p:cNvPr id="9" name="下箭头 8"/>
            <p:cNvSpPr/>
            <p:nvPr/>
          </p:nvSpPr>
          <p:spPr>
            <a:xfrm>
              <a:off x="3214678" y="4572008"/>
              <a:ext cx="142876" cy="5715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28794" y="3286124"/>
              <a:ext cx="492443" cy="137473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b="1"/>
                <a:t>我们的程序</a:t>
              </a:r>
            </a:p>
          </p:txBody>
        </p:sp>
      </p:grpSp>
      <p:grpSp>
        <p:nvGrpSpPr>
          <p:cNvPr id="12" name="组合 18"/>
          <p:cNvGrpSpPr/>
          <p:nvPr/>
        </p:nvGrpSpPr>
        <p:grpSpPr>
          <a:xfrm>
            <a:off x="5572132" y="1142984"/>
            <a:ext cx="2857488" cy="4572032"/>
            <a:chOff x="6000760" y="1928802"/>
            <a:chExt cx="2857488" cy="4572032"/>
          </a:xfrm>
        </p:grpSpPr>
        <p:sp>
          <p:nvSpPr>
            <p:cNvPr id="11" name="椭圆 10"/>
            <p:cNvSpPr/>
            <p:nvPr/>
          </p:nvSpPr>
          <p:spPr>
            <a:xfrm>
              <a:off x="6357950" y="3357562"/>
              <a:ext cx="2500298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mysql_connect</a:t>
              </a:r>
              <a:endParaRPr lang="en-US" altLang="zh-CN"/>
            </a:p>
            <a:p>
              <a:pPr algn="ctr"/>
              <a:r>
                <a:rPr lang="en-US" altLang="zh-CN"/>
                <a:t>OR</a:t>
              </a:r>
            </a:p>
            <a:p>
              <a:pPr algn="ctr"/>
              <a:r>
                <a:rPr lang="en-US" altLang="zh-CN" err="1"/>
                <a:t>mssql_connect</a:t>
              </a:r>
              <a:endParaRPr lang="en-US" altLang="zh-CN"/>
            </a:p>
          </p:txBody>
        </p:sp>
        <p:grpSp>
          <p:nvGrpSpPr>
            <p:cNvPr id="16" name="组合 11"/>
            <p:cNvGrpSpPr/>
            <p:nvPr/>
          </p:nvGrpSpPr>
          <p:grpSpPr>
            <a:xfrm>
              <a:off x="6000760" y="5143512"/>
              <a:ext cx="1643074" cy="1357322"/>
              <a:chOff x="1000100" y="5143512"/>
              <a:chExt cx="1643074" cy="1357322"/>
            </a:xfrm>
          </p:grpSpPr>
          <p:pic>
            <p:nvPicPr>
              <p:cNvPr id="13" name="图片 12" descr="logo-db-300x300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5852" y="5143512"/>
                <a:ext cx="1357322" cy="135732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000100" y="5357826"/>
                <a:ext cx="553998" cy="99482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2400" b="1" err="1"/>
                  <a:t>MySQL</a:t>
                </a:r>
                <a:endParaRPr lang="zh-CN" altLang="en-US" sz="2400" b="1"/>
              </a:p>
            </p:txBody>
          </p:sp>
        </p:grpSp>
        <p:sp>
          <p:nvSpPr>
            <p:cNvPr id="15" name="下箭头 14"/>
            <p:cNvSpPr/>
            <p:nvPr/>
          </p:nvSpPr>
          <p:spPr>
            <a:xfrm>
              <a:off x="6858016" y="4572008"/>
              <a:ext cx="142876" cy="5715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57350" y="1928802"/>
              <a:ext cx="1928826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PDO::query()</a:t>
              </a: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7531452" y="2714620"/>
              <a:ext cx="142876" cy="5715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929322" y="857232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/>
              <a:t>我们的程序</a:t>
            </a:r>
          </a:p>
        </p:txBody>
      </p:sp>
      <p:pic>
        <p:nvPicPr>
          <p:cNvPr id="20" name="图片 19" descr="logo-db-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58" y="4357694"/>
            <a:ext cx="1357322" cy="135732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15209" y="4500570"/>
            <a:ext cx="553998" cy="9948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b="1"/>
              <a:t>MSSQL</a:t>
            </a:r>
            <a:endParaRPr lang="zh-CN" altLang="en-US" sz="2400" b="1"/>
          </a:p>
        </p:txBody>
      </p:sp>
      <p:sp>
        <p:nvSpPr>
          <p:cNvPr id="22" name="下箭头 21"/>
          <p:cNvSpPr/>
          <p:nvPr/>
        </p:nvSpPr>
        <p:spPr>
          <a:xfrm>
            <a:off x="8001024" y="3786190"/>
            <a:ext cx="142876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43570" y="242886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数据库抽象层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最近的苦恼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为中国移动做了电话号码管理系统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移动使用</a:t>
            </a:r>
            <a:r>
              <a:rPr lang="en-US" altLang="zh-CN" err="1"/>
              <a:t>MySQL</a:t>
            </a:r>
            <a:r>
              <a:rPr lang="zh-CN" altLang="en-US"/>
              <a:t>数据库</a:t>
            </a:r>
            <a:endParaRPr lang="en-US" altLang="zh-CN"/>
          </a:p>
          <a:p>
            <a:pPr lvl="1">
              <a:buNone/>
            </a:pPr>
            <a:endParaRPr lang="en-US" altLang="zh-CN"/>
          </a:p>
          <a:p>
            <a:r>
              <a:rPr lang="zh-CN" altLang="en-US"/>
              <a:t>联通也希望做一套一样的系统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但是联通使用的是</a:t>
            </a:r>
            <a:r>
              <a:rPr lang="en-US" altLang="zh-CN"/>
              <a:t>SQL Server</a:t>
            </a:r>
          </a:p>
          <a:p>
            <a:pPr lvl="1">
              <a:buNone/>
            </a:pPr>
            <a:endParaRPr lang="en-US" altLang="zh-CN"/>
          </a:p>
          <a:p>
            <a:r>
              <a:rPr lang="zh-CN" altLang="en-US"/>
              <a:t>电信也想要这套系统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电信使用</a:t>
            </a:r>
            <a:r>
              <a:rPr lang="en-US" altLang="zh-CN"/>
              <a:t>Oracle</a:t>
            </a:r>
            <a:r>
              <a:rPr lang="zh-CN" altLang="en-US"/>
              <a:t>数据库</a:t>
            </a:r>
          </a:p>
        </p:txBody>
      </p:sp>
      <p:pic>
        <p:nvPicPr>
          <p:cNvPr id="18" name="图片 17" descr="200821511128533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1357298"/>
            <a:ext cx="1928826" cy="1928826"/>
          </a:xfrm>
          <a:prstGeom prst="rect">
            <a:avLst/>
          </a:prstGeom>
        </p:spPr>
      </p:pic>
      <p:pic>
        <p:nvPicPr>
          <p:cNvPr id="19" name="图片 18" descr="201003260657137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4572008"/>
            <a:ext cx="2428892" cy="1446813"/>
          </a:xfrm>
          <a:prstGeom prst="rect">
            <a:avLst/>
          </a:prstGeom>
        </p:spPr>
      </p:pic>
      <p:pic>
        <p:nvPicPr>
          <p:cNvPr id="20" name="图片 19" descr="newsattachmen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9322" y="3214686"/>
            <a:ext cx="1535200" cy="10715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pdo</a:t>
            </a:r>
            <a:r>
              <a:rPr lang="zh-CN" altLang="en-US"/>
              <a:t>解决的问题？</a:t>
            </a:r>
            <a:endParaRPr lang="en-US" altLang="zh-CN"/>
          </a:p>
          <a:p>
            <a:r>
              <a:rPr lang="en-US" altLang="zh-CN" err="1"/>
              <a:t>pdo</a:t>
            </a:r>
            <a:r>
              <a:rPr lang="zh-CN" altLang="en-US"/>
              <a:t>连接数据库</a:t>
            </a:r>
            <a:r>
              <a:rPr lang="en-US" altLang="zh-CN"/>
              <a:t>?</a:t>
            </a:r>
          </a:p>
          <a:p>
            <a:r>
              <a:rPr lang="zh-CN" altLang="en-US"/>
              <a:t>执行查询（有返回结果的查询）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获取一条记录？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获取所有记录？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获取第一条记录的某个字段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获取查询结果的行数</a:t>
            </a:r>
            <a:endParaRPr lang="en-US" altLang="zh-CN"/>
          </a:p>
          <a:p>
            <a:r>
              <a:rPr lang="zh-CN" altLang="en-US"/>
              <a:t>执行查询（无返回结果的查询）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获取新插入数据的主键自增字字段的值</a:t>
            </a:r>
            <a:endParaRPr lang="en-US" altLang="zh-CN"/>
          </a:p>
          <a:p>
            <a:r>
              <a:rPr lang="zh-CN" altLang="en-US"/>
              <a:t>释放</a:t>
            </a:r>
            <a:r>
              <a:rPr lang="en-US" altLang="zh-CN"/>
              <a:t>PDO</a:t>
            </a:r>
            <a:r>
              <a:rPr lang="zh-CN" altLang="en-US"/>
              <a:t>方式的数据库连接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5257800"/>
          </a:xfrm>
        </p:spPr>
        <p:txBody>
          <a:bodyPr/>
          <a:lstStyle/>
          <a:p>
            <a:pPr>
              <a:buNone/>
            </a:pPr>
            <a:endParaRPr lang="en-US" altLang="zh-CN"/>
          </a:p>
          <a:p>
            <a:r>
              <a:rPr lang="en-US" altLang="zh-CN"/>
              <a:t>                   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练习：使用</a:t>
            </a:r>
            <a:r>
              <a:rPr lang="en-US" altLang="zh-CN" err="1">
                <a:solidFill>
                  <a:schemeClr val="tx1"/>
                </a:solidFill>
              </a:rPr>
              <a:t>pdo</a:t>
            </a:r>
            <a:r>
              <a:rPr lang="zh-CN" altLang="en-US">
                <a:solidFill>
                  <a:schemeClr val="tx1"/>
                </a:solidFill>
              </a:rPr>
              <a:t>形式完善实例</a:t>
            </a:r>
            <a:r>
              <a:rPr lang="en-US" altLang="zh-CN">
                <a:solidFill>
                  <a:schemeClr val="tx1"/>
                </a:solidFill>
              </a:rPr>
              <a:t>Users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>
                <a:solidFill>
                  <a:schemeClr val="tx1"/>
                </a:solidFill>
              </a:rPr>
              <a:t>各文件代表含义如下：</a:t>
            </a:r>
            <a:endParaRPr lang="en-US" altLang="zh-CN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db.config.php</a:t>
            </a:r>
            <a:r>
              <a:rPr lang="zh-CN" altLang="en-US"/>
              <a:t>：数据库配置文件</a:t>
            </a:r>
            <a:endParaRPr lang="en-US" altLang="zh-CN"/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/>
              <a:t>register.php</a:t>
            </a:r>
            <a:r>
              <a:rPr lang="zh-CN" altLang="en-US"/>
              <a:t>：注册页</a:t>
            </a:r>
            <a:endParaRPr lang="en-US" altLang="zh-CN"/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/>
              <a:t>userList.php</a:t>
            </a:r>
            <a:r>
              <a:rPr lang="zh-CN" altLang="en-US"/>
              <a:t>：用户列表页</a:t>
            </a:r>
            <a:endParaRPr lang="en-US" altLang="zh-CN"/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/>
              <a:t>deleteUser.php</a:t>
            </a:r>
            <a:r>
              <a:rPr lang="zh-CN" altLang="en-US"/>
              <a:t>：删除用户页</a:t>
            </a:r>
            <a:endParaRPr lang="en-US" altLang="zh-CN"/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/>
              <a:t>viewUSer.php</a:t>
            </a:r>
            <a:r>
              <a:rPr lang="zh-CN" altLang="en-US"/>
              <a:t>：查看用户详情页</a:t>
            </a:r>
            <a:endParaRPr lang="en-US" altLang="zh-CN"/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259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5257800"/>
          </a:xfrm>
        </p:spPr>
        <p:txBody>
          <a:bodyPr/>
          <a:lstStyle/>
          <a:p>
            <a:pPr>
              <a:buNone/>
            </a:pPr>
            <a:endParaRPr lang="en-US" altLang="zh-CN"/>
          </a:p>
          <a:p>
            <a:r>
              <a:rPr lang="en-US" altLang="zh-CN"/>
              <a:t>                   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练习：使用</a:t>
            </a:r>
            <a:r>
              <a:rPr lang="en-US" altLang="zh-CN" err="1">
                <a:solidFill>
                  <a:schemeClr val="tx1"/>
                </a:solidFill>
              </a:rPr>
              <a:t>pdo</a:t>
            </a:r>
            <a:r>
              <a:rPr lang="zh-CN" altLang="en-US">
                <a:solidFill>
                  <a:schemeClr val="tx1"/>
                </a:solidFill>
              </a:rPr>
              <a:t>形式完善实例</a:t>
            </a:r>
            <a:r>
              <a:rPr lang="en-US" altLang="zh-CN">
                <a:solidFill>
                  <a:schemeClr val="tx1"/>
                </a:solidFill>
              </a:rPr>
              <a:t>Users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>
                <a:solidFill>
                  <a:schemeClr val="tx1"/>
                </a:solidFill>
              </a:rPr>
              <a:t>补全代码顺序：</a:t>
            </a:r>
            <a:endParaRPr lang="en-US" altLang="zh-CN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db.config.php</a:t>
            </a:r>
            <a:endParaRPr lang="en-US" altLang="zh-CN"/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 userList.php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viewUser.php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register.php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editUser.php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userDelete.php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424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我们的程序可移植性如何？</a:t>
            </a:r>
          </a:p>
        </p:txBody>
      </p:sp>
      <p:sp>
        <p:nvSpPr>
          <p:cNvPr id="7" name="椭圆 6"/>
          <p:cNvSpPr/>
          <p:nvPr/>
        </p:nvSpPr>
        <p:spPr>
          <a:xfrm>
            <a:off x="3071802" y="2357430"/>
            <a:ext cx="2286016" cy="8572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PHP</a:t>
            </a:r>
            <a:r>
              <a:rPr lang="zh-CN" altLang="en-US"/>
              <a:t>程序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85720" y="3857628"/>
            <a:ext cx="3929090" cy="1857388"/>
            <a:chOff x="714348" y="3929066"/>
            <a:chExt cx="3929090" cy="1857388"/>
          </a:xfrm>
        </p:grpSpPr>
        <p:sp>
          <p:nvSpPr>
            <p:cNvPr id="13" name="矩形 12"/>
            <p:cNvSpPr/>
            <p:nvPr/>
          </p:nvSpPr>
          <p:spPr>
            <a:xfrm>
              <a:off x="714348" y="3929066"/>
              <a:ext cx="3929090" cy="1857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 descr="image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794" y="4352940"/>
              <a:ext cx="971550" cy="971550"/>
            </a:xfrm>
            <a:prstGeom prst="rect">
              <a:avLst/>
            </a:prstGeom>
          </p:spPr>
        </p:pic>
        <p:pic>
          <p:nvPicPr>
            <p:cNvPr id="9" name="图片 8" descr="apach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224" y="4424378"/>
              <a:ext cx="857256" cy="857256"/>
            </a:xfrm>
            <a:prstGeom prst="rect">
              <a:avLst/>
            </a:prstGeom>
          </p:spPr>
        </p:pic>
        <p:pic>
          <p:nvPicPr>
            <p:cNvPr id="12" name="图片 11" descr="mysql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4678" y="4210064"/>
              <a:ext cx="1219200" cy="1219200"/>
            </a:xfrm>
            <a:prstGeom prst="rect">
              <a:avLst/>
            </a:prstGeom>
          </p:spPr>
        </p:pic>
      </p:grpSp>
      <p:grpSp>
        <p:nvGrpSpPr>
          <p:cNvPr id="3" name="组合 21"/>
          <p:cNvGrpSpPr/>
          <p:nvPr/>
        </p:nvGrpSpPr>
        <p:grpSpPr>
          <a:xfrm>
            <a:off x="4714876" y="3857628"/>
            <a:ext cx="3929090" cy="1857388"/>
            <a:chOff x="4714876" y="3929066"/>
            <a:chExt cx="3929090" cy="1857388"/>
          </a:xfrm>
        </p:grpSpPr>
        <p:grpSp>
          <p:nvGrpSpPr>
            <p:cNvPr id="10" name="组合 19"/>
            <p:cNvGrpSpPr/>
            <p:nvPr/>
          </p:nvGrpSpPr>
          <p:grpSpPr>
            <a:xfrm>
              <a:off x="4714876" y="3929066"/>
              <a:ext cx="3929090" cy="1857388"/>
              <a:chOff x="5214910" y="3929066"/>
              <a:chExt cx="3929090" cy="185738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214910" y="3929066"/>
                <a:ext cx="3929090" cy="185738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 descr="images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00860" y="4429132"/>
                <a:ext cx="862010" cy="862010"/>
              </a:xfrm>
              <a:prstGeom prst="rect">
                <a:avLst/>
              </a:prstGeom>
            </p:spPr>
          </p:pic>
          <p:pic>
            <p:nvPicPr>
              <p:cNvPr id="11" name="图片 10" descr="sqlserver.gi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0992" y="4429132"/>
                <a:ext cx="933448" cy="933448"/>
              </a:xfrm>
              <a:prstGeom prst="rect">
                <a:avLst/>
              </a:prstGeom>
            </p:spPr>
          </p:pic>
        </p:grpSp>
        <p:pic>
          <p:nvPicPr>
            <p:cNvPr id="21" name="图片 20" descr="iis_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6314" y="4500570"/>
              <a:ext cx="1654354" cy="785818"/>
            </a:xfrm>
            <a:prstGeom prst="rect">
              <a:avLst/>
            </a:prstGeom>
          </p:spPr>
        </p:pic>
      </p:grpSp>
      <p:sp>
        <p:nvSpPr>
          <p:cNvPr id="25" name="下箭头 24"/>
          <p:cNvSpPr/>
          <p:nvPr/>
        </p:nvSpPr>
        <p:spPr>
          <a:xfrm rot="2191599">
            <a:off x="2880635" y="3137602"/>
            <a:ext cx="357190" cy="7143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9620892">
            <a:off x="5237740" y="3111466"/>
            <a:ext cx="357190" cy="7143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如何实现一套程序可以使用不同的数据库服务器？</a:t>
            </a:r>
            <a:endParaRPr lang="en-US" altLang="zh-CN"/>
          </a:p>
          <a:p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PDO</a:t>
            </a:r>
            <a:r>
              <a:rPr lang="zh-CN" altLang="en-US"/>
              <a:t>（</a:t>
            </a:r>
            <a:r>
              <a:rPr lang="en-US" altLang="zh-CN"/>
              <a:t> PHP Data Object </a:t>
            </a:r>
            <a:r>
              <a:rPr lang="zh-CN" altLang="en-US"/>
              <a:t>）可以帮我们实现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PDO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安装</a:t>
            </a:r>
            <a:r>
              <a:rPr lang="en-US" altLang="zh-CN" sz="2800" b="1"/>
              <a:t>PDO</a:t>
            </a:r>
            <a:r>
              <a:rPr lang="zh-CN" altLang="en-US" sz="2800" b="1"/>
              <a:t>扩展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PDO</a:t>
            </a: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2400">
                <a:solidFill>
                  <a:schemeClr val="tx1">
                    <a:lumMod val="10000"/>
                  </a:schemeClr>
                </a:solidFill>
              </a:rPr>
              <a:t>连接数据库</a:t>
            </a:r>
            <a:endParaRPr lang="en-US" altLang="zh-CN" sz="2400">
              <a:solidFill>
                <a:schemeClr val="tx1">
                  <a:lumMod val="10000"/>
                </a:schemeClr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2400">
                <a:solidFill>
                  <a:schemeClr val="tx1">
                    <a:lumMod val="10000"/>
                  </a:schemeClr>
                </a:solidFill>
              </a:rPr>
              <a:t>执行数据库查询</a:t>
            </a:r>
            <a:endParaRPr lang="en-US" altLang="zh-CN" sz="240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PDO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安装</a:t>
            </a:r>
            <a:r>
              <a:rPr lang="en-US" altLang="zh-CN" sz="2800" b="1"/>
              <a:t>PDO</a:t>
            </a:r>
            <a:r>
              <a:rPr lang="zh-CN" altLang="en-US" sz="2800" b="1"/>
              <a:t>扩展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PDO</a:t>
            </a: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2400">
                <a:solidFill>
                  <a:schemeClr val="tx1">
                    <a:lumMod val="10000"/>
                  </a:schemeClr>
                </a:solidFill>
              </a:rPr>
              <a:t>连接数据库</a:t>
            </a:r>
            <a:endParaRPr lang="en-US" altLang="zh-CN" sz="2400">
              <a:solidFill>
                <a:schemeClr val="tx1">
                  <a:lumMod val="10000"/>
                </a:schemeClr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2400">
                <a:solidFill>
                  <a:schemeClr val="tx1">
                    <a:lumMod val="10000"/>
                  </a:schemeClr>
                </a:solidFill>
              </a:rPr>
              <a:t>执行数据库查询</a:t>
            </a:r>
            <a:endParaRPr lang="en-US" altLang="zh-CN" sz="240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PDO</a:t>
            </a:r>
            <a:r>
              <a:rPr lang="zh-CN" altLang="en-US" sz="2800"/>
              <a:t>：</a:t>
            </a:r>
            <a:r>
              <a:rPr lang="en-US" altLang="zh-CN" sz="2800"/>
              <a:t>PHP Data Object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PDO</a:t>
            </a:r>
            <a:r>
              <a:rPr lang="zh-CN" altLang="en-US"/>
              <a:t>定义了轻量级，统一的数据库访问接口。提供</a:t>
            </a:r>
            <a:r>
              <a:rPr lang="zh-CN" altLang="en-US">
                <a:solidFill>
                  <a:srgbClr val="FF0000"/>
                </a:solidFill>
              </a:rPr>
              <a:t>数据访问抽象层</a:t>
            </a:r>
            <a:r>
              <a:rPr lang="zh-CN" altLang="en-US"/>
              <a:t>，这意味着不管使用哪个数据库，都使用相同的数据查询和获取数据的函数。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marL="342900" lvl="1" indent="-342900">
              <a:buClr>
                <a:schemeClr val="accent1"/>
              </a:buClr>
              <a:buSzPct val="100000"/>
            </a:pPr>
            <a:r>
              <a:rPr lang="en-US" altLang="zh-CN" sz="2800" b="1">
                <a:solidFill>
                  <a:schemeClr val="accent1"/>
                </a:solidFill>
              </a:rPr>
              <a:t>PDO</a:t>
            </a:r>
            <a:r>
              <a:rPr lang="zh-CN" altLang="en-US" sz="2800" b="1">
                <a:solidFill>
                  <a:schemeClr val="accent1"/>
                </a:solidFill>
              </a:rPr>
              <a:t>的目标</a:t>
            </a:r>
            <a:endParaRPr lang="en-US" altLang="zh-CN" sz="2800" b="1">
              <a:solidFill>
                <a:schemeClr val="accent1"/>
              </a:solidFill>
            </a:endParaRP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zh-CN" altLang="en-US"/>
              <a:t>通过</a:t>
            </a:r>
            <a:r>
              <a:rPr lang="en-US" altLang="zh-CN"/>
              <a:t>PHP</a:t>
            </a:r>
            <a:r>
              <a:rPr lang="zh-CN" altLang="en-US"/>
              <a:t>脚本提供可选的较大程度的抽象</a:t>
            </a:r>
            <a:r>
              <a:rPr lang="en-US" altLang="zh-CN"/>
              <a:t>/</a:t>
            </a:r>
            <a:r>
              <a:rPr lang="zh-CN" altLang="en-US"/>
              <a:t>兼容性</a:t>
            </a:r>
            <a:endParaRPr lang="en-US" altLang="zh-CN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zh-CN" altLang="en-US"/>
              <a:t>提供一种轻型、清晰、方便的</a:t>
            </a:r>
            <a:r>
              <a:rPr lang="en-US" altLang="zh-CN"/>
              <a:t>API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简介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2" y="1628800"/>
            <a:ext cx="7787208" cy="4897337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2" y="1628800"/>
            <a:ext cx="7787208" cy="4906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208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PECL</a:t>
            </a:r>
            <a:r>
              <a:rPr lang="zh-CN" altLang="en-US" sz="2800"/>
              <a:t>（</a:t>
            </a:r>
            <a:r>
              <a:rPr lang="en-US" altLang="zh-CN" sz="2800"/>
              <a:t>PHP Extension Community Library</a:t>
            </a:r>
            <a:r>
              <a:rPr lang="zh-CN" altLang="en-US" sz="2800"/>
              <a:t>）</a:t>
            </a:r>
            <a:endParaRPr lang="en-US" altLang="zh-CN" sz="280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altLang="zh-CN"/>
              <a:t>PHP</a:t>
            </a:r>
            <a:r>
              <a:rPr lang="zh-CN" altLang="en-US"/>
              <a:t>的扩展库，提供了一系列已知的扩展库，由</a:t>
            </a:r>
            <a:r>
              <a:rPr lang="en-US" altLang="zh-CN"/>
              <a:t>C</a:t>
            </a:r>
            <a:r>
              <a:rPr lang="zh-CN" altLang="en-US"/>
              <a:t>语言等其他语言编写而成，多数以</a:t>
            </a:r>
            <a:r>
              <a:rPr lang="en-US" altLang="zh-CN" err="1"/>
              <a:t>Dll</a:t>
            </a:r>
            <a:r>
              <a:rPr lang="zh-CN" altLang="en-US"/>
              <a:t>（动态链接库）的形式体现</a:t>
            </a:r>
            <a:endParaRPr lang="en-US" altLang="zh-CN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altLang="zh-CN"/>
              <a:t>PDO</a:t>
            </a:r>
            <a:r>
              <a:rPr lang="zh-CN" altLang="en-US"/>
              <a:t>，</a:t>
            </a:r>
            <a:r>
              <a:rPr lang="en-US" altLang="zh-CN"/>
              <a:t>PECL</a:t>
            </a:r>
            <a:r>
              <a:rPr lang="zh-CN" altLang="en-US"/>
              <a:t>中的一个扩展</a:t>
            </a:r>
            <a:endParaRPr lang="en-US" altLang="zh-CN"/>
          </a:p>
          <a:p>
            <a:pPr lvl="1">
              <a:buSzPct val="100000"/>
              <a:buFont typeface="Wingdings" pitchFamily="2" charset="2"/>
              <a:buChar char="Ø"/>
            </a:pPr>
            <a:endParaRPr lang="en-US" altLang="zh-CN"/>
          </a:p>
          <a:p>
            <a:r>
              <a:rPr lang="en-US" altLang="zh-CN" sz="2800"/>
              <a:t>PDO</a:t>
            </a:r>
            <a:r>
              <a:rPr lang="zh-CN" altLang="en-US" sz="2800"/>
              <a:t>和</a:t>
            </a:r>
            <a:r>
              <a:rPr lang="en-US" altLang="zh-CN" sz="2800"/>
              <a:t>PHP</a:t>
            </a:r>
            <a:r>
              <a:rPr lang="zh-CN" altLang="en-US" sz="2800"/>
              <a:t>的版本</a:t>
            </a:r>
            <a:endParaRPr lang="en-US" altLang="zh-CN" sz="280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zh-CN" altLang="en-US"/>
              <a:t>自</a:t>
            </a:r>
            <a:r>
              <a:rPr lang="en-US" altLang="zh-CN"/>
              <a:t>PHP5.1</a:t>
            </a:r>
            <a:r>
              <a:rPr lang="zh-CN" altLang="en-US"/>
              <a:t>版本开始包含在</a:t>
            </a:r>
            <a:r>
              <a:rPr lang="en-US" altLang="zh-CN"/>
              <a:t>PHP</a:t>
            </a:r>
            <a:r>
              <a:rPr lang="zh-CN" altLang="en-US"/>
              <a:t>的程序包中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ED 2009">
    <a:dk1>
      <a:sysClr val="windowText" lastClr="000000"/>
    </a:dk1>
    <a:lt1>
      <a:sysClr val="window" lastClr="FFFFFF"/>
    </a:lt1>
    <a:dk2>
      <a:srgbClr val="5F5F5F"/>
    </a:dk2>
    <a:lt2>
      <a:srgbClr val="075198"/>
    </a:lt2>
    <a:accent1>
      <a:srgbClr val="075198"/>
    </a:accent1>
    <a:accent2>
      <a:srgbClr val="6CAE30"/>
    </a:accent2>
    <a:accent3>
      <a:srgbClr val="DE8400"/>
    </a:accent3>
    <a:accent4>
      <a:srgbClr val="B30000"/>
    </a:accent4>
    <a:accent5>
      <a:srgbClr val="000000"/>
    </a:accent5>
    <a:accent6>
      <a:srgbClr val="808080"/>
    </a:accent6>
    <a:hlink>
      <a:srgbClr val="FA9500"/>
    </a:hlink>
    <a:folHlink>
      <a:srgbClr val="F0ED7B"/>
    </a:folHlink>
  </a:clrScheme>
</a:themeOverride>
</file>

<file path=ppt/theme/themeOverride2.xml><?xml version="1.0" encoding="utf-8"?>
<a:themeOverride xmlns:a="http://schemas.openxmlformats.org/drawingml/2006/main">
  <a:clrScheme name="TechED 2009">
    <a:dk1>
      <a:sysClr val="windowText" lastClr="000000"/>
    </a:dk1>
    <a:lt1>
      <a:sysClr val="window" lastClr="FFFFFF"/>
    </a:lt1>
    <a:dk2>
      <a:srgbClr val="5F5F5F"/>
    </a:dk2>
    <a:lt2>
      <a:srgbClr val="075198"/>
    </a:lt2>
    <a:accent1>
      <a:srgbClr val="075198"/>
    </a:accent1>
    <a:accent2>
      <a:srgbClr val="6CAE30"/>
    </a:accent2>
    <a:accent3>
      <a:srgbClr val="DE8400"/>
    </a:accent3>
    <a:accent4>
      <a:srgbClr val="B30000"/>
    </a:accent4>
    <a:accent5>
      <a:srgbClr val="000000"/>
    </a:accent5>
    <a:accent6>
      <a:srgbClr val="808080"/>
    </a:accent6>
    <a:hlink>
      <a:srgbClr val="FA9500"/>
    </a:hlink>
    <a:folHlink>
      <a:srgbClr val="F0ED7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842</Words>
  <Application>Microsoft Office PowerPoint</Application>
  <PresentationFormat>全屏显示(4:3)</PresentationFormat>
  <Paragraphs>163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第9章  PDO方式操作数据库</vt:lpstr>
      <vt:lpstr>最近的苦恼</vt:lpstr>
      <vt:lpstr>思考</vt:lpstr>
      <vt:lpstr>问题</vt:lpstr>
      <vt:lpstr>本节内容</vt:lpstr>
      <vt:lpstr>本节内容</vt:lpstr>
      <vt:lpstr>PDO简介</vt:lpstr>
      <vt:lpstr>PDO简介</vt:lpstr>
      <vt:lpstr>PDO简介</vt:lpstr>
      <vt:lpstr>PDO简介</vt:lpstr>
      <vt:lpstr>本节内容</vt:lpstr>
      <vt:lpstr>安装PDO</vt:lpstr>
      <vt:lpstr>本节内容</vt:lpstr>
      <vt:lpstr>使用PDO连接数据库</vt:lpstr>
      <vt:lpstr>使用PDO连接数据库</vt:lpstr>
      <vt:lpstr>执行查询</vt:lpstr>
      <vt:lpstr>执行查询</vt:lpstr>
      <vt:lpstr>释放数据库连接</vt:lpstr>
      <vt:lpstr>数据库抽象层</vt:lpstr>
      <vt:lpstr>内容回顾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2017-05-03T01:47:03Z</dcterms:modified>
  <cp:contentStatus/>
</cp:coreProperties>
</file>