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7" r:id="rId2"/>
    <p:sldId id="292" r:id="rId3"/>
    <p:sldId id="293" r:id="rId4"/>
    <p:sldId id="288" r:id="rId5"/>
    <p:sldId id="304" r:id="rId6"/>
    <p:sldId id="305" r:id="rId7"/>
    <p:sldId id="306" r:id="rId8"/>
    <p:sldId id="299" r:id="rId9"/>
    <p:sldId id="30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15D5"/>
    <a:srgbClr val="AD310F"/>
    <a:srgbClr val="B0BC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6CEEBCD-9950-4063-A537-515D310903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河北师范大学软件学院</a:t>
            </a:r>
          </a:p>
        </p:txBody>
      </p:sp>
      <p:sp>
        <p:nvSpPr>
          <p:cNvPr id="3" name="日期占位符 2">
            <a:extLst>
              <a:ext uri="{FF2B5EF4-FFF2-40B4-BE49-F238E27FC236}">
                <a16:creationId xmlns:a16="http://schemas.microsoft.com/office/drawing/2014/main" id="{EBCF86AB-4C9A-4314-B51C-AAD4B139EB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23E828-953C-4D4A-9B10-11E7329F433D}" type="datetimeFigureOut">
              <a:rPr lang="zh-CN" altLang="en-US" smtClean="0"/>
              <a:t>2018/4/17</a:t>
            </a:fld>
            <a:endParaRPr lang="zh-CN" altLang="en-US"/>
          </a:p>
        </p:txBody>
      </p:sp>
      <p:sp>
        <p:nvSpPr>
          <p:cNvPr id="4" name="页脚占位符 3">
            <a:extLst>
              <a:ext uri="{FF2B5EF4-FFF2-40B4-BE49-F238E27FC236}">
                <a16:creationId xmlns:a16="http://schemas.microsoft.com/office/drawing/2014/main" id="{2698EF48-BB5F-4AD5-BCCB-AE8531CC27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D96077E-A537-47A4-935F-E8FA72A434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230E4A-87D1-4DAD-8088-35C578F074BA}" type="slidenum">
              <a:rPr lang="zh-CN" altLang="en-US" smtClean="0"/>
              <a:t>‹#›</a:t>
            </a:fld>
            <a:endParaRPr lang="zh-CN" altLang="en-US"/>
          </a:p>
        </p:txBody>
      </p:sp>
    </p:spTree>
    <p:extLst>
      <p:ext uri="{BB962C8B-B14F-4D97-AF65-F5344CB8AC3E}">
        <p14:creationId xmlns:p14="http://schemas.microsoft.com/office/powerpoint/2010/main" val="1814633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河北师范大学软件学院</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C5346-22E5-4085-8130-851344A84DFF}" type="datetimeFigureOut">
              <a:rPr lang="zh-CN" altLang="en-US" smtClean="0"/>
              <a:t>2018/4/17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975F3-1C40-4D40-A7FE-36EEB7CAFC85}" type="slidenum">
              <a:rPr lang="zh-CN" altLang="en-US" smtClean="0"/>
              <a:t>‹#›</a:t>
            </a:fld>
            <a:endParaRPr lang="zh-CN" altLang="en-US"/>
          </a:p>
        </p:txBody>
      </p:sp>
    </p:spTree>
    <p:extLst>
      <p:ext uri="{BB962C8B-B14F-4D97-AF65-F5344CB8AC3E}">
        <p14:creationId xmlns:p14="http://schemas.microsoft.com/office/powerpoint/2010/main" val="11234948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2</a:t>
            </a:fld>
            <a:endParaRPr lang="zh-CN" altLang="en-US"/>
          </a:p>
        </p:txBody>
      </p:sp>
    </p:spTree>
    <p:extLst>
      <p:ext uri="{BB962C8B-B14F-4D97-AF65-F5344CB8AC3E}">
        <p14:creationId xmlns:p14="http://schemas.microsoft.com/office/powerpoint/2010/main" val="159947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3</a:t>
            </a:fld>
            <a:endParaRPr lang="zh-CN" altLang="en-US"/>
          </a:p>
        </p:txBody>
      </p:sp>
    </p:spTree>
    <p:extLst>
      <p:ext uri="{BB962C8B-B14F-4D97-AF65-F5344CB8AC3E}">
        <p14:creationId xmlns:p14="http://schemas.microsoft.com/office/powerpoint/2010/main" val="67652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4</a:t>
            </a:fld>
            <a:endParaRPr lang="zh-CN" altLang="en-US"/>
          </a:p>
        </p:txBody>
      </p:sp>
    </p:spTree>
    <p:extLst>
      <p:ext uri="{BB962C8B-B14F-4D97-AF65-F5344CB8AC3E}">
        <p14:creationId xmlns:p14="http://schemas.microsoft.com/office/powerpoint/2010/main" val="25141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5</a:t>
            </a:fld>
            <a:endParaRPr lang="zh-CN" altLang="en-US"/>
          </a:p>
        </p:txBody>
      </p:sp>
    </p:spTree>
    <p:extLst>
      <p:ext uri="{BB962C8B-B14F-4D97-AF65-F5344CB8AC3E}">
        <p14:creationId xmlns:p14="http://schemas.microsoft.com/office/powerpoint/2010/main" val="3903666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6</a:t>
            </a:fld>
            <a:endParaRPr lang="zh-CN" altLang="en-US"/>
          </a:p>
        </p:txBody>
      </p:sp>
    </p:spTree>
    <p:extLst>
      <p:ext uri="{BB962C8B-B14F-4D97-AF65-F5344CB8AC3E}">
        <p14:creationId xmlns:p14="http://schemas.microsoft.com/office/powerpoint/2010/main" val="1318096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7</a:t>
            </a:fld>
            <a:endParaRPr lang="zh-CN" altLang="en-US"/>
          </a:p>
        </p:txBody>
      </p:sp>
    </p:spTree>
    <p:extLst>
      <p:ext uri="{BB962C8B-B14F-4D97-AF65-F5344CB8AC3E}">
        <p14:creationId xmlns:p14="http://schemas.microsoft.com/office/powerpoint/2010/main" val="411755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8</a:t>
            </a:fld>
            <a:endParaRPr lang="zh-CN" altLang="en-US"/>
          </a:p>
        </p:txBody>
      </p:sp>
    </p:spTree>
    <p:extLst>
      <p:ext uri="{BB962C8B-B14F-4D97-AF65-F5344CB8AC3E}">
        <p14:creationId xmlns:p14="http://schemas.microsoft.com/office/powerpoint/2010/main" val="467974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9</a:t>
            </a:fld>
            <a:endParaRPr lang="zh-CN" altLang="en-US"/>
          </a:p>
        </p:txBody>
      </p:sp>
    </p:spTree>
    <p:extLst>
      <p:ext uri="{BB962C8B-B14F-4D97-AF65-F5344CB8AC3E}">
        <p14:creationId xmlns:p14="http://schemas.microsoft.com/office/powerpoint/2010/main" val="244593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7F1A0-0452-4C02-8939-7A37F9B00A0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C08F11-ACC3-4EC4-93B8-4EE33F46D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C76E55-68B1-4967-8705-96D50D57A039}"/>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2018/4/17</a:t>
            </a:fld>
            <a:endParaRPr lang="zh-CN" altLang="en-US"/>
          </a:p>
        </p:txBody>
      </p:sp>
      <p:sp>
        <p:nvSpPr>
          <p:cNvPr id="5" name="页脚占位符 4">
            <a:extLst>
              <a:ext uri="{FF2B5EF4-FFF2-40B4-BE49-F238E27FC236}">
                <a16:creationId xmlns:a16="http://schemas.microsoft.com/office/drawing/2014/main" id="{10969AB8-6412-4CED-9080-BED4491B0F0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80FE1EA-97C6-4AFA-AC9B-20D107D1A940}"/>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62402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6C05A-DA8C-4A7C-A492-D0809BD2DB31}"/>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3D367E-7F2A-4FD7-9469-7C9A700B650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26699F-BBC8-4B78-A229-3D8DC392F313}"/>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2018/4/17</a:t>
            </a:fld>
            <a:endParaRPr lang="zh-CN" altLang="en-US"/>
          </a:p>
        </p:txBody>
      </p:sp>
      <p:sp>
        <p:nvSpPr>
          <p:cNvPr id="5" name="页脚占位符 4">
            <a:extLst>
              <a:ext uri="{FF2B5EF4-FFF2-40B4-BE49-F238E27FC236}">
                <a16:creationId xmlns:a16="http://schemas.microsoft.com/office/drawing/2014/main" id="{EF10FD69-3F21-470B-AAFA-E4B4E4CE1C0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BAE10E6-F8FC-40C0-9488-C1C9C49A04EF}"/>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408715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87B404-BAC9-4593-8465-E11AC8BDA2E5}"/>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1F81FF-A10F-40F0-A344-EC0C197FB79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E6EFC1C-9511-4F95-86C8-1CEF677E7097}"/>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2018/4/17</a:t>
            </a:fld>
            <a:endParaRPr lang="zh-CN" altLang="en-US"/>
          </a:p>
        </p:txBody>
      </p:sp>
      <p:sp>
        <p:nvSpPr>
          <p:cNvPr id="5" name="页脚占位符 4">
            <a:extLst>
              <a:ext uri="{FF2B5EF4-FFF2-40B4-BE49-F238E27FC236}">
                <a16:creationId xmlns:a16="http://schemas.microsoft.com/office/drawing/2014/main" id="{431DE7AE-7D97-4A12-9042-25D8BE03C3D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DDB4BF8-C9B0-48EF-A0C5-D79BF097373C}"/>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60460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E8EA2-BB9B-4AF2-B89D-EF0747DDCDB9}"/>
              </a:ext>
            </a:extLst>
          </p:cNvPr>
          <p:cNvSpPr>
            <a:spLocks noGrp="1"/>
          </p:cNvSpPr>
          <p:nvPr>
            <p:ph type="title"/>
          </p:nvPr>
        </p:nvSpPr>
        <p:spPr>
          <a:xfrm>
            <a:off x="838200" y="673331"/>
            <a:ext cx="10515600" cy="723207"/>
          </a:xfrm>
          <a:prstGeom prst="rect">
            <a:avLst/>
          </a:prstGeom>
        </p:spPr>
        <p:txBody>
          <a:bodyPr>
            <a:normAutofit/>
          </a:bodyPr>
          <a:lstStyle>
            <a:lvl1pPr>
              <a:defRPr sz="36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B445F7A7-7224-4A7A-842D-FA53741C4B11}"/>
              </a:ext>
            </a:extLst>
          </p:cNvPr>
          <p:cNvSpPr>
            <a:spLocks noGrp="1"/>
          </p:cNvSpPr>
          <p:nvPr>
            <p:ph idx="1"/>
          </p:nvPr>
        </p:nvSpPr>
        <p:spPr>
          <a:xfrm>
            <a:off x="838200" y="1656500"/>
            <a:ext cx="10515600" cy="504355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框 3">
            <a:extLst>
              <a:ext uri="{FF2B5EF4-FFF2-40B4-BE49-F238E27FC236}">
                <a16:creationId xmlns:a16="http://schemas.microsoft.com/office/drawing/2014/main" id="{3F76D789-4F75-42DD-A76C-A8D410F853B7}"/>
              </a:ext>
            </a:extLst>
          </p:cNvPr>
          <p:cNvSpPr txBox="1"/>
          <p:nvPr userDrawn="1"/>
        </p:nvSpPr>
        <p:spPr>
          <a:xfrm>
            <a:off x="9318568" y="31465"/>
            <a:ext cx="2751512" cy="523220"/>
          </a:xfrm>
          <a:prstGeom prst="rect">
            <a:avLst/>
          </a:prstGeom>
          <a:noFill/>
        </p:spPr>
        <p:txBody>
          <a:bodyPr wrap="square" rtlCol="0">
            <a:spAutoFit/>
          </a:bodyPr>
          <a:lstStyle/>
          <a:p>
            <a:r>
              <a:rPr lang="zh-CN" altLang="en-US" dirty="0">
                <a:latin typeface="书体坊向佳红毛笔行书" panose="02010600010101010101" pitchFamily="2" charset="-122"/>
                <a:ea typeface="书体坊向佳红毛笔行书" panose="02010600010101010101" pitchFamily="2" charset="-122"/>
              </a:rPr>
              <a:t>河北师范大学</a:t>
            </a:r>
            <a:r>
              <a:rPr lang="zh-CN" altLang="en-US" dirty="0"/>
              <a:t> </a:t>
            </a:r>
            <a:r>
              <a:rPr lang="zh-CN" altLang="en-US" sz="1800" dirty="0">
                <a:latin typeface="汉仪家书简" panose="02010609000101010101" pitchFamily="49" charset="-122"/>
                <a:ea typeface="汉仪家书简" panose="02010609000101010101" pitchFamily="49" charset="-122"/>
              </a:rPr>
              <a:t>软件学院</a:t>
            </a:r>
            <a:endParaRPr lang="en-US" altLang="zh-CN" sz="1800" dirty="0">
              <a:latin typeface="汉仪家书简" panose="02010609000101010101" pitchFamily="49" charset="-122"/>
              <a:ea typeface="汉仪家书简" panose="02010609000101010101" pitchFamily="49" charset="-122"/>
            </a:endParaRPr>
          </a:p>
          <a:p>
            <a:r>
              <a:rPr lang="en-US" altLang="zh-CN" sz="1000" dirty="0">
                <a:latin typeface="汉仪家书简" panose="02010609000101010101" pitchFamily="49" charset="-122"/>
                <a:ea typeface="汉仪家书简" panose="02010609000101010101" pitchFamily="49" charset="-122"/>
              </a:rPr>
              <a:t> </a:t>
            </a:r>
            <a:r>
              <a:rPr lang="en-US" altLang="zh-CN" sz="1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Software College of Hebei Normal University</a:t>
            </a:r>
            <a:endParaRPr lang="zh-CN" altLang="en-US" sz="1000" dirty="0">
              <a:solidFill>
                <a:schemeClr val="tx2">
                  <a:lumMod val="75000"/>
                </a:schemeClr>
              </a:solidFill>
              <a:latin typeface="Tahoma" panose="020B0604030504040204" pitchFamily="34" charset="0"/>
              <a:ea typeface="汉仪家书简" panose="02010609000101010101" pitchFamily="49" charset="-122"/>
              <a:cs typeface="Tahoma" panose="020B0604030504040204" pitchFamily="34" charset="0"/>
            </a:endParaRPr>
          </a:p>
        </p:txBody>
      </p:sp>
      <p:cxnSp>
        <p:nvCxnSpPr>
          <p:cNvPr id="6" name="直接连接符 5">
            <a:extLst>
              <a:ext uri="{FF2B5EF4-FFF2-40B4-BE49-F238E27FC236}">
                <a16:creationId xmlns:a16="http://schemas.microsoft.com/office/drawing/2014/main" id="{DD2D2CA7-6B98-42E4-8791-D05722D06B09}"/>
              </a:ext>
            </a:extLst>
          </p:cNvPr>
          <p:cNvCxnSpPr/>
          <p:nvPr userDrawn="1"/>
        </p:nvCxnSpPr>
        <p:spPr>
          <a:xfrm>
            <a:off x="838200" y="1512916"/>
            <a:ext cx="105156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89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36E31-38B8-473A-8F0B-E30762E853E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FDF9F3D-2A78-439A-8552-D5CC961538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07B1DD3-F19C-49EA-91E7-BA84F24DAFAE}"/>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2018/4/17</a:t>
            </a:fld>
            <a:endParaRPr lang="zh-CN" altLang="en-US"/>
          </a:p>
        </p:txBody>
      </p:sp>
      <p:sp>
        <p:nvSpPr>
          <p:cNvPr id="5" name="页脚占位符 4">
            <a:extLst>
              <a:ext uri="{FF2B5EF4-FFF2-40B4-BE49-F238E27FC236}">
                <a16:creationId xmlns:a16="http://schemas.microsoft.com/office/drawing/2014/main" id="{A701DD96-A4D2-4CDF-9CCD-A8BCFD312C1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7C02DB5-4CCE-43F3-9031-44EB534489E7}"/>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18074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050C8-B8F5-4783-8C87-08A2C55F0E08}"/>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55AE49-94BE-4F45-9763-A5A7F32DFC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D1498FB-5DE7-4C57-827B-A27ABD1FE98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042E97A-2684-4155-AF64-ED17E161DB64}"/>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2018/4/17</a:t>
            </a:fld>
            <a:endParaRPr lang="zh-CN" altLang="en-US"/>
          </a:p>
        </p:txBody>
      </p:sp>
      <p:sp>
        <p:nvSpPr>
          <p:cNvPr id="6" name="页脚占位符 5">
            <a:extLst>
              <a:ext uri="{FF2B5EF4-FFF2-40B4-BE49-F238E27FC236}">
                <a16:creationId xmlns:a16="http://schemas.microsoft.com/office/drawing/2014/main" id="{5B4571E2-8058-42D6-91EC-E68151EA77D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30A8003-FF80-4A8D-BD32-C2F3C4B8BF29}"/>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89357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EF5CC-E472-40A0-A017-F742646013FB}"/>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534E77-7CF3-4B3F-A51A-167DC2D50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884DD8A-3591-47CE-BAFE-437F00311A6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ECEC5C6-D2FB-4390-A886-ED9D0B4A9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4A31481-AB79-441F-B290-340FEB87D95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60782B9-8F1E-4CE3-9E24-F9CE5E4BCDA0}"/>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2018/4/17</a:t>
            </a:fld>
            <a:endParaRPr lang="zh-CN" altLang="en-US"/>
          </a:p>
        </p:txBody>
      </p:sp>
      <p:sp>
        <p:nvSpPr>
          <p:cNvPr id="8" name="页脚占位符 7">
            <a:extLst>
              <a:ext uri="{FF2B5EF4-FFF2-40B4-BE49-F238E27FC236}">
                <a16:creationId xmlns:a16="http://schemas.microsoft.com/office/drawing/2014/main" id="{E7D9E158-6AD9-4B81-A946-BFF67649D58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68AD7F8-6BB3-4ACB-8BF2-E14721CCAFC1}"/>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48311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59809-69F0-4CB1-9B00-02B52D9D62DC}"/>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92ADFC-8DF9-4846-8424-EAA3397C1977}"/>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2018/4/17</a:t>
            </a:fld>
            <a:endParaRPr lang="zh-CN" altLang="en-US"/>
          </a:p>
        </p:txBody>
      </p:sp>
      <p:sp>
        <p:nvSpPr>
          <p:cNvPr id="4" name="页脚占位符 3">
            <a:extLst>
              <a:ext uri="{FF2B5EF4-FFF2-40B4-BE49-F238E27FC236}">
                <a16:creationId xmlns:a16="http://schemas.microsoft.com/office/drawing/2014/main" id="{4ABF734D-6E84-4C4D-8BAD-17194BE302E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D38A299-9834-47C7-8BE6-F84771469402}"/>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135797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CB5974-B4F3-4CCA-B80B-9B26503843CA}"/>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2018/4/17</a:t>
            </a:fld>
            <a:endParaRPr lang="zh-CN" altLang="en-US"/>
          </a:p>
        </p:txBody>
      </p:sp>
      <p:sp>
        <p:nvSpPr>
          <p:cNvPr id="3" name="页脚占位符 2">
            <a:extLst>
              <a:ext uri="{FF2B5EF4-FFF2-40B4-BE49-F238E27FC236}">
                <a16:creationId xmlns:a16="http://schemas.microsoft.com/office/drawing/2014/main" id="{6AC66EC4-4183-413F-8407-C28B3BD3351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87BED633-56D2-476A-82F4-846F76B199CE}"/>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94987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56041-A094-4A3D-BE4A-FF667B276BF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2164A3-48CE-4D08-9991-28B629853B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94A656F-8481-4B0D-B2DF-F655C98D5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4546089-3981-4A82-B215-86D64A8D120A}"/>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2018/4/17</a:t>
            </a:fld>
            <a:endParaRPr lang="zh-CN" altLang="en-US"/>
          </a:p>
        </p:txBody>
      </p:sp>
      <p:sp>
        <p:nvSpPr>
          <p:cNvPr id="6" name="页脚占位符 5">
            <a:extLst>
              <a:ext uri="{FF2B5EF4-FFF2-40B4-BE49-F238E27FC236}">
                <a16:creationId xmlns:a16="http://schemas.microsoft.com/office/drawing/2014/main" id="{FF5DD60C-1CAE-4F0F-9C64-5E627066B5B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9FFA086-7303-4753-80FE-3065683D1257}"/>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39928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C3B0B-459D-43C3-8277-066241B6338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A00508-1EBE-43FE-B484-AD4806BE2F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1E5FE2-7078-4DE5-B3AE-A71D8B1F4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365445-4870-4D89-A12B-92E5E673EFB6}"/>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2018/4/17</a:t>
            </a:fld>
            <a:endParaRPr lang="zh-CN" altLang="en-US"/>
          </a:p>
        </p:txBody>
      </p:sp>
      <p:sp>
        <p:nvSpPr>
          <p:cNvPr id="6" name="页脚占位符 5">
            <a:extLst>
              <a:ext uri="{FF2B5EF4-FFF2-40B4-BE49-F238E27FC236}">
                <a16:creationId xmlns:a16="http://schemas.microsoft.com/office/drawing/2014/main" id="{FDAB2786-32B9-4A40-B9EA-4EC3CF080EA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23D45C3-3BA1-4D78-8278-DB52923DF7DB}"/>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9148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BBCDDB7-4F78-4DA3-8A16-38B457E2F151}"/>
              </a:ext>
            </a:extLst>
          </p:cNvPr>
          <p:cNvSpPr>
            <a:spLocks noGrp="1"/>
          </p:cNvSpPr>
          <p:nvPr>
            <p:ph type="body" idx="1"/>
          </p:nvPr>
        </p:nvSpPr>
        <p:spPr>
          <a:xfrm>
            <a:off x="954578" y="861348"/>
            <a:ext cx="10515600" cy="5356572"/>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文本框 6">
            <a:extLst>
              <a:ext uri="{FF2B5EF4-FFF2-40B4-BE49-F238E27FC236}">
                <a16:creationId xmlns:a16="http://schemas.microsoft.com/office/drawing/2014/main" id="{295122E5-49A2-444F-BFA7-D7B990EE0561}"/>
              </a:ext>
            </a:extLst>
          </p:cNvPr>
          <p:cNvSpPr txBox="1"/>
          <p:nvPr userDrawn="1"/>
        </p:nvSpPr>
        <p:spPr>
          <a:xfrm>
            <a:off x="9318568" y="31465"/>
            <a:ext cx="2751512" cy="523220"/>
          </a:xfrm>
          <a:prstGeom prst="rect">
            <a:avLst/>
          </a:prstGeom>
          <a:noFill/>
        </p:spPr>
        <p:txBody>
          <a:bodyPr wrap="square" rtlCol="0">
            <a:spAutoFit/>
          </a:bodyPr>
          <a:lstStyle/>
          <a:p>
            <a:r>
              <a:rPr lang="zh-CN" altLang="en-US" dirty="0">
                <a:latin typeface="书体坊向佳红毛笔行书" panose="02010600010101010101" pitchFamily="2" charset="-122"/>
                <a:ea typeface="书体坊向佳红毛笔行书" panose="02010600010101010101" pitchFamily="2" charset="-122"/>
              </a:rPr>
              <a:t>河北师范大学</a:t>
            </a:r>
            <a:r>
              <a:rPr lang="zh-CN" altLang="en-US" dirty="0"/>
              <a:t> </a:t>
            </a:r>
            <a:r>
              <a:rPr lang="zh-CN" altLang="en-US" sz="1800" dirty="0">
                <a:latin typeface="汉仪家书简" panose="02010609000101010101" pitchFamily="49" charset="-122"/>
                <a:ea typeface="汉仪家书简" panose="02010609000101010101" pitchFamily="49" charset="-122"/>
              </a:rPr>
              <a:t>软件学院</a:t>
            </a:r>
            <a:endParaRPr lang="en-US" altLang="zh-CN" sz="1800" dirty="0">
              <a:latin typeface="汉仪家书简" panose="02010609000101010101" pitchFamily="49" charset="-122"/>
              <a:ea typeface="汉仪家书简" panose="02010609000101010101" pitchFamily="49" charset="-122"/>
            </a:endParaRPr>
          </a:p>
          <a:p>
            <a:r>
              <a:rPr lang="en-US" altLang="zh-CN" sz="1000" dirty="0">
                <a:latin typeface="汉仪家书简" panose="02010609000101010101" pitchFamily="49" charset="-122"/>
                <a:ea typeface="汉仪家书简" panose="02010609000101010101" pitchFamily="49" charset="-122"/>
              </a:rPr>
              <a:t> </a:t>
            </a:r>
            <a:r>
              <a:rPr lang="en-US" altLang="zh-CN" sz="1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Software College of Hebei Normal University</a:t>
            </a:r>
            <a:endParaRPr lang="zh-CN" altLang="en-US" sz="1000" dirty="0">
              <a:solidFill>
                <a:schemeClr val="tx2">
                  <a:lumMod val="75000"/>
                </a:schemeClr>
              </a:solidFill>
              <a:latin typeface="Tahoma" panose="020B0604030504040204" pitchFamily="34" charset="0"/>
              <a:ea typeface="汉仪家书简" panose="02010609000101010101" pitchFamily="49" charset="-122"/>
              <a:cs typeface="Tahoma" panose="020B0604030504040204" pitchFamily="34" charset="0"/>
            </a:endParaRPr>
          </a:p>
        </p:txBody>
      </p:sp>
    </p:spTree>
    <p:extLst>
      <p:ext uri="{BB962C8B-B14F-4D97-AF65-F5344CB8AC3E}">
        <p14:creationId xmlns:p14="http://schemas.microsoft.com/office/powerpoint/2010/main" val="243048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BEED1BB-626A-4642-BCBE-36C635C8D8F4}"/>
              </a:ext>
            </a:extLst>
          </p:cNvPr>
          <p:cNvSpPr txBox="1"/>
          <p:nvPr/>
        </p:nvSpPr>
        <p:spPr>
          <a:xfrm>
            <a:off x="672483" y="1012055"/>
            <a:ext cx="10847034" cy="5016758"/>
          </a:xfrm>
          <a:prstGeom prst="rect">
            <a:avLst/>
          </a:prstGeom>
          <a:noFill/>
        </p:spPr>
        <p:txBody>
          <a:bodyPr wrap="square" rtlCol="0">
            <a:spAutoFit/>
          </a:bodyPr>
          <a:lstStyle/>
          <a:p>
            <a:r>
              <a:rPr lang="en-US" altLang="zh-CN" sz="3200" dirty="0"/>
              <a:t>Linux</a:t>
            </a:r>
            <a:r>
              <a:rPr lang="zh-CN" altLang="en-US" sz="3200" dirty="0"/>
              <a:t>平台</a:t>
            </a:r>
            <a:r>
              <a:rPr lang="en-US" altLang="zh-CN" sz="3200" dirty="0"/>
              <a:t>PHP</a:t>
            </a:r>
            <a:r>
              <a:rPr lang="zh-CN" altLang="en-US" sz="3200" dirty="0"/>
              <a:t>服务端开发</a:t>
            </a:r>
            <a:r>
              <a:rPr lang="en-US" altLang="zh-CN" sz="3200" dirty="0"/>
              <a:t>——</a:t>
            </a:r>
          </a:p>
          <a:p>
            <a:endParaRPr lang="en-US" altLang="zh-CN" dirty="0"/>
          </a:p>
          <a:p>
            <a:endParaRPr lang="en-US" altLang="zh-CN" dirty="0"/>
          </a:p>
          <a:p>
            <a:endParaRPr lang="en-US" altLang="zh-CN" dirty="0"/>
          </a:p>
          <a:p>
            <a:endParaRPr lang="en-US" altLang="zh-CN" dirty="0"/>
          </a:p>
          <a:p>
            <a:pPr algn="ctr"/>
            <a:endParaRPr lang="en-US" altLang="zh-CN" dirty="0">
              <a:solidFill>
                <a:schemeClr val="tx1">
                  <a:lumMod val="50000"/>
                  <a:lumOff val="50000"/>
                </a:schemeClr>
              </a:solidFill>
            </a:endParaRPr>
          </a:p>
          <a:p>
            <a:pPr algn="ctr"/>
            <a:endParaRPr lang="en-US" altLang="zh-CN" dirty="0"/>
          </a:p>
          <a:p>
            <a:pPr algn="ctr"/>
            <a:endParaRPr lang="en-US" altLang="zh-CN" dirty="0"/>
          </a:p>
          <a:p>
            <a:pPr algn="ctr"/>
            <a:endParaRPr lang="en-US" altLang="zh-CN"/>
          </a:p>
          <a:p>
            <a:pPr algn="ctr"/>
            <a:endParaRPr lang="en-US" altLang="zh-CN" dirty="0"/>
          </a:p>
          <a:p>
            <a:pPr algn="ctr"/>
            <a:r>
              <a:rPr lang="zh-CN" altLang="en-US" sz="3200"/>
              <a:t>第十二讲  </a:t>
            </a:r>
            <a:r>
              <a:rPr lang="en-US" altLang="zh-CN" sz="3200"/>
              <a:t>WCMS – API</a:t>
            </a:r>
            <a:r>
              <a:rPr lang="zh-CN" altLang="en-US" sz="3200"/>
              <a:t>设计</a:t>
            </a:r>
            <a:endParaRPr lang="en-US" altLang="zh-CN" sz="3200"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7734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a:t>WCMS</a:t>
            </a:r>
            <a:r>
              <a:rPr lang="zh-CN" altLang="en-US"/>
              <a:t>：支持推送功能的</a:t>
            </a:r>
            <a:r>
              <a:rPr lang="en-US" altLang="zh-CN"/>
              <a:t>CMS</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400"/>
              <a:t>依靠</a:t>
            </a:r>
            <a:r>
              <a:rPr lang="en-US" altLang="zh-CN" sz="2400"/>
              <a:t>Swoole</a:t>
            </a:r>
            <a:r>
              <a:rPr lang="zh-CN" altLang="en-US" sz="2400"/>
              <a:t>实现</a:t>
            </a:r>
            <a:r>
              <a:rPr lang="en-US" altLang="zh-CN" sz="2400"/>
              <a:t>Websocket</a:t>
            </a:r>
            <a:r>
              <a:rPr lang="zh-CN" altLang="en-US" sz="2400"/>
              <a:t>协议的服务端推送功能。</a:t>
            </a:r>
            <a:endParaRPr lang="en-US" altLang="zh-CN" sz="2400"/>
          </a:p>
          <a:p>
            <a:endParaRPr lang="en-US" altLang="zh-CN" sz="2400"/>
          </a:p>
          <a:p>
            <a:r>
              <a:rPr lang="zh-CN" altLang="en-US" sz="2400"/>
              <a:t>使用</a:t>
            </a:r>
            <a:r>
              <a:rPr lang="en-US" altLang="zh-CN" sz="2400"/>
              <a:t>Medoo</a:t>
            </a:r>
            <a:r>
              <a:rPr lang="zh-CN" altLang="en-US" sz="2400"/>
              <a:t>扩展操作数据库。</a:t>
            </a:r>
            <a:endParaRPr lang="en-US" altLang="zh-CN" sz="2400"/>
          </a:p>
          <a:p>
            <a:endParaRPr lang="en-US" altLang="zh-CN" sz="2400"/>
          </a:p>
          <a:p>
            <a:r>
              <a:rPr lang="zh-CN" altLang="en-US" sz="2400"/>
              <a:t>使用</a:t>
            </a:r>
            <a:r>
              <a:rPr lang="en-US" altLang="zh-CN" sz="2400"/>
              <a:t>Slim</a:t>
            </a:r>
            <a:r>
              <a:rPr lang="zh-CN" altLang="en-US" sz="2400"/>
              <a:t>框架开发</a:t>
            </a:r>
            <a:r>
              <a:rPr lang="en-US" altLang="zh-CN" sz="2400"/>
              <a:t>API</a:t>
            </a:r>
            <a:r>
              <a:rPr lang="zh-CN" altLang="en-US" sz="2400"/>
              <a:t>。</a:t>
            </a:r>
            <a:endParaRPr lang="en-US" altLang="zh-CN" sz="2400"/>
          </a:p>
          <a:p>
            <a:endParaRPr lang="en-US" altLang="zh-CN" sz="2400"/>
          </a:p>
          <a:p>
            <a:r>
              <a:rPr lang="en-US" altLang="zh-CN" sz="2400"/>
              <a:t>composer</a:t>
            </a:r>
            <a:r>
              <a:rPr lang="zh-CN" altLang="en-US" sz="2400"/>
              <a:t>搭建自动加载目录结构。</a:t>
            </a:r>
            <a:endParaRPr lang="en-US" altLang="zh-CN" sz="2400"/>
          </a:p>
          <a:p>
            <a:endParaRPr lang="en-US" altLang="zh-CN" sz="2400"/>
          </a:p>
          <a:p>
            <a:r>
              <a:rPr lang="zh-CN" altLang="en-US" sz="2400"/>
              <a:t>设计方式：</a:t>
            </a:r>
            <a:r>
              <a:rPr lang="en-US" altLang="zh-CN" sz="2400"/>
              <a:t>Medoo+Slim+composer</a:t>
            </a:r>
            <a:r>
              <a:rPr lang="zh-CN" altLang="en-US" sz="2400"/>
              <a:t>自动加载</a:t>
            </a:r>
            <a:r>
              <a:rPr lang="en-US" altLang="zh-CN" sz="2400"/>
              <a:t>+Swoole</a:t>
            </a:r>
            <a:r>
              <a:rPr lang="zh-CN" altLang="en-US" sz="2400"/>
              <a:t>仅仅是实现</a:t>
            </a:r>
            <a:r>
              <a:rPr lang="en-US" altLang="zh-CN" sz="2400"/>
              <a:t>API</a:t>
            </a:r>
            <a:r>
              <a:rPr lang="zh-CN" altLang="en-US" sz="2400"/>
              <a:t>，前端页面是完全分离的。可以部署在其他目录或者是其他服务器。</a:t>
            </a:r>
            <a:endParaRPr lang="en-US" altLang="zh-CN" sz="2400"/>
          </a:p>
          <a:p>
            <a:pPr marL="0" indent="0">
              <a:buNone/>
            </a:pPr>
            <a:endParaRPr lang="en-US" altLang="zh-CN" sz="2400"/>
          </a:p>
        </p:txBody>
      </p:sp>
    </p:spTree>
    <p:extLst>
      <p:ext uri="{BB962C8B-B14F-4D97-AF65-F5344CB8AC3E}">
        <p14:creationId xmlns:p14="http://schemas.microsoft.com/office/powerpoint/2010/main" val="313829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a:t>初步实现的功能</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400"/>
              <a:t>后台管理员：登录，</a:t>
            </a:r>
            <a:r>
              <a:rPr lang="en-US" altLang="zh-CN" sz="2400"/>
              <a:t>root</a:t>
            </a:r>
            <a:r>
              <a:rPr lang="zh-CN" altLang="en-US" sz="2400"/>
              <a:t>管理员其他管理员账户。</a:t>
            </a:r>
            <a:endParaRPr lang="en-US" altLang="zh-CN" sz="2400"/>
          </a:p>
          <a:p>
            <a:endParaRPr lang="en-US" altLang="zh-CN" sz="2400"/>
          </a:p>
          <a:p>
            <a:r>
              <a:rPr lang="zh-CN" altLang="en-US" sz="2400"/>
              <a:t>内容：创建，删除，更新，获取内容，搜索。</a:t>
            </a:r>
            <a:endParaRPr lang="en-US" altLang="zh-CN" sz="2400"/>
          </a:p>
          <a:p>
            <a:endParaRPr lang="en-US" altLang="zh-CN" sz="2400"/>
          </a:p>
          <a:p>
            <a:r>
              <a:rPr lang="zh-CN" altLang="en-US" sz="2400"/>
              <a:t>用户：注册，登录，查看，收藏。</a:t>
            </a:r>
            <a:endParaRPr lang="en-US" altLang="zh-CN" sz="2400"/>
          </a:p>
          <a:p>
            <a:endParaRPr lang="en-US" altLang="zh-CN" sz="2400"/>
          </a:p>
          <a:p>
            <a:r>
              <a:rPr lang="zh-CN" altLang="en-US" sz="2400"/>
              <a:t>！对内容的操作，用户仅仅是查看收藏，管理员具备修改功这里体现的增删改查并不是通常框架所提供的基础操作，那些操作无法满足需求。</a:t>
            </a:r>
            <a:endParaRPr lang="en-US" altLang="zh-CN" sz="2400"/>
          </a:p>
        </p:txBody>
      </p:sp>
    </p:spTree>
    <p:extLst>
      <p:ext uri="{BB962C8B-B14F-4D97-AF65-F5344CB8AC3E}">
        <p14:creationId xmlns:p14="http://schemas.microsoft.com/office/powerpoint/2010/main" val="274845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en-US" altLang="zh-CN"/>
              <a:t>API</a:t>
            </a:r>
            <a:r>
              <a:rPr lang="zh-CN" altLang="en-US"/>
              <a:t>设计遇到的问题</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400"/>
              <a:t>由于同源策略，</a:t>
            </a:r>
            <a:r>
              <a:rPr lang="en-US" altLang="zh-CN" sz="2400"/>
              <a:t>AJAX</a:t>
            </a:r>
            <a:r>
              <a:rPr lang="zh-CN" altLang="en-US" sz="2400"/>
              <a:t>只能获取同一个域的数据。</a:t>
            </a:r>
            <a:endParaRPr lang="en-US" altLang="zh-CN" sz="2400"/>
          </a:p>
          <a:p>
            <a:r>
              <a:rPr lang="zh-CN" altLang="en-US" sz="2400"/>
              <a:t>什么是同源：两个网页的端口，域名，协议相同则是同源。</a:t>
            </a:r>
            <a:endParaRPr lang="en-US" altLang="zh-CN" sz="2400"/>
          </a:p>
          <a:p>
            <a:endParaRPr lang="en-US" altLang="zh-CN" sz="2400" dirty="0"/>
          </a:p>
          <a:p>
            <a:r>
              <a:rPr lang="zh-CN" altLang="en-US" sz="2400"/>
              <a:t>同源策略是一个实现约定，而不是技术限制，主要是考虑到安全问题，防止有恶意脚本获取其他网页的</a:t>
            </a:r>
            <a:r>
              <a:rPr lang="en-US" altLang="zh-CN" sz="2400"/>
              <a:t>cookies</a:t>
            </a:r>
            <a:r>
              <a:rPr lang="zh-CN" altLang="en-US" sz="2400"/>
              <a:t>等数据。由于同源策略，</a:t>
            </a:r>
            <a:r>
              <a:rPr lang="en-US" altLang="zh-CN" sz="2400"/>
              <a:t>AJAX</a:t>
            </a:r>
            <a:r>
              <a:rPr lang="zh-CN" altLang="en-US" sz="2400"/>
              <a:t>也无法跨域访问其他数据。</a:t>
            </a:r>
            <a:endParaRPr lang="en-US" altLang="zh-CN" sz="2400"/>
          </a:p>
          <a:p>
            <a:r>
              <a:rPr lang="zh-CN" altLang="en-US" sz="2400"/>
              <a:t>浏览器方面会进行检测并确定是不是同源，是否可以进行请求。</a:t>
            </a:r>
            <a:endParaRPr lang="en-US" altLang="zh-CN" sz="2400"/>
          </a:p>
          <a:p>
            <a:endParaRPr lang="en-US" altLang="zh-CN" sz="2400"/>
          </a:p>
          <a:p>
            <a:r>
              <a:rPr lang="zh-CN" altLang="en-US" sz="2400"/>
              <a:t>所以，设计</a:t>
            </a:r>
            <a:r>
              <a:rPr lang="en-US" altLang="zh-CN" sz="2400"/>
              <a:t>API</a:t>
            </a:r>
            <a:r>
              <a:rPr lang="zh-CN" altLang="en-US" sz="2400"/>
              <a:t>的时候，如果考虑到同源策略，前端页面就只能部署在和</a:t>
            </a:r>
            <a:r>
              <a:rPr lang="en-US" altLang="zh-CN" sz="2400"/>
              <a:t>API</a:t>
            </a:r>
            <a:r>
              <a:rPr lang="zh-CN" altLang="en-US" sz="2400"/>
              <a:t>同一个域名同一个端口下，使用相同的协议（</a:t>
            </a:r>
            <a:r>
              <a:rPr lang="en-US" altLang="zh-CN" sz="2400"/>
              <a:t>HTTP</a:t>
            </a:r>
            <a:r>
              <a:rPr lang="zh-CN" altLang="en-US" sz="2400"/>
              <a:t>或者是</a:t>
            </a:r>
            <a:r>
              <a:rPr lang="en-US" altLang="zh-CN" sz="2400"/>
              <a:t>HTTPS</a:t>
            </a:r>
            <a:r>
              <a:rPr lang="zh-CN" altLang="en-US" sz="2400"/>
              <a:t>）。</a:t>
            </a:r>
            <a:endParaRPr lang="en-US" altLang="zh-CN" sz="2400" dirty="0"/>
          </a:p>
        </p:txBody>
      </p:sp>
    </p:spTree>
    <p:extLst>
      <p:ext uri="{BB962C8B-B14F-4D97-AF65-F5344CB8AC3E}">
        <p14:creationId xmlns:p14="http://schemas.microsoft.com/office/powerpoint/2010/main" val="33340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zh-CN" altLang="en-US"/>
              <a:t>如何解决跨域访问</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pPr>
              <a:lnSpc>
                <a:spcPts val="2600"/>
              </a:lnSpc>
            </a:pPr>
            <a:r>
              <a:rPr lang="zh-CN" altLang="en-US" sz="2400"/>
              <a:t>通常解决跨域使用的是</a:t>
            </a:r>
            <a:r>
              <a:rPr lang="en-US" altLang="zh-CN" sz="2400"/>
              <a:t>JSONP</a:t>
            </a:r>
            <a:r>
              <a:rPr lang="zh-CN" altLang="en-US" sz="2400"/>
              <a:t>方法，</a:t>
            </a:r>
            <a:r>
              <a:rPr lang="en-US" altLang="zh-CN" sz="2400"/>
              <a:t>JQuery</a:t>
            </a:r>
            <a:r>
              <a:rPr lang="zh-CN" altLang="en-US" sz="2400"/>
              <a:t>也提供了接口，但是</a:t>
            </a:r>
            <a:r>
              <a:rPr lang="en-US" altLang="zh-CN" sz="2400"/>
              <a:t>JSONP</a:t>
            </a:r>
            <a:r>
              <a:rPr lang="zh-CN" altLang="en-US" sz="2400"/>
              <a:t>只能发起</a:t>
            </a:r>
            <a:r>
              <a:rPr lang="en-US" altLang="zh-CN" sz="2400"/>
              <a:t>GET</a:t>
            </a:r>
            <a:r>
              <a:rPr lang="zh-CN" altLang="en-US" sz="2400"/>
              <a:t>请求。实际</a:t>
            </a:r>
            <a:r>
              <a:rPr lang="en-US" altLang="zh-CN" sz="2400"/>
              <a:t>JSONP</a:t>
            </a:r>
            <a:r>
              <a:rPr lang="zh-CN" altLang="en-US" sz="2400"/>
              <a:t>的本质就是使用</a:t>
            </a:r>
            <a:r>
              <a:rPr lang="en-US" altLang="zh-CN" sz="2400"/>
              <a:t>&lt;script src=“****”&gt;&lt;/script&gt;</a:t>
            </a:r>
            <a:r>
              <a:rPr lang="zh-CN" altLang="en-US" sz="2400"/>
              <a:t>的方式解决的，</a:t>
            </a:r>
            <a:r>
              <a:rPr lang="en-US" altLang="zh-CN" sz="2400"/>
              <a:t>&lt;script&gt;</a:t>
            </a:r>
            <a:r>
              <a:rPr lang="zh-CN" altLang="en-US" sz="2400"/>
              <a:t>的方式是不受同源策略限制的。但是功能有限。</a:t>
            </a:r>
            <a:endParaRPr lang="en-US" altLang="zh-CN" sz="2400"/>
          </a:p>
          <a:p>
            <a:pPr>
              <a:lnSpc>
                <a:spcPts val="2600"/>
              </a:lnSpc>
            </a:pPr>
            <a:r>
              <a:rPr lang="en-US" altLang="zh-CN" sz="2400"/>
              <a:t>CORS</a:t>
            </a:r>
            <a:r>
              <a:rPr lang="zh-CN" altLang="en-US" sz="2400"/>
              <a:t>：跨源资源分享（</a:t>
            </a:r>
            <a:r>
              <a:rPr lang="en-US" altLang="zh-CN" sz="2400"/>
              <a:t>Cross-Origin Resource Sharing</a:t>
            </a:r>
            <a:r>
              <a:rPr lang="zh-CN" altLang="en-US" sz="2400"/>
              <a:t>）的缩写，</a:t>
            </a:r>
            <a:r>
              <a:rPr lang="en-US" altLang="zh-CN" sz="2400"/>
              <a:t>W3C</a:t>
            </a:r>
            <a:r>
              <a:rPr lang="zh-CN" altLang="en-US" sz="2400"/>
              <a:t>标准，这个是解决跨域请求的根本方法。</a:t>
            </a:r>
            <a:endParaRPr lang="en-US" altLang="zh-CN" sz="2400"/>
          </a:p>
          <a:p>
            <a:pPr>
              <a:lnSpc>
                <a:spcPts val="2600"/>
              </a:lnSpc>
            </a:pPr>
            <a:endParaRPr lang="en-US" altLang="zh-CN" sz="2400"/>
          </a:p>
          <a:p>
            <a:pPr>
              <a:lnSpc>
                <a:spcPts val="2600"/>
              </a:lnSpc>
            </a:pPr>
            <a:r>
              <a:rPr lang="zh-CN" altLang="en-US" sz="2400"/>
              <a:t>使用</a:t>
            </a:r>
            <a:r>
              <a:rPr lang="en-US" altLang="zh-CN" sz="2400"/>
              <a:t>CORS</a:t>
            </a:r>
            <a:r>
              <a:rPr lang="zh-CN" altLang="en-US" sz="2400"/>
              <a:t>解决</a:t>
            </a:r>
            <a:r>
              <a:rPr lang="en-US" altLang="zh-CN" sz="2400"/>
              <a:t>AJAX</a:t>
            </a:r>
            <a:r>
              <a:rPr lang="zh-CN" altLang="en-US" sz="2400"/>
              <a:t>跨域请求：</a:t>
            </a:r>
            <a:r>
              <a:rPr lang="en-US" altLang="zh-CN" sz="2400"/>
              <a:t>PHP</a:t>
            </a:r>
            <a:r>
              <a:rPr lang="zh-CN" altLang="en-US" sz="2400"/>
              <a:t>返回请求的头信息加上</a:t>
            </a:r>
            <a:r>
              <a:rPr lang="en-US" altLang="zh-CN" sz="2400"/>
              <a:t>Access-Control-Allow-Origin:*</a:t>
            </a:r>
          </a:p>
          <a:p>
            <a:pPr>
              <a:lnSpc>
                <a:spcPts val="2600"/>
              </a:lnSpc>
            </a:pPr>
            <a:r>
              <a:rPr lang="en-US" altLang="zh-CN" sz="2400"/>
              <a:t>*</a:t>
            </a:r>
            <a:r>
              <a:rPr lang="zh-CN" altLang="en-US" sz="2400"/>
              <a:t>表示所有域名都可以访问，如果是具体的域名则写成：</a:t>
            </a:r>
            <a:endParaRPr lang="en-US" altLang="zh-CN" sz="2400"/>
          </a:p>
          <a:p>
            <a:pPr marL="457200" lvl="1" indent="0">
              <a:lnSpc>
                <a:spcPts val="2600"/>
              </a:lnSpc>
              <a:buNone/>
            </a:pPr>
            <a:r>
              <a:rPr lang="en-US" altLang="zh-CN"/>
              <a:t>Access-Control-Allow-Origin:a.com ; b.com</a:t>
            </a:r>
          </a:p>
          <a:p>
            <a:pPr>
              <a:lnSpc>
                <a:spcPts val="2600"/>
              </a:lnSpc>
            </a:pPr>
            <a:r>
              <a:rPr lang="zh-CN" altLang="en-US" sz="2400"/>
              <a:t>多个域名用；分隔。</a:t>
            </a:r>
            <a:endParaRPr lang="en-US" altLang="zh-CN" sz="2400"/>
          </a:p>
        </p:txBody>
      </p:sp>
    </p:spTree>
    <p:extLst>
      <p:ext uri="{BB962C8B-B14F-4D97-AF65-F5344CB8AC3E}">
        <p14:creationId xmlns:p14="http://schemas.microsoft.com/office/powerpoint/2010/main" val="259776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zh-CN" altLang="en-US"/>
              <a:t>目录组织结构</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5108284"/>
          </a:xfrm>
        </p:spPr>
        <p:txBody>
          <a:bodyPr>
            <a:noAutofit/>
          </a:bodyPr>
          <a:lstStyle/>
          <a:p>
            <a:pPr>
              <a:lnSpc>
                <a:spcPct val="100000"/>
              </a:lnSpc>
            </a:pPr>
            <a:r>
              <a:rPr lang="zh-CN" altLang="en-US" sz="2400"/>
              <a:t>目录结构与功能：</a:t>
            </a:r>
            <a:endParaRPr lang="en-US" altLang="zh-CN" sz="2400"/>
          </a:p>
          <a:p>
            <a:pPr marL="0" indent="0">
              <a:lnSpc>
                <a:spcPct val="100000"/>
              </a:lnSpc>
              <a:buNone/>
            </a:pPr>
            <a:endParaRPr lang="en-US" altLang="zh-CN" sz="2000" dirty="0"/>
          </a:p>
        </p:txBody>
      </p:sp>
      <p:graphicFrame>
        <p:nvGraphicFramePr>
          <p:cNvPr id="2" name="表格 1">
            <a:extLst>
              <a:ext uri="{FF2B5EF4-FFF2-40B4-BE49-F238E27FC236}">
                <a16:creationId xmlns:a16="http://schemas.microsoft.com/office/drawing/2014/main" id="{FFE813BD-6D27-45B3-9F1D-6D8BD977FC01}"/>
              </a:ext>
            </a:extLst>
          </p:cNvPr>
          <p:cNvGraphicFramePr>
            <a:graphicFrameLocks noGrp="1"/>
          </p:cNvGraphicFramePr>
          <p:nvPr>
            <p:extLst>
              <p:ext uri="{D42A27DB-BD31-4B8C-83A1-F6EECF244321}">
                <p14:modId xmlns:p14="http://schemas.microsoft.com/office/powerpoint/2010/main" val="3957198996"/>
              </p:ext>
            </p:extLst>
          </p:nvPr>
        </p:nvGraphicFramePr>
        <p:xfrm>
          <a:off x="1657594" y="2187758"/>
          <a:ext cx="8876811" cy="4256784"/>
        </p:xfrm>
        <a:graphic>
          <a:graphicData uri="http://schemas.openxmlformats.org/drawingml/2006/table">
            <a:tbl>
              <a:tblPr firstRow="1" bandRow="1">
                <a:tableStyleId>{2D5ABB26-0587-4C30-8999-92F81FD0307C}</a:tableStyleId>
              </a:tblPr>
              <a:tblGrid>
                <a:gridCol w="2052760">
                  <a:extLst>
                    <a:ext uri="{9D8B030D-6E8A-4147-A177-3AD203B41FA5}">
                      <a16:colId xmlns:a16="http://schemas.microsoft.com/office/drawing/2014/main" val="2748919601"/>
                    </a:ext>
                  </a:extLst>
                </a:gridCol>
                <a:gridCol w="6824051">
                  <a:extLst>
                    <a:ext uri="{9D8B030D-6E8A-4147-A177-3AD203B41FA5}">
                      <a16:colId xmlns:a16="http://schemas.microsoft.com/office/drawing/2014/main" val="4135911226"/>
                    </a:ext>
                  </a:extLst>
                </a:gridCol>
              </a:tblGrid>
              <a:tr h="608112">
                <a:tc>
                  <a:txBody>
                    <a:bodyPr/>
                    <a:lstStyle/>
                    <a:p>
                      <a:r>
                        <a:rPr lang="en-US" altLang="zh-CN" sz="2000"/>
                        <a:t>vendor/</a:t>
                      </a:r>
                      <a:endParaRPr lang="zh-CN" altLang="en-US" sz="2000"/>
                    </a:p>
                  </a:txBody>
                  <a:tcPr anchor="ctr"/>
                </a:tc>
                <a:tc>
                  <a:txBody>
                    <a:bodyPr/>
                    <a:lstStyle/>
                    <a:p>
                      <a:r>
                        <a:rPr lang="en-US" altLang="zh-CN" sz="2000"/>
                        <a:t>composer</a:t>
                      </a:r>
                      <a:r>
                        <a:rPr lang="zh-CN" altLang="en-US" sz="2000"/>
                        <a:t>扩展安装目录</a:t>
                      </a:r>
                    </a:p>
                  </a:txBody>
                  <a:tcPr anchor="ctr"/>
                </a:tc>
                <a:extLst>
                  <a:ext uri="{0D108BD9-81ED-4DB2-BD59-A6C34878D82A}">
                    <a16:rowId xmlns:a16="http://schemas.microsoft.com/office/drawing/2014/main" val="3838728838"/>
                  </a:ext>
                </a:extLst>
              </a:tr>
              <a:tr h="608112">
                <a:tc>
                  <a:txBody>
                    <a:bodyPr/>
                    <a:lstStyle/>
                    <a:p>
                      <a:r>
                        <a:rPr lang="en-US" altLang="zh-CN" sz="2000"/>
                        <a:t>model/</a:t>
                      </a:r>
                      <a:endParaRPr lang="zh-CN" altLang="en-US" sz="2000"/>
                    </a:p>
                  </a:txBody>
                  <a:tcPr anchor="ctr"/>
                </a:tc>
                <a:tc>
                  <a:txBody>
                    <a:bodyPr/>
                    <a:lstStyle/>
                    <a:p>
                      <a:r>
                        <a:rPr lang="zh-CN" altLang="en-US" sz="2000"/>
                        <a:t>数据模型类目录，由</a:t>
                      </a:r>
                      <a:r>
                        <a:rPr lang="en-US" altLang="zh-CN" sz="2000"/>
                        <a:t>action</a:t>
                      </a:r>
                      <a:r>
                        <a:rPr lang="zh-CN" altLang="en-US" sz="2000"/>
                        <a:t>目录下的类调用</a:t>
                      </a:r>
                    </a:p>
                  </a:txBody>
                  <a:tcPr anchor="ctr"/>
                </a:tc>
                <a:extLst>
                  <a:ext uri="{0D108BD9-81ED-4DB2-BD59-A6C34878D82A}">
                    <a16:rowId xmlns:a16="http://schemas.microsoft.com/office/drawing/2014/main" val="2247126580"/>
                  </a:ext>
                </a:extLst>
              </a:tr>
              <a:tr h="608112">
                <a:tc>
                  <a:txBody>
                    <a:bodyPr/>
                    <a:lstStyle/>
                    <a:p>
                      <a:r>
                        <a:rPr lang="en-US" altLang="zh-CN" sz="2000"/>
                        <a:t>action/</a:t>
                      </a:r>
                      <a:endParaRPr lang="zh-CN" altLang="en-US" sz="2000"/>
                    </a:p>
                  </a:txBody>
                  <a:tcPr anchor="ctr"/>
                </a:tc>
                <a:tc>
                  <a:txBody>
                    <a:bodyPr/>
                    <a:lstStyle/>
                    <a:p>
                      <a:r>
                        <a:rPr lang="zh-CN" altLang="en-US" sz="2000"/>
                        <a:t>逻辑层，实际接口通过此目录的文件执行</a:t>
                      </a:r>
                    </a:p>
                  </a:txBody>
                  <a:tcPr anchor="ctr"/>
                </a:tc>
                <a:extLst>
                  <a:ext uri="{0D108BD9-81ED-4DB2-BD59-A6C34878D82A}">
                    <a16:rowId xmlns:a16="http://schemas.microsoft.com/office/drawing/2014/main" val="3498421209"/>
                  </a:ext>
                </a:extLst>
              </a:tr>
              <a:tr h="608112">
                <a:tc>
                  <a:txBody>
                    <a:bodyPr/>
                    <a:lstStyle/>
                    <a:p>
                      <a:r>
                        <a:rPr lang="en-US" altLang="zh-CN" sz="2000"/>
                        <a:t>lib/</a:t>
                      </a:r>
                      <a:endParaRPr lang="zh-CN" altLang="en-US" sz="2000"/>
                    </a:p>
                  </a:txBody>
                  <a:tcPr anchor="ctr"/>
                </a:tc>
                <a:tc>
                  <a:txBody>
                    <a:bodyPr/>
                    <a:lstStyle/>
                    <a:p>
                      <a:r>
                        <a:rPr lang="zh-CN" altLang="en-US" sz="2000"/>
                        <a:t>库函数目录，一些通用函数</a:t>
                      </a:r>
                    </a:p>
                  </a:txBody>
                  <a:tcPr anchor="ctr"/>
                </a:tc>
                <a:extLst>
                  <a:ext uri="{0D108BD9-81ED-4DB2-BD59-A6C34878D82A}">
                    <a16:rowId xmlns:a16="http://schemas.microsoft.com/office/drawing/2014/main" val="1911060739"/>
                  </a:ext>
                </a:extLst>
              </a:tr>
              <a:tr h="608112">
                <a:tc>
                  <a:txBody>
                    <a:bodyPr/>
                    <a:lstStyle/>
                    <a:p>
                      <a:r>
                        <a:rPr lang="en-US" altLang="zh-CN" sz="2000"/>
                        <a:t>start.php</a:t>
                      </a:r>
                      <a:endParaRPr lang="zh-CN" altLang="en-US" sz="2000"/>
                    </a:p>
                  </a:txBody>
                  <a:tcPr anchor="ctr"/>
                </a:tc>
                <a:tc>
                  <a:txBody>
                    <a:bodyPr/>
                    <a:lstStyle/>
                    <a:p>
                      <a:r>
                        <a:rPr lang="zh-CN" altLang="en-US" sz="2000"/>
                        <a:t>接口定义文件，入口文件会引入此文件执行，</a:t>
                      </a:r>
                    </a:p>
                  </a:txBody>
                  <a:tcPr anchor="ctr"/>
                </a:tc>
                <a:extLst>
                  <a:ext uri="{0D108BD9-81ED-4DB2-BD59-A6C34878D82A}">
                    <a16:rowId xmlns:a16="http://schemas.microsoft.com/office/drawing/2014/main" val="1100256593"/>
                  </a:ext>
                </a:extLst>
              </a:tr>
              <a:tr h="608112">
                <a:tc>
                  <a:txBody>
                    <a:bodyPr/>
                    <a:lstStyle/>
                    <a:p>
                      <a:r>
                        <a:rPr lang="en-US" altLang="zh-CN" sz="2000"/>
                        <a:t>public/</a:t>
                      </a:r>
                      <a:endParaRPr lang="zh-CN" altLang="en-US" sz="2000"/>
                    </a:p>
                  </a:txBody>
                  <a:tcPr anchor="ctr"/>
                </a:tc>
                <a:tc>
                  <a:txBody>
                    <a:bodyPr/>
                    <a:lstStyle/>
                    <a:p>
                      <a:r>
                        <a:rPr lang="en-US" altLang="zh-CN" sz="2000"/>
                        <a:t>API</a:t>
                      </a:r>
                      <a:r>
                        <a:rPr lang="zh-CN" altLang="en-US" sz="2000"/>
                        <a:t>根目录，其中的</a:t>
                      </a:r>
                      <a:r>
                        <a:rPr lang="en-US" altLang="zh-CN" sz="2000"/>
                        <a:t>index.php</a:t>
                      </a:r>
                      <a:r>
                        <a:rPr lang="zh-CN" altLang="en-US" sz="2000"/>
                        <a:t>是入口文件</a:t>
                      </a:r>
                    </a:p>
                  </a:txBody>
                  <a:tcPr anchor="ctr"/>
                </a:tc>
                <a:extLst>
                  <a:ext uri="{0D108BD9-81ED-4DB2-BD59-A6C34878D82A}">
                    <a16:rowId xmlns:a16="http://schemas.microsoft.com/office/drawing/2014/main" val="1688302656"/>
                  </a:ext>
                </a:extLst>
              </a:tr>
              <a:tr h="608112">
                <a:tc>
                  <a:txBody>
                    <a:bodyPr/>
                    <a:lstStyle/>
                    <a:p>
                      <a:r>
                        <a:rPr lang="en-US" altLang="zh-CN" sz="2000"/>
                        <a:t>core</a:t>
                      </a:r>
                      <a:endParaRPr lang="zh-CN" altLang="en-US" sz="2000"/>
                    </a:p>
                  </a:txBody>
                  <a:tcPr anchor="ctr"/>
                </a:tc>
                <a:tc>
                  <a:txBody>
                    <a:bodyPr/>
                    <a:lstStyle/>
                    <a:p>
                      <a:r>
                        <a:rPr lang="zh-CN" altLang="en-US" sz="2000"/>
                        <a:t>一些通用的核心类文件</a:t>
                      </a:r>
                    </a:p>
                  </a:txBody>
                  <a:tcPr anchor="ctr"/>
                </a:tc>
                <a:extLst>
                  <a:ext uri="{0D108BD9-81ED-4DB2-BD59-A6C34878D82A}">
                    <a16:rowId xmlns:a16="http://schemas.microsoft.com/office/drawing/2014/main" val="1846937136"/>
                  </a:ext>
                </a:extLst>
              </a:tr>
            </a:tbl>
          </a:graphicData>
        </a:graphic>
      </p:graphicFrame>
    </p:spTree>
    <p:extLst>
      <p:ext uri="{BB962C8B-B14F-4D97-AF65-F5344CB8AC3E}">
        <p14:creationId xmlns:p14="http://schemas.microsoft.com/office/powerpoint/2010/main" val="418530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en-US" altLang="zh-CN"/>
              <a:t>composer</a:t>
            </a:r>
            <a:r>
              <a:rPr lang="zh-CN" altLang="en-US"/>
              <a:t>自动加载目录</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5108284"/>
          </a:xfrm>
        </p:spPr>
        <p:txBody>
          <a:bodyPr>
            <a:noAutofit/>
          </a:bodyPr>
          <a:lstStyle/>
          <a:p>
            <a:pPr>
              <a:lnSpc>
                <a:spcPct val="100000"/>
              </a:lnSpc>
            </a:pPr>
            <a:r>
              <a:rPr lang="en-US" altLang="zh-CN" sz="2400"/>
              <a:t>composer.json</a:t>
            </a:r>
            <a:r>
              <a:rPr lang="zh-CN" altLang="en-US" sz="2400"/>
              <a:t>加入一下配置：</a:t>
            </a:r>
            <a:endParaRPr lang="en-US" altLang="zh-CN" sz="2400"/>
          </a:p>
          <a:p>
            <a:pPr>
              <a:lnSpc>
                <a:spcPct val="100000"/>
              </a:lnSpc>
            </a:pPr>
            <a:endParaRPr lang="en-US" altLang="zh-CN" sz="2400"/>
          </a:p>
          <a:p>
            <a:pPr>
              <a:lnSpc>
                <a:spcPct val="100000"/>
              </a:lnSpc>
            </a:pPr>
            <a:endParaRPr lang="en-US" altLang="zh-CN" sz="2400"/>
          </a:p>
          <a:p>
            <a:pPr>
              <a:lnSpc>
                <a:spcPct val="100000"/>
              </a:lnSpc>
            </a:pPr>
            <a:endParaRPr lang="en-US" altLang="zh-CN" sz="2400"/>
          </a:p>
          <a:p>
            <a:pPr>
              <a:lnSpc>
                <a:spcPct val="100000"/>
              </a:lnSpc>
            </a:pPr>
            <a:endParaRPr lang="en-US" altLang="zh-CN" sz="2400"/>
          </a:p>
          <a:p>
            <a:pPr>
              <a:lnSpc>
                <a:spcPct val="100000"/>
              </a:lnSpc>
            </a:pPr>
            <a:endParaRPr lang="en-US" altLang="zh-CN" sz="2400"/>
          </a:p>
          <a:p>
            <a:pPr>
              <a:lnSpc>
                <a:spcPct val="100000"/>
              </a:lnSpc>
            </a:pPr>
            <a:endParaRPr lang="en-US" altLang="zh-CN" sz="2400"/>
          </a:p>
          <a:p>
            <a:pPr marL="0" indent="0">
              <a:lnSpc>
                <a:spcPct val="100000"/>
              </a:lnSpc>
              <a:buNone/>
            </a:pPr>
            <a:endParaRPr lang="en-US" altLang="zh-CN" sz="2400"/>
          </a:p>
          <a:p>
            <a:pPr>
              <a:lnSpc>
                <a:spcPct val="100000"/>
              </a:lnSpc>
            </a:pPr>
            <a:r>
              <a:rPr lang="zh-CN" altLang="en-US" sz="2400"/>
              <a:t>运行：</a:t>
            </a:r>
            <a:r>
              <a:rPr lang="en-US" altLang="zh-CN" sz="2400"/>
              <a:t>composer.phar   dump-autoload</a:t>
            </a:r>
            <a:endParaRPr lang="en-US" altLang="zh-CN" sz="2400" dirty="0"/>
          </a:p>
        </p:txBody>
      </p:sp>
      <p:pic>
        <p:nvPicPr>
          <p:cNvPr id="7" name="图片 6">
            <a:extLst>
              <a:ext uri="{FF2B5EF4-FFF2-40B4-BE49-F238E27FC236}">
                <a16:creationId xmlns:a16="http://schemas.microsoft.com/office/drawing/2014/main" id="{56C9350D-4978-4341-ADAA-ABBBA3CD3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470" y="2258450"/>
            <a:ext cx="7291180" cy="3206819"/>
          </a:xfrm>
          <a:prstGeom prst="rect">
            <a:avLst/>
          </a:prstGeom>
        </p:spPr>
      </p:pic>
    </p:spTree>
    <p:extLst>
      <p:ext uri="{BB962C8B-B14F-4D97-AF65-F5344CB8AC3E}">
        <p14:creationId xmlns:p14="http://schemas.microsoft.com/office/powerpoint/2010/main" val="274705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a:t>API</a:t>
            </a:r>
            <a:r>
              <a:rPr lang="zh-CN" altLang="en-US"/>
              <a:t>路由控制</a:t>
            </a:r>
            <a:endParaRPr lang="zh-CN" altLang="en-US" dirty="0"/>
          </a:p>
        </p:txBody>
      </p:sp>
      <p:sp>
        <p:nvSpPr>
          <p:cNvPr id="3" name="内容占位符 2">
            <a:extLst>
              <a:ext uri="{FF2B5EF4-FFF2-40B4-BE49-F238E27FC236}">
                <a16:creationId xmlns:a16="http://schemas.microsoft.com/office/drawing/2014/main" id="{6E16C1C4-6E3D-483D-B856-0676028106F1}"/>
              </a:ext>
            </a:extLst>
          </p:cNvPr>
          <p:cNvSpPr>
            <a:spLocks noGrp="1"/>
          </p:cNvSpPr>
          <p:nvPr>
            <p:ph idx="1"/>
          </p:nvPr>
        </p:nvSpPr>
        <p:spPr/>
        <p:txBody>
          <a:bodyPr>
            <a:normAutofit/>
          </a:bodyPr>
          <a:lstStyle/>
          <a:p>
            <a:r>
              <a:rPr lang="en-US" altLang="zh-CN" sz="2000"/>
              <a:t>start.php</a:t>
            </a:r>
            <a:r>
              <a:rPr lang="zh-CN" altLang="en-US" sz="2000"/>
              <a:t>文件编写代码作为测试接口：</a:t>
            </a:r>
            <a:endParaRPr lang="en-US" altLang="zh-CN" sz="2000"/>
          </a:p>
          <a:p>
            <a:pPr marL="0" indent="0">
              <a:buNone/>
            </a:pPr>
            <a:endParaRPr lang="en-US" altLang="zh-CN" sz="2000" dirty="0"/>
          </a:p>
        </p:txBody>
      </p:sp>
      <p:pic>
        <p:nvPicPr>
          <p:cNvPr id="7" name="图片 6">
            <a:extLst>
              <a:ext uri="{FF2B5EF4-FFF2-40B4-BE49-F238E27FC236}">
                <a16:creationId xmlns:a16="http://schemas.microsoft.com/office/drawing/2014/main" id="{B161E365-AE21-49DB-9F84-79EABD9CF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049" y="1975658"/>
            <a:ext cx="10197795" cy="4882342"/>
          </a:xfrm>
          <a:prstGeom prst="rect">
            <a:avLst/>
          </a:prstGeom>
        </p:spPr>
      </p:pic>
    </p:spTree>
    <p:extLst>
      <p:ext uri="{BB962C8B-B14F-4D97-AF65-F5344CB8AC3E}">
        <p14:creationId xmlns:p14="http://schemas.microsoft.com/office/powerpoint/2010/main" val="1643127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a:t>API</a:t>
            </a:r>
            <a:r>
              <a:rPr lang="zh-CN" altLang="en-US"/>
              <a:t>测试</a:t>
            </a:r>
            <a:endParaRPr lang="zh-CN" altLang="en-US" dirty="0"/>
          </a:p>
        </p:txBody>
      </p:sp>
      <p:sp>
        <p:nvSpPr>
          <p:cNvPr id="3" name="内容占位符 2">
            <a:extLst>
              <a:ext uri="{FF2B5EF4-FFF2-40B4-BE49-F238E27FC236}">
                <a16:creationId xmlns:a16="http://schemas.microsoft.com/office/drawing/2014/main" id="{F72414E8-65E0-45F2-A533-921E28ACBB62}"/>
              </a:ext>
            </a:extLst>
          </p:cNvPr>
          <p:cNvSpPr>
            <a:spLocks noGrp="1"/>
          </p:cNvSpPr>
          <p:nvPr>
            <p:ph idx="1"/>
          </p:nvPr>
        </p:nvSpPr>
        <p:spPr/>
        <p:txBody>
          <a:bodyPr>
            <a:normAutofit/>
          </a:bodyPr>
          <a:lstStyle/>
          <a:p>
            <a:r>
              <a:rPr lang="zh-CN" altLang="en-US" sz="2000"/>
              <a:t>使用本地页面运行</a:t>
            </a:r>
            <a:r>
              <a:rPr lang="en-US" altLang="zh-CN" sz="2000"/>
              <a:t>AJAX</a:t>
            </a:r>
            <a:r>
              <a:rPr lang="zh-CN" altLang="en-US" sz="2000"/>
              <a:t>请求接口返回结果，</a:t>
            </a:r>
            <a:r>
              <a:rPr lang="en-US" altLang="zh-CN" sz="2000"/>
              <a:t>F12</a:t>
            </a:r>
            <a:r>
              <a:rPr lang="zh-CN" altLang="en-US" sz="2000"/>
              <a:t>查看调试信息，在响应头信息查看到</a:t>
            </a:r>
            <a:r>
              <a:rPr lang="en-US" altLang="zh-CN" sz="2000"/>
              <a:t>Access-Control-Allow-Origin</a:t>
            </a:r>
          </a:p>
          <a:p>
            <a:pPr marL="0" indent="0">
              <a:buNone/>
            </a:pPr>
            <a:endParaRPr lang="zh-CN" altLang="en-US" sz="2000" dirty="0"/>
          </a:p>
        </p:txBody>
      </p:sp>
      <p:pic>
        <p:nvPicPr>
          <p:cNvPr id="5" name="图片 4">
            <a:extLst>
              <a:ext uri="{FF2B5EF4-FFF2-40B4-BE49-F238E27FC236}">
                <a16:creationId xmlns:a16="http://schemas.microsoft.com/office/drawing/2014/main" id="{6886CC2E-9683-4162-9E23-F024C3A6D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202" y="2362492"/>
            <a:ext cx="5303521" cy="2741869"/>
          </a:xfrm>
          <a:prstGeom prst="rect">
            <a:avLst/>
          </a:prstGeom>
        </p:spPr>
      </p:pic>
    </p:spTree>
    <p:extLst>
      <p:ext uri="{BB962C8B-B14F-4D97-AF65-F5344CB8AC3E}">
        <p14:creationId xmlns:p14="http://schemas.microsoft.com/office/powerpoint/2010/main" val="446600821"/>
      </p:ext>
    </p:extLst>
  </p:cSld>
  <p:clrMapOvr>
    <a:masterClrMapping/>
  </p:clrMapOvr>
</p:sld>
</file>

<file path=ppt/theme/theme1.xml><?xml version="1.0" encoding="utf-8"?>
<a:theme xmlns:a="http://schemas.openxmlformats.org/drawingml/2006/main" name="PHP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4103</TotalTime>
  <Words>584</Words>
  <Application>Microsoft Office PowerPoint</Application>
  <PresentationFormat>宽屏</PresentationFormat>
  <Paragraphs>86</Paragraphs>
  <Slides>9</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等线 Light</vt:lpstr>
      <vt:lpstr>汉仪家书简</vt:lpstr>
      <vt:lpstr>书体坊向佳红毛笔行书</vt:lpstr>
      <vt:lpstr>Arial</vt:lpstr>
      <vt:lpstr>Tahoma</vt:lpstr>
      <vt:lpstr>PHPcover</vt:lpstr>
      <vt:lpstr>PowerPoint 演示文稿</vt:lpstr>
      <vt:lpstr>WCMS：支持推送功能的CMS</vt:lpstr>
      <vt:lpstr>初步实现的功能</vt:lpstr>
      <vt:lpstr>API设计遇到的问题</vt:lpstr>
      <vt:lpstr>如何解决跨域访问</vt:lpstr>
      <vt:lpstr>目录组织结构</vt:lpstr>
      <vt:lpstr>composer自动加载目录</vt:lpstr>
      <vt:lpstr>API路由控制</vt:lpstr>
      <vt:lpstr>API测试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Wang Brave</cp:lastModifiedBy>
  <cp:revision>451</cp:revision>
  <cp:lastPrinted>2018-04-17T14:48:03Z</cp:lastPrinted>
  <dcterms:created xsi:type="dcterms:W3CDTF">2017-12-10T11:51:32Z</dcterms:created>
  <dcterms:modified xsi:type="dcterms:W3CDTF">2018-04-17T14:48:27Z</dcterms:modified>
</cp:coreProperties>
</file>