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88" r:id="rId3"/>
    <p:sldId id="294" r:id="rId4"/>
    <p:sldId id="305" r:id="rId5"/>
    <p:sldId id="306" r:id="rId6"/>
    <p:sldId id="292" r:id="rId7"/>
    <p:sldId id="2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1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6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第十三</a:t>
            </a:r>
            <a:r>
              <a:rPr lang="zh-CN" altLang="en-US" sz="3200"/>
              <a:t>讲 </a:t>
            </a:r>
            <a:r>
              <a:rPr lang="en-US" altLang="zh-CN" sz="3200"/>
              <a:t>WCMS – </a:t>
            </a:r>
            <a:r>
              <a:rPr lang="zh-CN" altLang="en-US" sz="3200"/>
              <a:t>内容管理</a:t>
            </a:r>
            <a:r>
              <a:rPr lang="en-US" altLang="zh-CN" sz="3200"/>
              <a:t>API</a:t>
            </a:r>
            <a:r>
              <a:rPr lang="zh-CN" altLang="en-US" sz="3200"/>
              <a:t>的实现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实际开发项目加入授课的目的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综合运用所学知识，提高开发水平，对编程，组织，设计有更多理解。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了解项目开发过程以及存在的问题。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能够为找工作做更多的准备。</a:t>
            </a:r>
            <a:endParaRPr lang="en-US" altLang="zh-CN" sz="2400" dirty="0"/>
          </a:p>
          <a:p>
            <a:endParaRPr lang="en-US" altLang="zh-CN" sz="200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课程与项目结合存在的困难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实际开发涉及到的问题以及知识面很多，难以全部糅合在一部分课程中完全讲授。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而分离成小块的方式会导致实际课程显得拖泥带水，并且同学们难以吸收理解。很难构成完整的体系。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另一个方面是代码量往往很大，实际的开发过程和授课本来就存在不兼容的矛盾。</a:t>
            </a:r>
            <a:endParaRPr lang="en-US" altLang="zh-CN" sz="2400"/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解决方案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使用</a:t>
            </a:r>
            <a:r>
              <a:rPr lang="en-US" altLang="zh-CN" sz="2400"/>
              <a:t>github</a:t>
            </a:r>
            <a:r>
              <a:rPr lang="zh-CN" altLang="en-US" sz="2400"/>
              <a:t>创建代码仓库，同学们在每次更新后使用</a:t>
            </a:r>
            <a:r>
              <a:rPr lang="en-US" altLang="zh-CN" sz="2400"/>
              <a:t>git pull</a:t>
            </a:r>
            <a:r>
              <a:rPr lang="zh-CN" altLang="en-US" sz="2400"/>
              <a:t>的方式获取代码到本地。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根据课上讲解理解代码。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首先运行：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  <a:ea typeface="Roboto Mono Light" pitchFamily="2" charset="0"/>
              </a:rPr>
              <a:t>git clone https://github.com/master-genius/wcms.git</a:t>
            </a:r>
          </a:p>
          <a:p>
            <a:pPr marL="0" indent="0">
              <a:buNone/>
            </a:pPr>
            <a:r>
              <a:rPr lang="zh-CN" altLang="en-US" sz="2400"/>
              <a:t>此操作会再当前目录创建</a:t>
            </a:r>
            <a:r>
              <a:rPr lang="en-US" altLang="zh-CN" sz="2400"/>
              <a:t>wcms</a:t>
            </a:r>
            <a:r>
              <a:rPr lang="zh-CN" altLang="en-US" sz="2400"/>
              <a:t>目录并把代码下载到本地。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切换到</a:t>
            </a:r>
            <a:r>
              <a:rPr lang="en-US" altLang="zh-CN" sz="2400"/>
              <a:t>wcms</a:t>
            </a:r>
            <a:r>
              <a:rPr lang="zh-CN" altLang="en-US" sz="2400"/>
              <a:t>目录，以后使用</a:t>
            </a:r>
            <a:r>
              <a:rPr lang="en-US" altLang="zh-CN" sz="2400">
                <a:latin typeface="Roboto Mono Light" pitchFamily="2" charset="0"/>
                <a:ea typeface="Roboto Mono Light" pitchFamily="2" charset="0"/>
              </a:rPr>
              <a:t>git pull origin master</a:t>
            </a:r>
            <a:r>
              <a:rPr lang="zh-CN" altLang="en-US" sz="2400"/>
              <a:t>获取更新。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10101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对开发过程的一些思考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需求分析：这个只需要考虑最简单的需求即可，需求是经常变化的。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功能实现：只实现最核心的功能之后再扩展。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UML</a:t>
            </a:r>
            <a:r>
              <a:rPr lang="zh-CN" altLang="en-US" sz="2400"/>
              <a:t>等工具：用这些工具把完整的一套流程设计完成，会发现浪费了大量时间做一个和实际开发背离的东西。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开发方式：从最简单功能快速迭代，需求会迭代，随着时间的推移，很多东西都会发生变化，人们不可能从一开始就预知一切。所以专注于核心功能，其他的根据需求进行扩展开发。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86352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调用的组织方式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38792E5-DB1D-4055-BFF0-D5692E356777}"/>
              </a:ext>
            </a:extLst>
          </p:cNvPr>
          <p:cNvGrpSpPr/>
          <p:nvPr/>
        </p:nvGrpSpPr>
        <p:grpSpPr>
          <a:xfrm>
            <a:off x="879232" y="1793628"/>
            <a:ext cx="10395433" cy="4721610"/>
            <a:chOff x="844064" y="1793628"/>
            <a:chExt cx="10395433" cy="472161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C3BB06F-13E5-44A1-A84E-5B3DE6BB5A53}"/>
                </a:ext>
              </a:extLst>
            </p:cNvPr>
            <p:cNvSpPr txBox="1"/>
            <p:nvPr/>
          </p:nvSpPr>
          <p:spPr>
            <a:xfrm>
              <a:off x="1855177" y="5591908"/>
              <a:ext cx="23651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core/</a:t>
              </a:r>
              <a:r>
                <a:rPr lang="zh-CN" altLang="en-US"/>
                <a:t>目录提供整体架构比较核心的比较通用的功能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3403F16-1960-4086-BE78-BBB07EB66B99}"/>
                </a:ext>
              </a:extLst>
            </p:cNvPr>
            <p:cNvSpPr txBox="1"/>
            <p:nvPr/>
          </p:nvSpPr>
          <p:spPr>
            <a:xfrm>
              <a:off x="4621815" y="5578790"/>
              <a:ext cx="22977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lib/</a:t>
              </a:r>
              <a:r>
                <a:rPr lang="zh-CN" altLang="en-US"/>
                <a:t>目录里面是公共函数，属于系统助手函数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4672A12-B88B-43A1-824E-B9FF35C2B3D6}"/>
                </a:ext>
              </a:extLst>
            </p:cNvPr>
            <p:cNvSpPr txBox="1"/>
            <p:nvPr/>
          </p:nvSpPr>
          <p:spPr>
            <a:xfrm>
              <a:off x="7429496" y="5572934"/>
              <a:ext cx="2637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config/</a:t>
              </a:r>
              <a:r>
                <a:rPr lang="zh-CN" altLang="en-US"/>
                <a:t>目录包括配置文件，数据库配置文件在此目录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2B0085F-048C-4512-A143-09102E6EF4F0}"/>
                </a:ext>
              </a:extLst>
            </p:cNvPr>
            <p:cNvGrpSpPr/>
            <p:nvPr/>
          </p:nvGrpSpPr>
          <p:grpSpPr>
            <a:xfrm>
              <a:off x="844064" y="1793628"/>
              <a:ext cx="10395433" cy="3354326"/>
              <a:chOff x="844064" y="1793628"/>
              <a:chExt cx="10395433" cy="3354326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D2C7A5-05DA-4854-9A55-C0F582E028F2}"/>
                  </a:ext>
                </a:extLst>
              </p:cNvPr>
              <p:cNvSpPr txBox="1"/>
              <p:nvPr/>
            </p:nvSpPr>
            <p:spPr>
              <a:xfrm>
                <a:off x="4870939" y="2033951"/>
                <a:ext cx="16001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start.php</a:t>
                </a:r>
                <a:endParaRPr lang="zh-CN" altLang="en-US" sz="2000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97B2B7AF-7BDD-4298-84D2-84A4914DBA02}"/>
                  </a:ext>
                </a:extLst>
              </p:cNvPr>
              <p:cNvCxnSpPr/>
              <p:nvPr/>
            </p:nvCxnSpPr>
            <p:spPr>
              <a:xfrm>
                <a:off x="3596058" y="2231071"/>
                <a:ext cx="12045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FBDC0F-E2FD-4268-A00B-5E7655D0BA0B}"/>
                  </a:ext>
                </a:extLst>
              </p:cNvPr>
              <p:cNvSpPr txBox="1"/>
              <p:nvPr/>
            </p:nvSpPr>
            <p:spPr>
              <a:xfrm>
                <a:off x="1594339" y="1989992"/>
                <a:ext cx="2101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public/index.php</a:t>
                </a:r>
                <a:endParaRPr lang="zh-CN" altLang="en-US" sz="2000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7B484A8-3A06-428A-89DA-70A311ED3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3308" y="2532185"/>
                <a:ext cx="0" cy="703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72954D2-4EFF-46A8-A672-09BD003C2D4A}"/>
                  </a:ext>
                </a:extLst>
              </p:cNvPr>
              <p:cNvCxnSpPr/>
              <p:nvPr/>
            </p:nvCxnSpPr>
            <p:spPr>
              <a:xfrm>
                <a:off x="5363308" y="3235567"/>
                <a:ext cx="2303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2A46BA-20E6-47E5-864F-54E723B2E4D1}"/>
                  </a:ext>
                </a:extLst>
              </p:cNvPr>
              <p:cNvSpPr txBox="1"/>
              <p:nvPr/>
            </p:nvSpPr>
            <p:spPr>
              <a:xfrm>
                <a:off x="7801709" y="3028890"/>
                <a:ext cx="2845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action/</a:t>
                </a:r>
                <a:r>
                  <a:rPr lang="zh-CN" altLang="en-US" sz="2000"/>
                  <a:t>对应的类文件</a:t>
                </a: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14BB3B3D-AA0E-4CF8-96CF-36B209CAF9D6}"/>
                  </a:ext>
                </a:extLst>
              </p:cNvPr>
              <p:cNvCxnSpPr/>
              <p:nvPr/>
            </p:nvCxnSpPr>
            <p:spPr>
              <a:xfrm>
                <a:off x="9223131" y="3596054"/>
                <a:ext cx="0" cy="113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10D4FAD-42F9-4344-BA56-87140C6C52D0}"/>
                  </a:ext>
                </a:extLst>
              </p:cNvPr>
              <p:cNvSpPr txBox="1"/>
              <p:nvPr/>
            </p:nvSpPr>
            <p:spPr>
              <a:xfrm>
                <a:off x="7901355" y="4747844"/>
                <a:ext cx="2845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model/</a:t>
                </a:r>
                <a:r>
                  <a:rPr lang="zh-CN" altLang="en-US" sz="2000"/>
                  <a:t>目录的类文件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2A052FD-1161-4FBA-88F5-FF43388BB10D}"/>
                  </a:ext>
                </a:extLst>
              </p:cNvPr>
              <p:cNvSpPr txBox="1"/>
              <p:nvPr/>
            </p:nvSpPr>
            <p:spPr>
              <a:xfrm>
                <a:off x="9363812" y="3745453"/>
                <a:ext cx="18756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调用</a:t>
                </a:r>
                <a:r>
                  <a:rPr lang="en-US" altLang="zh-CN"/>
                  <a:t>model</a:t>
                </a:r>
                <a:r>
                  <a:rPr lang="zh-CN" altLang="en-US"/>
                  <a:t>层接口操作数据库</a:t>
                </a: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402C31A-8153-46DC-BD1F-DF3D9AC37D7C}"/>
                  </a:ext>
                </a:extLst>
              </p:cNvPr>
              <p:cNvCxnSpPr/>
              <p:nvPr/>
            </p:nvCxnSpPr>
            <p:spPr>
              <a:xfrm>
                <a:off x="5064369" y="2434061"/>
                <a:ext cx="0" cy="2568762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8073077A-B5D8-487E-9CB1-D72ED72490BA}"/>
                  </a:ext>
                </a:extLst>
              </p:cNvPr>
              <p:cNvCxnSpPr/>
              <p:nvPr/>
            </p:nvCxnSpPr>
            <p:spPr>
              <a:xfrm>
                <a:off x="5064369" y="5002823"/>
                <a:ext cx="2737340" cy="0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92C539-20A3-4095-860B-6461DCA3DBA7}"/>
                  </a:ext>
                </a:extLst>
              </p:cNvPr>
              <p:cNvSpPr txBox="1"/>
              <p:nvPr/>
            </p:nvSpPr>
            <p:spPr>
              <a:xfrm>
                <a:off x="1975346" y="3420208"/>
                <a:ext cx="29893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start.php</a:t>
                </a:r>
                <a:r>
                  <a:rPr lang="zh-CN" altLang="en-US"/>
                  <a:t>在需要权限验证的接口也会直接使用</a:t>
                </a:r>
                <a:r>
                  <a:rPr lang="en-US" altLang="zh-CN"/>
                  <a:t>model</a:t>
                </a:r>
                <a:r>
                  <a:rPr lang="zh-CN" altLang="en-US"/>
                  <a:t>的一些操作</a:t>
                </a: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85C1D22-C1B1-4EC7-B740-8E3911AA46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1126" y="2231071"/>
                <a:ext cx="6242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4310034-4D24-4503-A6FF-5F1F1D2A1C35}"/>
                  </a:ext>
                </a:extLst>
              </p:cNvPr>
              <p:cNvCxnSpPr/>
              <p:nvPr/>
            </p:nvCxnSpPr>
            <p:spPr>
              <a:xfrm>
                <a:off x="1011126" y="2231071"/>
                <a:ext cx="0" cy="6528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6679BDB-C37F-4EC2-885F-6C8F3BD08B80}"/>
                  </a:ext>
                </a:extLst>
              </p:cNvPr>
              <p:cNvSpPr txBox="1"/>
              <p:nvPr/>
            </p:nvSpPr>
            <p:spPr>
              <a:xfrm>
                <a:off x="844064" y="2853740"/>
                <a:ext cx="1016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C00000"/>
                    </a:solidFill>
                  </a:rPr>
                  <a:t>request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6878AC0E-1567-4BDF-99C2-1C0BDA162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908" y="2190047"/>
                <a:ext cx="0" cy="69383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1F6E264-2AF9-4C7A-B896-C0D28B162921}"/>
                  </a:ext>
                </a:extLst>
              </p:cNvPr>
              <p:cNvSpPr txBox="1"/>
              <p:nvPr/>
            </p:nvSpPr>
            <p:spPr>
              <a:xfrm>
                <a:off x="8466992" y="1793628"/>
                <a:ext cx="1670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C00000"/>
                    </a:solidFill>
                  </a:rPr>
                  <a:t>response</a:t>
                </a:r>
                <a:endParaRPr lang="zh-CN" altLang="en-US"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FE1838B-3429-42E5-B425-EA7B3A2D791A}"/>
                  </a:ext>
                </a:extLst>
              </p:cNvPr>
              <p:cNvSpPr txBox="1"/>
              <p:nvPr/>
            </p:nvSpPr>
            <p:spPr>
              <a:xfrm>
                <a:off x="9190904" y="2200943"/>
                <a:ext cx="18756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返回</a:t>
                </a:r>
                <a:r>
                  <a:rPr lang="en-US" altLang="zh-CN"/>
                  <a:t>JSON</a:t>
                </a:r>
                <a:r>
                  <a:rPr lang="zh-CN" altLang="en-US"/>
                  <a:t>格式数据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调用链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实际入口文件是</a:t>
            </a:r>
            <a:r>
              <a:rPr lang="en-US" altLang="zh-CN" sz="2400"/>
              <a:t>public/index.php</a:t>
            </a:r>
            <a:r>
              <a:rPr lang="zh-CN" altLang="en-US" sz="2400"/>
              <a:t>，此文件会引入</a:t>
            </a:r>
            <a:r>
              <a:rPr lang="en-US" altLang="zh-CN" sz="2400"/>
              <a:t>start.php</a:t>
            </a:r>
            <a:r>
              <a:rPr lang="zh-CN" altLang="en-US" sz="2400"/>
              <a:t>，</a:t>
            </a:r>
            <a:r>
              <a:rPr lang="en-US" altLang="zh-CN" sz="2400"/>
              <a:t>start.php</a:t>
            </a:r>
            <a:r>
              <a:rPr lang="zh-CN" altLang="en-US" sz="2400"/>
              <a:t>文件中定义了接口和对应的回调函数。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在回调函数中初始化了</a:t>
            </a:r>
            <a:r>
              <a:rPr lang="en-US" altLang="zh-CN" sz="2400"/>
              <a:t>action</a:t>
            </a:r>
            <a:r>
              <a:rPr lang="zh-CN" altLang="en-US" sz="2400"/>
              <a:t>的类文件并执行相应的操作。回调函数是一个注册机制，实际是</a:t>
            </a:r>
            <a:r>
              <a:rPr lang="en-US" altLang="zh-CN" sz="2400"/>
              <a:t>new \Slim\App</a:t>
            </a:r>
            <a:r>
              <a:rPr lang="zh-CN" altLang="en-US" sz="2400"/>
              <a:t>中的</a:t>
            </a:r>
            <a:r>
              <a:rPr lang="en-US" altLang="zh-CN" sz="2400"/>
              <a:t>run</a:t>
            </a:r>
            <a:r>
              <a:rPr lang="zh-CN" altLang="en-US" sz="2400"/>
              <a:t>方法执行，</a:t>
            </a:r>
            <a:r>
              <a:rPr lang="en-US" altLang="zh-CN" sz="2400"/>
              <a:t>run</a:t>
            </a:r>
            <a:r>
              <a:rPr lang="zh-CN" altLang="en-US" sz="2400"/>
              <a:t>方法会根据请求执行相应的回调函数并返回结果。</a:t>
            </a:r>
            <a:endParaRPr lang="en-US" altLang="zh-CN" sz="24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endParaRPr lang="en-US" altLang="zh-CN" sz="200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511</Words>
  <Application>Microsoft Office PowerPoint</Application>
  <PresentationFormat>宽屏</PresentationFormat>
  <Paragraphs>70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实际开发项目加入授课的目的</vt:lpstr>
      <vt:lpstr>课程与项目结合存在的困难</vt:lpstr>
      <vt:lpstr>解决方案</vt:lpstr>
      <vt:lpstr>对开发过程的一些思考</vt:lpstr>
      <vt:lpstr>API调用的组织方式</vt:lpstr>
      <vt:lpstr>调用链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410</cp:revision>
  <dcterms:created xsi:type="dcterms:W3CDTF">2017-12-10T11:51:32Z</dcterms:created>
  <dcterms:modified xsi:type="dcterms:W3CDTF">2018-04-19T05:36:38Z</dcterms:modified>
</cp:coreProperties>
</file>