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6" r:id="rId3"/>
    <p:sldId id="258" r:id="rId4"/>
    <p:sldId id="280" r:id="rId5"/>
    <p:sldId id="261" r:id="rId6"/>
    <p:sldId id="262" r:id="rId7"/>
    <p:sldId id="263" r:id="rId8"/>
    <p:sldId id="259" r:id="rId9"/>
    <p:sldId id="287" r:id="rId10"/>
    <p:sldId id="288" r:id="rId11"/>
    <p:sldId id="289" r:id="rId12"/>
    <p:sldId id="260" r:id="rId13"/>
    <p:sldId id="282" r:id="rId14"/>
    <p:sldId id="283" r:id="rId15"/>
    <p:sldId id="290" r:id="rId16"/>
    <p:sldId id="291" r:id="rId17"/>
    <p:sldId id="292" r:id="rId18"/>
    <p:sldId id="293" r:id="rId19"/>
    <p:sldId id="294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第一讲 整理回顾以及</a:t>
            </a:r>
            <a:r>
              <a:rPr lang="en-US" altLang="zh-CN" sz="2800" dirty="0"/>
              <a:t>Linux</a:t>
            </a:r>
            <a:r>
              <a:rPr lang="zh-CN" altLang="en-US" sz="2800" dirty="0"/>
              <a:t>基础进阶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重定向与管道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1854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6254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shell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如何执行命令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34C872-4D85-42A5-826D-E50F695E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1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88EC2C-5BBB-447E-B12D-2BE3B4A2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4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算数运算与逻辑运算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支持算术运算，并且</a:t>
            </a:r>
            <a:r>
              <a:rPr lang="en-US" altLang="zh-CN" sz="2000" dirty="0"/>
              <a:t>shell</a:t>
            </a:r>
            <a:r>
              <a:rPr lang="zh-CN" altLang="en-US" sz="2000" dirty="0"/>
              <a:t>会对</a:t>
            </a:r>
            <a:r>
              <a:rPr lang="en-US" altLang="zh-CN" sz="2000" dirty="0"/>
              <a:t>$((····))</a:t>
            </a:r>
            <a:r>
              <a:rPr lang="zh-CN" altLang="en-US" sz="2000" dirty="0"/>
              <a:t>里的算数表达式进行运算。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a=12;b=14</a:t>
            </a:r>
          </a:p>
          <a:p>
            <a:pPr marL="914400" lvl="2" indent="0">
              <a:buNone/>
            </a:pPr>
            <a:r>
              <a:rPr lang="en-US" altLang="zh-CN" dirty="0"/>
              <a:t>x=$(($a+$b))</a:t>
            </a:r>
          </a:p>
          <a:p>
            <a:pPr marL="914400" lvl="2" indent="0">
              <a:buNone/>
            </a:pPr>
            <a:r>
              <a:rPr lang="en-US" altLang="zh-CN" dirty="0"/>
              <a:t>echo  $x</a:t>
            </a:r>
          </a:p>
          <a:p>
            <a:pPr lvl="1"/>
            <a:endParaRPr lang="en-US" altLang="zh-CN" sz="1600" dirty="0"/>
          </a:p>
          <a:p>
            <a:r>
              <a:rPr lang="en-US" altLang="zh-CN" sz="2000" dirty="0" err="1"/>
              <a:t>readonly</a:t>
            </a:r>
            <a:r>
              <a:rPr lang="zh-CN" altLang="en-US" sz="2000" dirty="0"/>
              <a:t>把变量设置为只读：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  a</a:t>
            </a:r>
            <a:r>
              <a:rPr lang="zh-CN" altLang="en-US" sz="2000" dirty="0"/>
              <a:t>，但是设置之后，只读变量就无法更改和取消。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export  a</a:t>
            </a:r>
            <a:r>
              <a:rPr lang="zh-CN" altLang="en-US" sz="2000" dirty="0"/>
              <a:t>：把变量放到环境变量，环境变量是一个名称与值的简单列表。</a:t>
            </a:r>
            <a:endParaRPr lang="en-US" altLang="zh-CN" sz="2000" dirty="0"/>
          </a:p>
          <a:p>
            <a:r>
              <a:rPr lang="zh-CN" altLang="en-US" sz="2000" dirty="0"/>
              <a:t>逻辑运算：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（</a:t>
            </a:r>
            <a:r>
              <a:rPr lang="en-US" altLang="zh-CN" sz="2000" dirty="0"/>
              <a:t>AND</a:t>
            </a:r>
            <a:r>
              <a:rPr lang="zh-CN" altLang="en-US" sz="2000" dirty="0"/>
              <a:t>），</a:t>
            </a:r>
            <a:r>
              <a:rPr lang="en-US" altLang="zh-CN" sz="2000" dirty="0"/>
              <a:t>||</a:t>
            </a:r>
            <a:r>
              <a:rPr lang="zh-CN" altLang="en-US" sz="2000" dirty="0"/>
              <a:t>（</a:t>
            </a:r>
            <a:r>
              <a:rPr lang="en-US" altLang="zh-CN" sz="2000" dirty="0"/>
              <a:t>OR</a:t>
            </a:r>
            <a:r>
              <a:rPr lang="zh-CN" altLang="en-US" sz="2000" dirty="0"/>
              <a:t>）， </a:t>
            </a:r>
            <a:r>
              <a:rPr lang="en-US" altLang="zh-CN" sz="2000" dirty="0"/>
              <a:t>!</a:t>
            </a:r>
            <a:r>
              <a:rPr lang="zh-CN" altLang="en-US" sz="2000" dirty="0"/>
              <a:t>（</a:t>
            </a:r>
            <a:r>
              <a:rPr lang="en-US" altLang="zh-CN" sz="2000" dirty="0"/>
              <a:t>NOT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对逻辑运算来说，任何非</a:t>
            </a:r>
            <a:r>
              <a:rPr lang="en-US" altLang="zh-CN" sz="2000" dirty="0"/>
              <a:t>0</a:t>
            </a:r>
            <a:r>
              <a:rPr lang="zh-CN" altLang="en-US" sz="2000" dirty="0"/>
              <a:t>值都是真。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echo  $((1&amp;&amp;0))  ;  echo $(( 2 || 0))</a:t>
            </a:r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else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800" dirty="0"/>
              <a:t>test</a:t>
            </a:r>
            <a:r>
              <a:rPr lang="zh-CN" altLang="en-US" sz="3800" dirty="0"/>
              <a:t>是</a:t>
            </a:r>
            <a:r>
              <a:rPr lang="en-US" altLang="zh-CN" sz="3800" dirty="0"/>
              <a:t>shell</a:t>
            </a:r>
            <a:r>
              <a:rPr lang="zh-CN" altLang="en-US" sz="3800" dirty="0"/>
              <a:t>内建命令，可以处理脚本里的各类工作，产生的不是一般形式的输出，而是可用的退出状态。使用</a:t>
            </a:r>
            <a:r>
              <a:rPr lang="en-US" altLang="zh-CN" sz="3800" dirty="0"/>
              <a:t>help  test</a:t>
            </a:r>
            <a:r>
              <a:rPr lang="zh-CN" altLang="en-US" sz="3800" dirty="0"/>
              <a:t>查看帮助文档。</a:t>
            </a:r>
            <a:r>
              <a:rPr lang="en-US" altLang="zh-CN" sz="3800" dirty="0"/>
              <a:t>test</a:t>
            </a:r>
            <a:r>
              <a:rPr lang="zh-CN" altLang="en-US" sz="3800" dirty="0"/>
              <a:t>命令有其他形式：</a:t>
            </a:r>
            <a:r>
              <a:rPr lang="en-US" altLang="zh-CN" sz="3800" dirty="0"/>
              <a:t>[······]</a:t>
            </a:r>
            <a:r>
              <a:rPr lang="zh-CN" altLang="en-US" sz="3800" dirty="0"/>
              <a:t>，</a:t>
            </a:r>
            <a:r>
              <a:rPr lang="en-US" altLang="zh-CN" sz="3800" dirty="0"/>
              <a:t>[[······]]</a:t>
            </a:r>
            <a:r>
              <a:rPr lang="zh-CN" altLang="en-US" sz="3800" dirty="0"/>
              <a:t>。当在</a:t>
            </a:r>
            <a:r>
              <a:rPr lang="en-US" altLang="zh-CN" sz="3800" dirty="0"/>
              <a:t>[ ]</a:t>
            </a:r>
            <a:r>
              <a:rPr lang="zh-CN" altLang="en-US" sz="3800" dirty="0"/>
              <a:t>中使用</a:t>
            </a:r>
            <a:r>
              <a:rPr lang="en-US" altLang="zh-CN" sz="3800" dirty="0"/>
              <a:t>&amp;&amp; || </a:t>
            </a:r>
            <a:r>
              <a:rPr lang="zh-CN" altLang="en-US" sz="3800" dirty="0"/>
              <a:t>会出错，这时候要使用</a:t>
            </a:r>
            <a:r>
              <a:rPr lang="en-US" altLang="zh-CN" sz="3800" dirty="0"/>
              <a:t>[[ ]]</a:t>
            </a:r>
            <a:r>
              <a:rPr lang="zh-CN" altLang="en-US" sz="3800" dirty="0"/>
              <a:t>。</a:t>
            </a:r>
            <a:endParaRPr lang="en-US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/>
              <a:t>test</a:t>
            </a:r>
            <a:r>
              <a:rPr lang="zh-CN" altLang="en-US" sz="3800" dirty="0"/>
              <a:t>返回</a:t>
            </a:r>
            <a:r>
              <a:rPr lang="en-US" altLang="zh-CN" sz="3800" dirty="0"/>
              <a:t>true</a:t>
            </a:r>
            <a:r>
              <a:rPr lang="zh-CN" altLang="en-US" sz="3800" dirty="0"/>
              <a:t>或</a:t>
            </a:r>
            <a:r>
              <a:rPr lang="en-US" altLang="zh-CN" sz="3800" dirty="0"/>
              <a:t>false</a:t>
            </a:r>
            <a:r>
              <a:rPr lang="zh-CN" altLang="en-US" sz="3800" dirty="0"/>
              <a:t>，但是</a:t>
            </a:r>
            <a:r>
              <a:rPr lang="en-US" altLang="zh-CN" sz="3800" dirty="0"/>
              <a:t>test</a:t>
            </a:r>
            <a:r>
              <a:rPr lang="zh-CN" altLang="en-US" sz="3800" dirty="0"/>
              <a:t>返回的</a:t>
            </a:r>
            <a:r>
              <a:rPr lang="en-US" altLang="zh-CN" sz="3800" dirty="0"/>
              <a:t>true</a:t>
            </a:r>
            <a:r>
              <a:rPr lang="zh-CN" altLang="en-US" sz="3800" dirty="0"/>
              <a:t>是</a:t>
            </a:r>
            <a:r>
              <a:rPr lang="en-US" altLang="zh-CN" sz="3800" dirty="0"/>
              <a:t>0</a:t>
            </a:r>
            <a:r>
              <a:rPr lang="zh-CN" altLang="en-US" sz="3800" dirty="0"/>
              <a:t>，</a:t>
            </a:r>
            <a:r>
              <a:rPr lang="en-US" altLang="zh-CN" sz="3800" dirty="0"/>
              <a:t>false</a:t>
            </a:r>
            <a:r>
              <a:rPr lang="zh-CN" altLang="en-US" sz="3800" dirty="0"/>
              <a:t>是</a:t>
            </a:r>
            <a:r>
              <a:rPr lang="en-US" altLang="zh-CN" sz="3800" dirty="0"/>
              <a:t>1</a:t>
            </a:r>
            <a:r>
              <a:rPr lang="zh-CN" altLang="en-US" sz="3800" dirty="0"/>
              <a:t>，这和通常的编程语言定义的</a:t>
            </a:r>
            <a:r>
              <a:rPr lang="en-US" altLang="zh-CN" sz="3800" dirty="0"/>
              <a:t>true</a:t>
            </a:r>
            <a:r>
              <a:rPr lang="zh-CN" altLang="en-US" sz="3800" dirty="0"/>
              <a:t>是</a:t>
            </a:r>
            <a:r>
              <a:rPr lang="en-US" altLang="zh-CN" sz="3800" dirty="0"/>
              <a:t>1</a:t>
            </a:r>
            <a:r>
              <a:rPr lang="zh-CN" altLang="en-US" sz="3800" dirty="0"/>
              <a:t>（或非</a:t>
            </a:r>
            <a:r>
              <a:rPr lang="en-US" altLang="zh-CN" sz="3800" dirty="0"/>
              <a:t>0</a:t>
            </a:r>
            <a:r>
              <a:rPr lang="zh-CN" altLang="en-US" sz="3800" dirty="0"/>
              <a:t>值），</a:t>
            </a:r>
            <a:r>
              <a:rPr lang="en-US" altLang="zh-CN" sz="3800" dirty="0"/>
              <a:t>false</a:t>
            </a:r>
            <a:r>
              <a:rPr lang="zh-CN" altLang="en-US" sz="3800" dirty="0"/>
              <a:t>是</a:t>
            </a:r>
            <a:r>
              <a:rPr lang="en-US" altLang="zh-CN" sz="3800" dirty="0"/>
              <a:t>0</a:t>
            </a:r>
            <a:r>
              <a:rPr lang="zh-CN" altLang="en-US" sz="3800" dirty="0"/>
              <a:t>有所区别。</a:t>
            </a:r>
            <a:endParaRPr lang="en-US" altLang="zh-CN" sz="3800" dirty="0"/>
          </a:p>
          <a:p>
            <a:r>
              <a:rPr lang="zh-CN" altLang="en-US" sz="3800" dirty="0"/>
              <a:t>例：</a:t>
            </a:r>
            <a:r>
              <a:rPr lang="en-US" altLang="zh-CN" sz="3800" dirty="0"/>
              <a:t>test  “</a:t>
            </a:r>
            <a:r>
              <a:rPr lang="en-US" altLang="zh-CN" sz="3800" dirty="0" err="1"/>
              <a:t>abc</a:t>
            </a:r>
            <a:r>
              <a:rPr lang="en-US" altLang="zh-CN" sz="3800" dirty="0"/>
              <a:t>”=“</a:t>
            </a:r>
            <a:r>
              <a:rPr lang="en-US" altLang="zh-CN" sz="3800" dirty="0" err="1"/>
              <a:t>abc</a:t>
            </a:r>
            <a:r>
              <a:rPr lang="en-US" altLang="zh-CN" sz="3800" dirty="0"/>
              <a:t>” ;  test  -f  ~/tmp/a.sh ; [ -f  ~/tmp/a.sh ]</a:t>
            </a:r>
          </a:p>
          <a:p>
            <a:r>
              <a:rPr lang="en-US" altLang="zh-CN" sz="3800" dirty="0"/>
              <a:t>if ,</a:t>
            </a:r>
            <a:r>
              <a:rPr lang="en-US" altLang="zh-CN" sz="3800" dirty="0" err="1"/>
              <a:t>else,elif</a:t>
            </a:r>
            <a:r>
              <a:rPr lang="zh-CN" altLang="en-US" sz="3800" dirty="0"/>
              <a:t>的用法：</a:t>
            </a:r>
            <a:endParaRPr lang="en-US" altLang="zh-CN" sz="3800" dirty="0"/>
          </a:p>
          <a:p>
            <a:pPr marL="457200" lvl="1" indent="0">
              <a:buNone/>
            </a:pPr>
            <a:r>
              <a:rPr lang="en-US" altLang="zh-CN" sz="3300" dirty="0"/>
              <a:t>file=~/tmp/a.sh</a:t>
            </a:r>
          </a:p>
          <a:p>
            <a:pPr marL="457200" lvl="1" indent="0">
              <a:buNone/>
            </a:pPr>
            <a:r>
              <a:rPr lang="en-US" altLang="zh-CN" sz="3300" dirty="0" err="1"/>
              <a:t>dbin</a:t>
            </a:r>
            <a:r>
              <a:rPr lang="en-US" altLang="zh-CN" sz="3300" dirty="0"/>
              <a:t>=~/bin</a:t>
            </a:r>
          </a:p>
          <a:p>
            <a:pPr marL="457200" lvl="1" indent="0">
              <a:buNone/>
            </a:pPr>
            <a:r>
              <a:rPr lang="en-US" altLang="zh-CN" sz="3300" dirty="0"/>
              <a:t>if  test  -f</a:t>
            </a:r>
            <a:r>
              <a:rPr lang="zh-CN" altLang="en-US" sz="3300" dirty="0"/>
              <a:t>  </a:t>
            </a:r>
            <a:r>
              <a:rPr lang="en-US" altLang="zh-CN" sz="3300" dirty="0"/>
              <a:t>“$file”</a:t>
            </a:r>
          </a:p>
          <a:p>
            <a:pPr marL="457200" lvl="1" indent="0">
              <a:buNone/>
            </a:pPr>
            <a:r>
              <a:rPr lang="en-US" altLang="zh-CN" sz="3300" dirty="0"/>
              <a:t>    then</a:t>
            </a:r>
          </a:p>
          <a:p>
            <a:pPr marL="457200" lvl="1" indent="0">
              <a:buNone/>
            </a:pPr>
            <a:r>
              <a:rPr lang="en-US" altLang="zh-CN" sz="3300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sz="3300" dirty="0" err="1"/>
              <a:t>elif</a:t>
            </a:r>
            <a:r>
              <a:rPr lang="en-US" altLang="zh-CN" sz="3300" dirty="0"/>
              <a:t> [ -d “$</a:t>
            </a:r>
            <a:r>
              <a:rPr lang="en-US" altLang="zh-CN" sz="3300" dirty="0" err="1"/>
              <a:t>dbin</a:t>
            </a:r>
            <a:r>
              <a:rPr lang="en-US" altLang="zh-CN" sz="3300" dirty="0"/>
              <a:t>” ]</a:t>
            </a:r>
          </a:p>
          <a:p>
            <a:pPr marL="457200" lvl="1" indent="0">
              <a:buNone/>
            </a:pPr>
            <a:r>
              <a:rPr lang="en-US" altLang="zh-CN" sz="3300" dirty="0"/>
              <a:t>    then</a:t>
            </a:r>
          </a:p>
          <a:p>
            <a:pPr marL="457200" lvl="1" indent="0">
              <a:buNone/>
            </a:pPr>
            <a:r>
              <a:rPr lang="en-US" altLang="zh-CN" sz="3300" dirty="0"/>
              <a:t>        ls “$</a:t>
            </a:r>
            <a:r>
              <a:rPr lang="en-US" altLang="zh-CN" sz="3300" dirty="0" err="1"/>
              <a:t>dbin</a:t>
            </a:r>
            <a:r>
              <a:rPr lang="en-US" altLang="zh-CN" sz="3300" dirty="0"/>
              <a:t>”</a:t>
            </a:r>
          </a:p>
          <a:p>
            <a:pPr marL="457200" lvl="1" indent="0">
              <a:buNone/>
            </a:pPr>
            <a:r>
              <a:rPr lang="en-US" altLang="zh-CN" sz="3300" dirty="0"/>
              <a:t>else</a:t>
            </a:r>
          </a:p>
          <a:p>
            <a:pPr marL="457200" lvl="1" indent="0">
              <a:buNone/>
            </a:pPr>
            <a:r>
              <a:rPr lang="en-US" altLang="zh-CN" sz="3300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sz="3300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循环列表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a b c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遍历目录下所有文件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./*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计数循环，这种结构</a:t>
                      </a:r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支持，</a:t>
                      </a:r>
                      <a:r>
                        <a:rPr lang="en-US" altLang="zh-CN" dirty="0" err="1"/>
                        <a:t>sh</a:t>
                      </a:r>
                      <a:r>
                        <a:rPr lang="zh-CN" altLang="en-US" dirty="0"/>
                        <a:t>不支持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((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=0;i&lt;100;i++ ))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0958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196533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知识回顾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基础使用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shell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脚本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知识回顾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Apache+PHP</a:t>
            </a:r>
            <a:r>
              <a:rPr lang="zh-CN" altLang="en-US" dirty="0"/>
              <a:t>的运行模式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910750B-D5A5-405E-9FBD-6CC9182E4455}"/>
              </a:ext>
            </a:extLst>
          </p:cNvPr>
          <p:cNvCxnSpPr/>
          <p:nvPr/>
        </p:nvCxnSpPr>
        <p:spPr>
          <a:xfrm>
            <a:off x="1091954" y="2263806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F313C2-7271-4974-9DB8-2D1FD336C518}"/>
              </a:ext>
            </a:extLst>
          </p:cNvPr>
          <p:cNvSpPr/>
          <p:nvPr/>
        </p:nvSpPr>
        <p:spPr>
          <a:xfrm>
            <a:off x="3098307" y="1926454"/>
            <a:ext cx="2272684" cy="1296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C76C52-DBE5-45FC-AD45-BA6BD8A90C16}"/>
              </a:ext>
            </a:extLst>
          </p:cNvPr>
          <p:cNvCxnSpPr/>
          <p:nvPr/>
        </p:nvCxnSpPr>
        <p:spPr>
          <a:xfrm flipH="1">
            <a:off x="1091954" y="2956268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894665F-2DF9-41E1-9A36-88D4DBD87C26}"/>
              </a:ext>
            </a:extLst>
          </p:cNvPr>
          <p:cNvSpPr txBox="1"/>
          <p:nvPr/>
        </p:nvSpPr>
        <p:spPr>
          <a:xfrm>
            <a:off x="1198485" y="1828800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A53709-3ACE-4B4B-BBCF-A3D731F026AB}"/>
              </a:ext>
            </a:extLst>
          </p:cNvPr>
          <p:cNvSpPr txBox="1"/>
          <p:nvPr/>
        </p:nvSpPr>
        <p:spPr>
          <a:xfrm>
            <a:off x="1198485" y="2425371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08A47E-3C90-4600-9359-781916F1C34B}"/>
              </a:ext>
            </a:extLst>
          </p:cNvPr>
          <p:cNvCxnSpPr>
            <a:stCxn id="5" idx="3"/>
          </p:cNvCxnSpPr>
          <p:nvPr/>
        </p:nvCxnSpPr>
        <p:spPr>
          <a:xfrm flipV="1">
            <a:off x="5370991" y="2574523"/>
            <a:ext cx="1438182" cy="1"/>
          </a:xfrm>
          <a:prstGeom prst="straightConnector1">
            <a:avLst/>
          </a:prstGeom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0830AA3-0146-4B9C-911D-4C21C074A380}"/>
              </a:ext>
            </a:extLst>
          </p:cNvPr>
          <p:cNvSpPr/>
          <p:nvPr/>
        </p:nvSpPr>
        <p:spPr>
          <a:xfrm>
            <a:off x="6821011" y="1926453"/>
            <a:ext cx="1873188" cy="129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解释器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3A4A4B-94F1-42BC-8BA8-3EF0F097BD5E}"/>
              </a:ext>
            </a:extLst>
          </p:cNvPr>
          <p:cNvCxnSpPr>
            <a:stCxn id="13" idx="3"/>
          </p:cNvCxnSpPr>
          <p:nvPr/>
        </p:nvCxnSpPr>
        <p:spPr>
          <a:xfrm>
            <a:off x="8694199" y="2574502"/>
            <a:ext cx="9025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C6882B70-5FA7-4048-967E-18E849D52DB9}"/>
              </a:ext>
            </a:extLst>
          </p:cNvPr>
          <p:cNvSpPr/>
          <p:nvPr/>
        </p:nvSpPr>
        <p:spPr>
          <a:xfrm>
            <a:off x="9596761" y="1828800"/>
            <a:ext cx="1552852" cy="14381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2C4E08-B6D7-4DAA-AB18-C8A5FF63F526}"/>
              </a:ext>
            </a:extLst>
          </p:cNvPr>
          <p:cNvCxnSpPr>
            <a:cxnSpLocks/>
          </p:cNvCxnSpPr>
          <p:nvPr/>
        </p:nvCxnSpPr>
        <p:spPr>
          <a:xfrm>
            <a:off x="5708342" y="2574502"/>
            <a:ext cx="0" cy="1331673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88EEEA-A122-4A84-94FD-318501FD7770}"/>
              </a:ext>
            </a:extLst>
          </p:cNvPr>
          <p:cNvSpPr txBox="1"/>
          <p:nvPr/>
        </p:nvSpPr>
        <p:spPr>
          <a:xfrm>
            <a:off x="1926454" y="3915012"/>
            <a:ext cx="709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Apache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的接入方式最简单的是使用</a:t>
            </a:r>
            <a:r>
              <a:rPr lang="en-US" altLang="zh-CN" dirty="0" err="1"/>
              <a:t>mod_php</a:t>
            </a:r>
            <a:r>
              <a:rPr lang="zh-CN" altLang="en-US" dirty="0"/>
              <a:t>，请求到达后，</a:t>
            </a:r>
            <a:r>
              <a:rPr lang="en-US" altLang="zh-CN" dirty="0"/>
              <a:t>Apache</a:t>
            </a:r>
            <a:r>
              <a:rPr lang="zh-CN" altLang="en-US" dirty="0"/>
              <a:t>会创建进程运行</a:t>
            </a:r>
            <a:r>
              <a:rPr lang="en-US" altLang="zh-CN" dirty="0"/>
              <a:t>PHP</a:t>
            </a:r>
            <a:r>
              <a:rPr lang="zh-CN" altLang="en-US" dirty="0"/>
              <a:t>解释器处理。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的这种处理方式效率很低，只能应对并发不高的场景。</a:t>
            </a:r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的特点与当前发展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本身作为一个编程语言，是可以脱离</a:t>
            </a:r>
            <a:r>
              <a:rPr lang="en-US" altLang="zh-CN" sz="2000" dirty="0"/>
              <a:t>Web</a:t>
            </a:r>
            <a:r>
              <a:rPr lang="zh-CN" altLang="en-US" sz="2000" dirty="0"/>
              <a:t>做一些系统运维之类的脚本处理的，并不仅仅局限于</a:t>
            </a:r>
            <a:r>
              <a:rPr lang="en-US" altLang="zh-CN" sz="2000" dirty="0"/>
              <a:t>Web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</a:t>
            </a:r>
            <a:r>
              <a:rPr lang="en-US" altLang="zh-CN" sz="2000" dirty="0"/>
              <a:t>PHP</a:t>
            </a:r>
            <a:r>
              <a:rPr lang="zh-CN" altLang="en-US" sz="2000" dirty="0"/>
              <a:t>几乎没有应用于</a:t>
            </a:r>
            <a:r>
              <a:rPr lang="en-US" altLang="zh-CN" sz="2000" dirty="0"/>
              <a:t>Web</a:t>
            </a:r>
            <a:r>
              <a:rPr lang="zh-CN" altLang="en-US" sz="2000" dirty="0"/>
              <a:t>领域之外，最多是用于和</a:t>
            </a:r>
            <a:r>
              <a:rPr lang="en-US" altLang="zh-CN" sz="2000" dirty="0"/>
              <a:t>Web</a:t>
            </a:r>
            <a:r>
              <a:rPr lang="zh-CN" altLang="en-US" sz="2000" dirty="0"/>
              <a:t>相关的一些后台维护，系统监控等工作。这和</a:t>
            </a:r>
            <a:r>
              <a:rPr lang="en-US" altLang="zh-CN" sz="2000" dirty="0"/>
              <a:t>PHP</a:t>
            </a:r>
            <a:r>
              <a:rPr lang="zh-CN" altLang="en-US" sz="2000" dirty="0"/>
              <a:t>本身的特点有关。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的网站支持热部署，因为是脚本运行，每次请求会重新加载脚本，所以代码更改后改变会立即体现，这是优点，同时也是缺点：</a:t>
            </a:r>
            <a:r>
              <a:rPr lang="en-US" altLang="zh-CN" sz="2000" dirty="0"/>
              <a:t>PHP</a:t>
            </a:r>
            <a:r>
              <a:rPr lang="zh-CN" altLang="en-US" sz="2000" dirty="0"/>
              <a:t>不适合常驻内存，实时运行的场景，服务端推送也很难实现（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协议解决了这个问题）。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PHP7</a:t>
            </a:r>
            <a:r>
              <a:rPr lang="zh-CN" altLang="en-US" sz="2000" dirty="0"/>
              <a:t>的发布，是一个重大成就。任何一个语言都是不断适应当前需求的，</a:t>
            </a:r>
            <a:r>
              <a:rPr lang="en-US" altLang="zh-CN" sz="2000" dirty="0"/>
              <a:t>PHP</a:t>
            </a:r>
            <a:r>
              <a:rPr lang="zh-CN" altLang="en-US" sz="2000" dirty="0"/>
              <a:t>也在不断改变。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PHP</a:t>
            </a:r>
            <a:r>
              <a:rPr lang="zh-CN" altLang="en-US" dirty="0"/>
              <a:t>网站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A7440D-8BF5-466A-BFF1-E7D2E40F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负责后端数据库处理，前端模板渲染。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小规模站点，不用考虑缓存，甚至不用日志。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初具规模的网站就要使用日志记录操作，错误等信息，网站访问量大就要使用缓存，消息队列等技术，避免直接操作数据库导致数据库服务异常。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多数网站不能推送。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前后端分离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A4CFFE-BA9F-4353-935D-DE62EE27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前后端分离后，</a:t>
            </a:r>
            <a:r>
              <a:rPr lang="en-US" altLang="zh-CN" sz="2000" dirty="0"/>
              <a:t>PHP</a:t>
            </a:r>
            <a:r>
              <a:rPr lang="zh-CN" altLang="en-US" sz="2000" dirty="0"/>
              <a:t>不再负责模板渲染。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实现接口，返回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</a:t>
            </a:r>
            <a:r>
              <a:rPr lang="en-US" altLang="zh-CN" sz="2000" dirty="0"/>
              <a:t>AJAX</a:t>
            </a:r>
            <a:r>
              <a:rPr lang="zh-CN" altLang="en-US" sz="2000" dirty="0"/>
              <a:t>发起请求，并进行页面数据生成。一般会使用成熟的框架快速开发。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前后端分离能更好的降低开发耦合性，开发工作可以同时进行。前端页面和后端服务器通过接口进行通信。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前端使用响应式设计，自适应窗口大小变化并自动调整布局。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目前，单页应用是趋势，前端页面向原生</a:t>
            </a:r>
            <a:r>
              <a:rPr lang="en-US" altLang="zh-CN" sz="2000" dirty="0"/>
              <a:t>app</a:t>
            </a:r>
            <a:r>
              <a:rPr lang="zh-CN" altLang="en-US" sz="2000" dirty="0"/>
              <a:t>的体验靠近。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基础使用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会根据配置自动寻找输入的指令名称</a:t>
            </a:r>
            <a:endParaRPr lang="en-US" altLang="zh-CN" sz="2000" dirty="0"/>
          </a:p>
          <a:p>
            <a:r>
              <a:rPr lang="zh-CN" altLang="en-US" sz="2000" dirty="0"/>
              <a:t>如果有相同名称的命令，按照路径顺序找到后会运行当前找到的，不会继续寻找。</a:t>
            </a:r>
            <a:endParaRPr lang="en-US" altLang="zh-CN" sz="2000" dirty="0"/>
          </a:p>
          <a:p>
            <a:r>
              <a:rPr lang="zh-CN" altLang="en-US" sz="2000" dirty="0"/>
              <a:t>有重复的指令名称可以输入路径运行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/bin</a:t>
            </a:r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/bin</a:t>
            </a:r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/local/bin</a:t>
            </a:r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sbin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~/bin</a:t>
            </a:r>
            <a:r>
              <a:rPr lang="zh-CN" altLang="en-US" sz="1600" dirty="0"/>
              <a:t>：当前用户主目录下的</a:t>
            </a:r>
            <a:r>
              <a:rPr lang="en-US" altLang="zh-CN" sz="1600" dirty="0"/>
              <a:t>bin</a:t>
            </a:r>
            <a:r>
              <a:rPr lang="zh-CN" altLang="en-US" sz="1600" dirty="0"/>
              <a:t>目录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1081</Words>
  <Application>Microsoft Office PowerPoint</Application>
  <PresentationFormat>宽屏</PresentationFormat>
  <Paragraphs>156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Apache+PHP的运行模式</vt:lpstr>
      <vt:lpstr>PHP的特点与当前发展</vt:lpstr>
      <vt:lpstr>传统PHP网站</vt:lpstr>
      <vt:lpstr>前后端分离</vt:lpstr>
      <vt:lpstr>2</vt:lpstr>
      <vt:lpstr>指令路径</vt:lpstr>
      <vt:lpstr>IO重定向与管道</vt:lpstr>
      <vt:lpstr>PowerPoint 演示文稿</vt:lpstr>
      <vt:lpstr>3</vt:lpstr>
      <vt:lpstr>shell如何执行命令</vt:lpstr>
      <vt:lpstr>shell脚本介绍</vt:lpstr>
      <vt:lpstr>算数运算与逻辑运算</vt:lpstr>
      <vt:lpstr>if，else，test</vt:lpstr>
      <vt:lpstr>for</vt:lpstr>
      <vt:lpstr>while与until</vt:lpstr>
      <vt:lpstr>脚本示例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171</cp:revision>
  <cp:lastPrinted>2018-01-27T19:05:55Z</cp:lastPrinted>
  <dcterms:created xsi:type="dcterms:W3CDTF">2017-12-10T11:51:32Z</dcterms:created>
  <dcterms:modified xsi:type="dcterms:W3CDTF">2018-02-24T00:43:59Z</dcterms:modified>
</cp:coreProperties>
</file>