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6" r:id="rId3"/>
    <p:sldId id="258" r:id="rId4"/>
    <p:sldId id="280" r:id="rId5"/>
    <p:sldId id="261" r:id="rId6"/>
    <p:sldId id="262" r:id="rId7"/>
    <p:sldId id="263" r:id="rId8"/>
    <p:sldId id="259" r:id="rId9"/>
    <p:sldId id="287" r:id="rId10"/>
    <p:sldId id="288" r:id="rId11"/>
    <p:sldId id="289" r:id="rId12"/>
    <p:sldId id="260" r:id="rId13"/>
    <p:sldId id="282" r:id="rId14"/>
    <p:sldId id="283" r:id="rId15"/>
    <p:sldId id="290" r:id="rId16"/>
    <p:sldId id="291" r:id="rId17"/>
    <p:sldId id="292" r:id="rId18"/>
    <p:sldId id="293" r:id="rId1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E923E828-953C-4D4A-9B10-11E7329F433D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67C5346-22E5-4085-8130-851344A84DFF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PHP</a:t>
            </a:r>
            <a:r>
              <a:rPr lang="zh-CN" altLang="en-US" sz="3200" dirty="0"/>
              <a:t>底层开发 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0  1  1  0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0  1  1  0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endParaRPr lang="en-US" altLang="zh-CN" dirty="0"/>
          </a:p>
          <a:p>
            <a:pPr algn="ctr"/>
            <a:r>
              <a:rPr lang="zh-CN" altLang="en-US" sz="2800" dirty="0"/>
              <a:t>第一讲 整理回顾以及</a:t>
            </a:r>
            <a:r>
              <a:rPr lang="en-US" altLang="zh-CN" sz="2800" dirty="0"/>
              <a:t>Linux</a:t>
            </a:r>
            <a:r>
              <a:rPr lang="zh-CN" altLang="en-US" sz="2800" dirty="0"/>
              <a:t>基础进阶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云形 3">
            <a:extLst>
              <a:ext uri="{FF2B5EF4-FFF2-40B4-BE49-F238E27FC236}">
                <a16:creationId xmlns:a16="http://schemas.microsoft.com/office/drawing/2014/main" id="{FB93CA04-9A10-4FDC-B520-5825D0C2A77A}"/>
              </a:ext>
            </a:extLst>
          </p:cNvPr>
          <p:cNvSpPr/>
          <p:nvPr/>
        </p:nvSpPr>
        <p:spPr>
          <a:xfrm>
            <a:off x="4685710" y="1632582"/>
            <a:ext cx="2521259" cy="1020932"/>
          </a:xfrm>
          <a:prstGeom prst="cloud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</a:t>
            </a:r>
            <a:r>
              <a:rPr lang="zh-CN" altLang="en-US" dirty="0"/>
              <a:t>重定向与管道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718543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62545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193B6-9CFF-4FAE-AB0A-97DE12E9A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shell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脚本</a:t>
            </a:r>
          </a:p>
        </p:txBody>
      </p:sp>
    </p:spTree>
    <p:extLst>
      <p:ext uri="{BB962C8B-B14F-4D97-AF65-F5344CB8AC3E}">
        <p14:creationId xmlns:p14="http://schemas.microsoft.com/office/powerpoint/2010/main" val="3750985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如何执行命令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C34C872-4D85-42A5-826D-E50F695E0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314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脚本介绍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B88EC2C-5BBB-447E-B12D-2BE3B4A29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245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算数运算与逻辑运算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shell</a:t>
            </a:r>
            <a:r>
              <a:rPr lang="zh-CN" altLang="en-US" sz="2000" dirty="0"/>
              <a:t>支持算术运算，并且</a:t>
            </a:r>
            <a:r>
              <a:rPr lang="en-US" altLang="zh-CN" sz="2000" dirty="0"/>
              <a:t>shell</a:t>
            </a:r>
            <a:r>
              <a:rPr lang="zh-CN" altLang="en-US" sz="2000" dirty="0"/>
              <a:t>会对</a:t>
            </a:r>
            <a:r>
              <a:rPr lang="en-US" altLang="zh-CN" sz="2000" dirty="0"/>
              <a:t>$((····))</a:t>
            </a:r>
            <a:r>
              <a:rPr lang="zh-CN" altLang="en-US" sz="2000" dirty="0"/>
              <a:t>里的算数表达式进行运算。</a:t>
            </a:r>
            <a:endParaRPr lang="en-US" altLang="zh-CN" sz="2000" dirty="0"/>
          </a:p>
          <a:p>
            <a:pPr marL="914400" lvl="2" indent="0">
              <a:buNone/>
            </a:pPr>
            <a:r>
              <a:rPr lang="en-US" altLang="zh-CN" dirty="0"/>
              <a:t>a=12;b=14</a:t>
            </a:r>
          </a:p>
          <a:p>
            <a:pPr marL="914400" lvl="2" indent="0">
              <a:buNone/>
            </a:pPr>
            <a:r>
              <a:rPr lang="en-US" altLang="zh-CN" dirty="0"/>
              <a:t>x=$(($a+$b))</a:t>
            </a:r>
          </a:p>
          <a:p>
            <a:pPr marL="914400" lvl="2" indent="0">
              <a:buNone/>
            </a:pPr>
            <a:r>
              <a:rPr lang="en-US" altLang="zh-CN" dirty="0"/>
              <a:t>echo  $x</a:t>
            </a:r>
          </a:p>
          <a:p>
            <a:pPr lvl="1"/>
            <a:endParaRPr lang="en-US" altLang="zh-CN" sz="1600" dirty="0"/>
          </a:p>
          <a:p>
            <a:r>
              <a:rPr lang="en-US" altLang="zh-CN" sz="2000" dirty="0" err="1"/>
              <a:t>readonly</a:t>
            </a:r>
            <a:r>
              <a:rPr lang="zh-CN" altLang="en-US" sz="2000" dirty="0"/>
              <a:t>把变量设置为只读：</a:t>
            </a:r>
            <a:r>
              <a:rPr lang="en-US" altLang="zh-CN" sz="2000" dirty="0" err="1"/>
              <a:t>readonly</a:t>
            </a:r>
            <a:r>
              <a:rPr lang="en-US" altLang="zh-CN" sz="2000" dirty="0"/>
              <a:t>  a</a:t>
            </a:r>
            <a:r>
              <a:rPr lang="zh-CN" altLang="en-US" sz="2000" dirty="0"/>
              <a:t>，但是设置之后，只读变量就无法更改和取消。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export  a</a:t>
            </a:r>
            <a:r>
              <a:rPr lang="zh-CN" altLang="en-US" sz="2000" dirty="0"/>
              <a:t>：把变量放到环境变量，环境变量是一个名称与值的简单列表。</a:t>
            </a:r>
            <a:endParaRPr lang="en-US" altLang="zh-CN" sz="2000" dirty="0"/>
          </a:p>
          <a:p>
            <a:r>
              <a:rPr lang="zh-CN" altLang="en-US" sz="2000" dirty="0"/>
              <a:t>逻辑运算：</a:t>
            </a:r>
            <a:r>
              <a:rPr lang="en-US" altLang="zh-CN" sz="2000" dirty="0"/>
              <a:t>&amp;&amp;</a:t>
            </a:r>
            <a:r>
              <a:rPr lang="zh-CN" altLang="en-US" sz="2000" dirty="0"/>
              <a:t>（</a:t>
            </a:r>
            <a:r>
              <a:rPr lang="en-US" altLang="zh-CN" sz="2000" dirty="0"/>
              <a:t>AND</a:t>
            </a:r>
            <a:r>
              <a:rPr lang="zh-CN" altLang="en-US" sz="2000" dirty="0"/>
              <a:t>），</a:t>
            </a:r>
            <a:r>
              <a:rPr lang="en-US" altLang="zh-CN" sz="2000" dirty="0"/>
              <a:t>||</a:t>
            </a:r>
            <a:r>
              <a:rPr lang="zh-CN" altLang="en-US" sz="2000" dirty="0"/>
              <a:t>（</a:t>
            </a:r>
            <a:r>
              <a:rPr lang="en-US" altLang="zh-CN" sz="2000" dirty="0"/>
              <a:t>OR</a:t>
            </a:r>
            <a:r>
              <a:rPr lang="zh-CN" altLang="en-US" sz="2000" dirty="0"/>
              <a:t>）， </a:t>
            </a:r>
            <a:r>
              <a:rPr lang="en-US" altLang="zh-CN" sz="2000" dirty="0"/>
              <a:t>!</a:t>
            </a:r>
            <a:r>
              <a:rPr lang="zh-CN" altLang="en-US" sz="2000" dirty="0"/>
              <a:t>（</a:t>
            </a:r>
            <a:r>
              <a:rPr lang="en-US" altLang="zh-CN" sz="2000" dirty="0"/>
              <a:t>NOT</a:t>
            </a:r>
            <a:r>
              <a:rPr lang="zh-CN" altLang="en-US" sz="2000" dirty="0"/>
              <a:t>）。</a:t>
            </a:r>
            <a:endParaRPr lang="en-US" altLang="zh-CN" sz="2000" dirty="0"/>
          </a:p>
          <a:p>
            <a:r>
              <a:rPr lang="zh-CN" altLang="en-US" sz="2000" dirty="0"/>
              <a:t>对逻辑运算来说，任何非</a:t>
            </a:r>
            <a:r>
              <a:rPr lang="en-US" altLang="zh-CN" sz="2000" dirty="0"/>
              <a:t>0</a:t>
            </a:r>
            <a:r>
              <a:rPr lang="zh-CN" altLang="en-US" sz="2000" dirty="0"/>
              <a:t>值都是真。</a:t>
            </a:r>
            <a:endParaRPr lang="en-US" altLang="zh-CN" sz="2000" dirty="0"/>
          </a:p>
          <a:p>
            <a:r>
              <a:rPr lang="zh-CN" altLang="en-US" sz="2000" dirty="0"/>
              <a:t>示例：</a:t>
            </a:r>
            <a:r>
              <a:rPr lang="en-US" altLang="zh-CN" sz="2000" dirty="0"/>
              <a:t>echo  $((1&amp;&amp;0))  ;  echo $(( 2 || 0))</a:t>
            </a:r>
          </a:p>
        </p:txBody>
      </p:sp>
    </p:spTree>
    <p:extLst>
      <p:ext uri="{BB962C8B-B14F-4D97-AF65-F5344CB8AC3E}">
        <p14:creationId xmlns:p14="http://schemas.microsoft.com/office/powerpoint/2010/main" val="3129173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，</a:t>
            </a:r>
            <a:r>
              <a:rPr lang="en-US" altLang="zh-CN" dirty="0"/>
              <a:t>else</a:t>
            </a:r>
            <a:r>
              <a:rPr lang="zh-CN" altLang="en-US" dirty="0"/>
              <a:t>，</a:t>
            </a:r>
            <a:r>
              <a:rPr lang="en-US" altLang="zh-CN" dirty="0"/>
              <a:t>test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3800" dirty="0"/>
              <a:t>test</a:t>
            </a:r>
            <a:r>
              <a:rPr lang="zh-CN" altLang="en-US" sz="3800" dirty="0"/>
              <a:t>是</a:t>
            </a:r>
            <a:r>
              <a:rPr lang="en-US" altLang="zh-CN" sz="3800" dirty="0"/>
              <a:t>shell</a:t>
            </a:r>
            <a:r>
              <a:rPr lang="zh-CN" altLang="en-US" sz="3800" dirty="0"/>
              <a:t>内建命令，可以处理脚本里的各类工作，产生的不是一般形式的输出，而是可用的退出状态。使用</a:t>
            </a:r>
            <a:r>
              <a:rPr lang="en-US" altLang="zh-CN" sz="3800" dirty="0"/>
              <a:t>help  test</a:t>
            </a:r>
            <a:r>
              <a:rPr lang="zh-CN" altLang="en-US" sz="3800" dirty="0"/>
              <a:t>查看帮助文档。</a:t>
            </a:r>
            <a:r>
              <a:rPr lang="en-US" altLang="zh-CN" sz="3800" dirty="0"/>
              <a:t>test</a:t>
            </a:r>
            <a:r>
              <a:rPr lang="zh-CN" altLang="en-US" sz="3800" dirty="0"/>
              <a:t>命令有其他形式：</a:t>
            </a:r>
            <a:r>
              <a:rPr lang="en-US" altLang="zh-CN" sz="3800" dirty="0"/>
              <a:t>[······]</a:t>
            </a:r>
            <a:r>
              <a:rPr lang="zh-CN" altLang="en-US" sz="3800" dirty="0"/>
              <a:t>，</a:t>
            </a:r>
            <a:r>
              <a:rPr lang="en-US" altLang="zh-CN" sz="3800" dirty="0"/>
              <a:t>[[······]]</a:t>
            </a:r>
            <a:r>
              <a:rPr lang="zh-CN" altLang="en-US" sz="3800" dirty="0"/>
              <a:t>。当在</a:t>
            </a:r>
            <a:r>
              <a:rPr lang="en-US" altLang="zh-CN" sz="3800" dirty="0"/>
              <a:t>[ ]</a:t>
            </a:r>
            <a:r>
              <a:rPr lang="zh-CN" altLang="en-US" sz="3800" dirty="0"/>
              <a:t>中使用</a:t>
            </a:r>
            <a:r>
              <a:rPr lang="en-US" altLang="zh-CN" sz="3800" dirty="0"/>
              <a:t>&amp;&amp; || </a:t>
            </a:r>
            <a:r>
              <a:rPr lang="zh-CN" altLang="en-US" sz="3800" dirty="0"/>
              <a:t>会出错，这时候要使用</a:t>
            </a:r>
            <a:r>
              <a:rPr lang="en-US" altLang="zh-CN" sz="3800" dirty="0"/>
              <a:t>[[ ]]</a:t>
            </a:r>
            <a:r>
              <a:rPr lang="zh-CN" altLang="en-US" sz="3800" dirty="0"/>
              <a:t>。</a:t>
            </a:r>
            <a:endParaRPr lang="en-US" altLang="zh-CN" sz="3800" dirty="0"/>
          </a:p>
          <a:p>
            <a:pPr>
              <a:lnSpc>
                <a:spcPct val="120000"/>
              </a:lnSpc>
            </a:pPr>
            <a:r>
              <a:rPr lang="en-US" altLang="zh-CN" sz="3800" dirty="0"/>
              <a:t>test</a:t>
            </a:r>
            <a:r>
              <a:rPr lang="zh-CN" altLang="en-US" sz="3800" dirty="0"/>
              <a:t>返回</a:t>
            </a:r>
            <a:r>
              <a:rPr lang="en-US" altLang="zh-CN" sz="3800" dirty="0"/>
              <a:t>true</a:t>
            </a:r>
            <a:r>
              <a:rPr lang="zh-CN" altLang="en-US" sz="3800" dirty="0"/>
              <a:t>或</a:t>
            </a:r>
            <a:r>
              <a:rPr lang="en-US" altLang="zh-CN" sz="3800" dirty="0"/>
              <a:t>false</a:t>
            </a:r>
            <a:r>
              <a:rPr lang="zh-CN" altLang="en-US" sz="3800" dirty="0"/>
              <a:t>，但是</a:t>
            </a:r>
            <a:r>
              <a:rPr lang="en-US" altLang="zh-CN" sz="3800" dirty="0"/>
              <a:t>test</a:t>
            </a:r>
            <a:r>
              <a:rPr lang="zh-CN" altLang="en-US" sz="3800" dirty="0"/>
              <a:t>返回的</a:t>
            </a:r>
            <a:r>
              <a:rPr lang="en-US" altLang="zh-CN" sz="3800" dirty="0"/>
              <a:t>true</a:t>
            </a:r>
            <a:r>
              <a:rPr lang="zh-CN" altLang="en-US" sz="3800" dirty="0"/>
              <a:t>是</a:t>
            </a:r>
            <a:r>
              <a:rPr lang="en-US" altLang="zh-CN" sz="3800" dirty="0"/>
              <a:t>0</a:t>
            </a:r>
            <a:r>
              <a:rPr lang="zh-CN" altLang="en-US" sz="3800" dirty="0"/>
              <a:t>，</a:t>
            </a:r>
            <a:r>
              <a:rPr lang="en-US" altLang="zh-CN" sz="3800" dirty="0"/>
              <a:t>false</a:t>
            </a:r>
            <a:r>
              <a:rPr lang="zh-CN" altLang="en-US" sz="3800" dirty="0"/>
              <a:t>是</a:t>
            </a:r>
            <a:r>
              <a:rPr lang="en-US" altLang="zh-CN" sz="3800" dirty="0"/>
              <a:t>1</a:t>
            </a:r>
            <a:r>
              <a:rPr lang="zh-CN" altLang="en-US" sz="3800" dirty="0"/>
              <a:t>，这和通常的编程语言定义的</a:t>
            </a:r>
            <a:r>
              <a:rPr lang="en-US" altLang="zh-CN" sz="3800" dirty="0"/>
              <a:t>true</a:t>
            </a:r>
            <a:r>
              <a:rPr lang="zh-CN" altLang="en-US" sz="3800" dirty="0"/>
              <a:t>是</a:t>
            </a:r>
            <a:r>
              <a:rPr lang="en-US" altLang="zh-CN" sz="3800" dirty="0"/>
              <a:t>1</a:t>
            </a:r>
            <a:r>
              <a:rPr lang="zh-CN" altLang="en-US" sz="3800" dirty="0"/>
              <a:t>（或非</a:t>
            </a:r>
            <a:r>
              <a:rPr lang="en-US" altLang="zh-CN" sz="3800" dirty="0"/>
              <a:t>0</a:t>
            </a:r>
            <a:r>
              <a:rPr lang="zh-CN" altLang="en-US" sz="3800" dirty="0"/>
              <a:t>值），</a:t>
            </a:r>
            <a:r>
              <a:rPr lang="en-US" altLang="zh-CN" sz="3800" dirty="0"/>
              <a:t>false</a:t>
            </a:r>
            <a:r>
              <a:rPr lang="zh-CN" altLang="en-US" sz="3800" dirty="0"/>
              <a:t>是</a:t>
            </a:r>
            <a:r>
              <a:rPr lang="en-US" altLang="zh-CN" sz="3800" dirty="0"/>
              <a:t>0</a:t>
            </a:r>
            <a:r>
              <a:rPr lang="zh-CN" altLang="en-US" sz="3800" dirty="0"/>
              <a:t>有所区别。</a:t>
            </a:r>
            <a:endParaRPr lang="en-US" altLang="zh-CN" sz="3800" dirty="0"/>
          </a:p>
          <a:p>
            <a:r>
              <a:rPr lang="zh-CN" altLang="en-US" sz="3800" dirty="0"/>
              <a:t>例：</a:t>
            </a:r>
            <a:r>
              <a:rPr lang="en-US" altLang="zh-CN" sz="3800" dirty="0"/>
              <a:t>test  “</a:t>
            </a:r>
            <a:r>
              <a:rPr lang="en-US" altLang="zh-CN" sz="3800" dirty="0" err="1"/>
              <a:t>abc</a:t>
            </a:r>
            <a:r>
              <a:rPr lang="en-US" altLang="zh-CN" sz="3800" dirty="0"/>
              <a:t>”=“</a:t>
            </a:r>
            <a:r>
              <a:rPr lang="en-US" altLang="zh-CN" sz="3800" dirty="0" err="1"/>
              <a:t>abc</a:t>
            </a:r>
            <a:r>
              <a:rPr lang="en-US" altLang="zh-CN" sz="3800" dirty="0"/>
              <a:t>” ;  test  -f  ~/tmp/a.sh ; [ -f  ~/tmp/a.sh ]</a:t>
            </a:r>
          </a:p>
          <a:p>
            <a:r>
              <a:rPr lang="en-US" altLang="zh-CN" sz="3800" dirty="0"/>
              <a:t>if ,</a:t>
            </a:r>
            <a:r>
              <a:rPr lang="en-US" altLang="zh-CN" sz="3800" dirty="0" err="1"/>
              <a:t>else,elif</a:t>
            </a:r>
            <a:r>
              <a:rPr lang="zh-CN" altLang="en-US" sz="3800" dirty="0"/>
              <a:t>的用法：</a:t>
            </a:r>
            <a:endParaRPr lang="en-US" altLang="zh-CN" sz="3800" dirty="0"/>
          </a:p>
          <a:p>
            <a:pPr marL="457200" lvl="1" indent="0">
              <a:buNone/>
            </a:pPr>
            <a:r>
              <a:rPr lang="en-US" altLang="zh-CN" sz="3300" dirty="0"/>
              <a:t>file=~/tmp/a.sh</a:t>
            </a:r>
          </a:p>
          <a:p>
            <a:pPr marL="457200" lvl="1" indent="0">
              <a:buNone/>
            </a:pPr>
            <a:r>
              <a:rPr lang="en-US" altLang="zh-CN" sz="3300" dirty="0" err="1"/>
              <a:t>dbin</a:t>
            </a:r>
            <a:r>
              <a:rPr lang="en-US" altLang="zh-CN" sz="3300" dirty="0"/>
              <a:t>=~/bin</a:t>
            </a:r>
          </a:p>
          <a:p>
            <a:pPr marL="457200" lvl="1" indent="0">
              <a:buNone/>
            </a:pPr>
            <a:r>
              <a:rPr lang="en-US" altLang="zh-CN" sz="3300" dirty="0"/>
              <a:t>if  test  -f</a:t>
            </a:r>
            <a:r>
              <a:rPr lang="zh-CN" altLang="en-US" sz="3300" dirty="0"/>
              <a:t>  </a:t>
            </a:r>
            <a:r>
              <a:rPr lang="en-US" altLang="zh-CN" sz="3300" dirty="0"/>
              <a:t>“$file”</a:t>
            </a:r>
          </a:p>
          <a:p>
            <a:pPr marL="457200" lvl="1" indent="0">
              <a:buNone/>
            </a:pPr>
            <a:r>
              <a:rPr lang="en-US" altLang="zh-CN" sz="3300" dirty="0"/>
              <a:t>    then</a:t>
            </a:r>
          </a:p>
          <a:p>
            <a:pPr marL="457200" lvl="1" indent="0">
              <a:buNone/>
            </a:pPr>
            <a:r>
              <a:rPr lang="en-US" altLang="zh-CN" sz="3300" dirty="0"/>
              <a:t>        cat  “$file”</a:t>
            </a:r>
          </a:p>
          <a:p>
            <a:pPr marL="457200" lvl="1" indent="0">
              <a:buNone/>
            </a:pPr>
            <a:r>
              <a:rPr lang="en-US" altLang="zh-CN" sz="3300" dirty="0" err="1"/>
              <a:t>elif</a:t>
            </a:r>
            <a:r>
              <a:rPr lang="en-US" altLang="zh-CN" sz="3300" dirty="0"/>
              <a:t> [ -d “$</a:t>
            </a:r>
            <a:r>
              <a:rPr lang="en-US" altLang="zh-CN" sz="3300" dirty="0" err="1"/>
              <a:t>dbin</a:t>
            </a:r>
            <a:r>
              <a:rPr lang="en-US" altLang="zh-CN" sz="3300" dirty="0"/>
              <a:t>” ]</a:t>
            </a:r>
          </a:p>
          <a:p>
            <a:pPr marL="457200" lvl="1" indent="0">
              <a:buNone/>
            </a:pPr>
            <a:r>
              <a:rPr lang="en-US" altLang="zh-CN" sz="3300" dirty="0"/>
              <a:t>    then</a:t>
            </a:r>
          </a:p>
          <a:p>
            <a:pPr marL="457200" lvl="1" indent="0">
              <a:buNone/>
            </a:pPr>
            <a:r>
              <a:rPr lang="en-US" altLang="zh-CN" sz="3300" dirty="0"/>
              <a:t>        ls “$</a:t>
            </a:r>
            <a:r>
              <a:rPr lang="en-US" altLang="zh-CN" sz="3300" dirty="0" err="1"/>
              <a:t>dbin</a:t>
            </a:r>
            <a:r>
              <a:rPr lang="en-US" altLang="zh-CN" sz="3300" dirty="0"/>
              <a:t>”</a:t>
            </a:r>
          </a:p>
          <a:p>
            <a:pPr marL="457200" lvl="1" indent="0">
              <a:buNone/>
            </a:pPr>
            <a:r>
              <a:rPr lang="en-US" altLang="zh-CN" sz="3300" dirty="0"/>
              <a:t>else</a:t>
            </a:r>
          </a:p>
          <a:p>
            <a:pPr marL="457200" lvl="1" indent="0">
              <a:buNone/>
            </a:pPr>
            <a:r>
              <a:rPr lang="en-US" altLang="zh-CN" sz="3300" dirty="0"/>
              <a:t>    echo  “file not found”</a:t>
            </a:r>
          </a:p>
          <a:p>
            <a:pPr marL="457200" lvl="1" indent="0">
              <a:buNone/>
            </a:pPr>
            <a:r>
              <a:rPr lang="en-US" altLang="zh-CN" sz="3300" dirty="0"/>
              <a:t>fi</a:t>
            </a:r>
          </a:p>
        </p:txBody>
      </p:sp>
    </p:spTree>
    <p:extLst>
      <p:ext uri="{BB962C8B-B14F-4D97-AF65-F5344CB8AC3E}">
        <p14:creationId xmlns:p14="http://schemas.microsoft.com/office/powerpoint/2010/main" val="510605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for</a:t>
            </a:r>
            <a:r>
              <a:rPr lang="zh-CN" altLang="en-US" sz="2000" dirty="0"/>
              <a:t>循环用于重复整个列表对象，基本用法：</a:t>
            </a:r>
            <a:endParaRPr lang="en-US" altLang="zh-CN" sz="2000" dirty="0"/>
          </a:p>
          <a:p>
            <a:pPr lvl="1"/>
            <a:r>
              <a:rPr lang="en-US" altLang="zh-CN" sz="2000" dirty="0"/>
              <a:t>for  NAME in WORDS; do COMMANDS; done</a:t>
            </a:r>
          </a:p>
          <a:p>
            <a:pPr lvl="1"/>
            <a:r>
              <a:rPr lang="en-US" altLang="zh-CN" sz="2000" dirty="0"/>
              <a:t>for NAME in WORDS</a:t>
            </a:r>
          </a:p>
          <a:p>
            <a:pPr marL="457200" lvl="1" indent="0">
              <a:buNone/>
            </a:pPr>
            <a:r>
              <a:rPr lang="en-US" altLang="zh-CN" sz="2000" dirty="0"/>
              <a:t>      do</a:t>
            </a:r>
          </a:p>
          <a:p>
            <a:pPr marL="457200" lvl="1" indent="0">
              <a:buNone/>
            </a:pPr>
            <a:r>
              <a:rPr lang="en-US" altLang="zh-CN" sz="2000" dirty="0"/>
              <a:t>          COMMANDS</a:t>
            </a:r>
          </a:p>
          <a:p>
            <a:pPr marL="457200" lvl="1" indent="0">
              <a:buNone/>
            </a:pPr>
            <a:r>
              <a:rPr lang="en-US" altLang="zh-CN" sz="2000" dirty="0"/>
              <a:t>      done</a:t>
            </a:r>
          </a:p>
          <a:p>
            <a:r>
              <a:rPr lang="zh-CN" altLang="en-US" sz="2000" dirty="0"/>
              <a:t>示例：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D96396E-48CF-4DA3-9B1C-9847E398A08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199" y="4252979"/>
          <a:ext cx="10515600" cy="2440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69250665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88697205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83017132"/>
                    </a:ext>
                  </a:extLst>
                </a:gridCol>
              </a:tblGrid>
              <a:tr h="2440784">
                <a:tc>
                  <a:txBody>
                    <a:bodyPr/>
                    <a:lstStyle/>
                    <a:p>
                      <a:r>
                        <a:rPr lang="zh-CN" altLang="en-US" dirty="0"/>
                        <a:t>循环列表</a:t>
                      </a:r>
                      <a:endParaRPr lang="en-US" altLang="zh-CN" dirty="0"/>
                    </a:p>
                    <a:p>
                      <a:endParaRPr lang="en-US" altLang="zh-CN" dirty="0"/>
                    </a:p>
                    <a:p>
                      <a:r>
                        <a:rPr lang="en-US" altLang="zh-CN" dirty="0"/>
                        <a:t>for  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  in  a b c</a:t>
                      </a:r>
                    </a:p>
                    <a:p>
                      <a:r>
                        <a:rPr lang="en-US" altLang="zh-CN" dirty="0"/>
                        <a:t>do</a:t>
                      </a:r>
                    </a:p>
                    <a:p>
                      <a:r>
                        <a:rPr lang="en-US" altLang="zh-CN" dirty="0"/>
                        <a:t>    echo $</a:t>
                      </a:r>
                      <a:r>
                        <a:rPr lang="en-US" altLang="zh-CN" dirty="0" err="1"/>
                        <a:t>i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done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遍历目录下所有文件</a:t>
                      </a:r>
                      <a:endParaRPr lang="en-US" altLang="zh-CN" dirty="0"/>
                    </a:p>
                    <a:p>
                      <a:endParaRPr lang="en-US" altLang="zh-CN" dirty="0"/>
                    </a:p>
                    <a:p>
                      <a:r>
                        <a:rPr lang="en-US" altLang="zh-CN" dirty="0"/>
                        <a:t>for  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  in  ./*</a:t>
                      </a:r>
                    </a:p>
                    <a:p>
                      <a:r>
                        <a:rPr lang="en-US" altLang="zh-CN" dirty="0"/>
                        <a:t>do</a:t>
                      </a:r>
                    </a:p>
                    <a:p>
                      <a:r>
                        <a:rPr lang="en-US" altLang="zh-CN" dirty="0"/>
                        <a:t>    echo  $</a:t>
                      </a:r>
                      <a:r>
                        <a:rPr lang="en-US" altLang="zh-CN" dirty="0" err="1"/>
                        <a:t>i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done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计数循环，这种结构</a:t>
                      </a:r>
                      <a:r>
                        <a:rPr lang="en-US" altLang="zh-CN" dirty="0"/>
                        <a:t>bash</a:t>
                      </a:r>
                      <a:r>
                        <a:rPr lang="zh-CN" altLang="en-US" dirty="0"/>
                        <a:t>支持，</a:t>
                      </a:r>
                      <a:r>
                        <a:rPr lang="en-US" altLang="zh-CN" dirty="0" err="1"/>
                        <a:t>sh</a:t>
                      </a:r>
                      <a:r>
                        <a:rPr lang="zh-CN" altLang="en-US" dirty="0"/>
                        <a:t>不支持</a:t>
                      </a:r>
                      <a:endParaRPr lang="en-US" altLang="zh-CN" dirty="0"/>
                    </a:p>
                    <a:p>
                      <a:endParaRPr lang="en-US" altLang="zh-CN" dirty="0"/>
                    </a:p>
                    <a:p>
                      <a:r>
                        <a:rPr lang="en-US" altLang="zh-CN" dirty="0"/>
                        <a:t>for  (( 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=0;i&lt;100;i++ ))</a:t>
                      </a:r>
                    </a:p>
                    <a:p>
                      <a:r>
                        <a:rPr lang="en-US" altLang="zh-CN" dirty="0"/>
                        <a:t>do</a:t>
                      </a:r>
                    </a:p>
                    <a:p>
                      <a:r>
                        <a:rPr lang="en-US" altLang="zh-CN" dirty="0"/>
                        <a:t>    echo $</a:t>
                      </a:r>
                      <a:r>
                        <a:rPr lang="en-US" altLang="zh-CN" dirty="0" err="1"/>
                        <a:t>i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done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962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413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与</a:t>
            </a:r>
            <a:r>
              <a:rPr lang="en-US" altLang="zh-CN" dirty="0"/>
              <a:t>until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while</a:t>
            </a:r>
            <a:r>
              <a:rPr lang="zh-CN" altLang="en-US" sz="2000" dirty="0"/>
              <a:t>与</a:t>
            </a:r>
            <a:r>
              <a:rPr lang="en-US" altLang="zh-CN" sz="2000" dirty="0"/>
              <a:t>until</a:t>
            </a:r>
            <a:r>
              <a:rPr lang="zh-CN" altLang="en-US" sz="2000" dirty="0"/>
              <a:t>循环的结构一致，不同的是对待条件退出的状态，</a:t>
            </a:r>
            <a:r>
              <a:rPr lang="en-US" altLang="zh-CN" sz="2000" dirty="0"/>
              <a:t>while</a:t>
            </a:r>
            <a:r>
              <a:rPr lang="zh-CN" altLang="en-US" sz="2000" dirty="0"/>
              <a:t>是成功则执行，</a:t>
            </a:r>
            <a:r>
              <a:rPr lang="en-US" altLang="zh-CN" sz="2000" dirty="0"/>
              <a:t>until</a:t>
            </a:r>
            <a:r>
              <a:rPr lang="zh-CN" altLang="en-US" sz="2000" dirty="0"/>
              <a:t>是不成功则执行。结构使用如下：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while  CONDITION</a:t>
            </a:r>
          </a:p>
          <a:p>
            <a:pPr marL="457200" lvl="1" indent="0">
              <a:buNone/>
            </a:pPr>
            <a:r>
              <a:rPr lang="en-US" altLang="zh-CN" sz="2000" dirty="0"/>
              <a:t>do</a:t>
            </a:r>
          </a:p>
          <a:p>
            <a:pPr marL="457200" lvl="1" indent="0">
              <a:buNone/>
            </a:pPr>
            <a:r>
              <a:rPr lang="en-US" altLang="zh-CN" sz="2000" dirty="0"/>
              <a:t>        COMMANDS</a:t>
            </a:r>
          </a:p>
          <a:p>
            <a:pPr marL="457200" lvl="1" indent="0">
              <a:buNone/>
            </a:pPr>
            <a:r>
              <a:rPr lang="en-US" altLang="zh-CN" sz="2000" dirty="0"/>
              <a:t>done</a:t>
            </a:r>
          </a:p>
          <a:p>
            <a:r>
              <a:rPr lang="zh-CN" altLang="en-US" sz="2000" dirty="0"/>
              <a:t>示例：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04FC15C-5F6B-4600-B5A6-E2C8439D2D5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4139738"/>
          <a:ext cx="10515600" cy="24356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0589358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71633853"/>
                    </a:ext>
                  </a:extLst>
                </a:gridCol>
              </a:tblGrid>
              <a:tr h="2435629">
                <a:tc>
                  <a:txBody>
                    <a:bodyPr/>
                    <a:lstStyle/>
                    <a:p>
                      <a:r>
                        <a:rPr lang="en-US" altLang="zh-CN" dirty="0"/>
                        <a:t>catfile=~/tmp/test.sh</a:t>
                      </a:r>
                    </a:p>
                    <a:p>
                      <a:r>
                        <a:rPr lang="en-US" altLang="zh-CN" dirty="0"/>
                        <a:t>while [  -f  “$</a:t>
                      </a:r>
                      <a:r>
                        <a:rPr lang="en-US" altLang="zh-CN" dirty="0" err="1"/>
                        <a:t>catfile</a:t>
                      </a:r>
                      <a:r>
                        <a:rPr lang="en-US" altLang="zh-CN" dirty="0"/>
                        <a:t>”]</a:t>
                      </a:r>
                    </a:p>
                    <a:p>
                      <a:r>
                        <a:rPr lang="en-US" altLang="zh-CN" dirty="0"/>
                        <a:t>do</a:t>
                      </a:r>
                    </a:p>
                    <a:p>
                      <a:r>
                        <a:rPr lang="en-US" altLang="zh-CN" dirty="0"/>
                        <a:t>    cat “$</a:t>
                      </a:r>
                      <a:r>
                        <a:rPr lang="en-US" altLang="zh-CN" dirty="0" err="1"/>
                        <a:t>catfile</a:t>
                      </a:r>
                      <a:r>
                        <a:rPr lang="en-US" altLang="zh-CN" dirty="0"/>
                        <a:t>”</a:t>
                      </a:r>
                    </a:p>
                    <a:p>
                      <a:r>
                        <a:rPr lang="en-US" altLang="zh-CN" dirty="0"/>
                        <a:t>done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catfile=~/tmp/null.sh</a:t>
                      </a:r>
                    </a:p>
                    <a:p>
                      <a:r>
                        <a:rPr lang="en-US" altLang="zh-CN" dirty="0"/>
                        <a:t>until [  -f  “$</a:t>
                      </a:r>
                      <a:r>
                        <a:rPr lang="en-US" altLang="zh-CN" dirty="0" err="1"/>
                        <a:t>catfile</a:t>
                      </a:r>
                      <a:r>
                        <a:rPr lang="en-US" altLang="zh-CN" dirty="0"/>
                        <a:t>”]</a:t>
                      </a:r>
                    </a:p>
                    <a:p>
                      <a:r>
                        <a:rPr lang="en-US" altLang="zh-CN" dirty="0"/>
                        <a:t>do</a:t>
                      </a:r>
                    </a:p>
                    <a:p>
                      <a:r>
                        <a:rPr lang="en-US" altLang="zh-CN" dirty="0"/>
                        <a:t>    echo “$</a:t>
                      </a:r>
                      <a:r>
                        <a:rPr lang="en-US" altLang="zh-CN" dirty="0" err="1"/>
                        <a:t>catfile</a:t>
                      </a:r>
                      <a:r>
                        <a:rPr lang="en-US" altLang="zh-CN" dirty="0"/>
                        <a:t> not found”</a:t>
                      </a:r>
                    </a:p>
                    <a:p>
                      <a:r>
                        <a:rPr lang="en-US" altLang="zh-CN" dirty="0"/>
                        <a:t>done</a:t>
                      </a:r>
                      <a:endParaRPr lang="zh-CN" altLang="en-US" dirty="0"/>
                    </a:p>
                    <a:p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27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76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E297281D-D602-49CD-B5A2-49E27DF0DF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3196533"/>
              </p:ext>
            </p:extLst>
          </p:nvPr>
        </p:nvGraphicFramePr>
        <p:xfrm>
          <a:off x="870012" y="2317072"/>
          <a:ext cx="10483788" cy="222381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483788">
                  <a:extLst>
                    <a:ext uri="{9D8B030D-6E8A-4147-A177-3AD203B41FA5}">
                      <a16:colId xmlns:a16="http://schemas.microsoft.com/office/drawing/2014/main" val="2172453955"/>
                    </a:ext>
                  </a:extLst>
                </a:gridCol>
              </a:tblGrid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zh-CN" altLang="en-US" sz="20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知识回顾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27542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Linux</a:t>
                      </a:r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基础使用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30577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shell</a:t>
                      </a:r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脚本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59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8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E7491-39CF-4BD4-9510-F0E0DF2AD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知识回顾</a:t>
            </a:r>
          </a:p>
        </p:txBody>
      </p:sp>
    </p:spTree>
    <p:extLst>
      <p:ext uri="{BB962C8B-B14F-4D97-AF65-F5344CB8AC3E}">
        <p14:creationId xmlns:p14="http://schemas.microsoft.com/office/powerpoint/2010/main" val="408500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 err="1"/>
              <a:t>Apache+PHP</a:t>
            </a:r>
            <a:r>
              <a:rPr lang="zh-CN" altLang="en-US" dirty="0"/>
              <a:t>的运行模式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3910750B-D5A5-405E-9FBD-6CC9182E4455}"/>
              </a:ext>
            </a:extLst>
          </p:cNvPr>
          <p:cNvCxnSpPr/>
          <p:nvPr/>
        </p:nvCxnSpPr>
        <p:spPr>
          <a:xfrm>
            <a:off x="1091954" y="2263806"/>
            <a:ext cx="2006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1F313C2-7271-4974-9DB8-2D1FD336C518}"/>
              </a:ext>
            </a:extLst>
          </p:cNvPr>
          <p:cNvSpPr/>
          <p:nvPr/>
        </p:nvSpPr>
        <p:spPr>
          <a:xfrm>
            <a:off x="3098307" y="1926454"/>
            <a:ext cx="2272684" cy="12961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Apache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8C76C52-DBE5-45FC-AD45-BA6BD8A90C16}"/>
              </a:ext>
            </a:extLst>
          </p:cNvPr>
          <p:cNvCxnSpPr/>
          <p:nvPr/>
        </p:nvCxnSpPr>
        <p:spPr>
          <a:xfrm flipH="1">
            <a:off x="1091954" y="2956268"/>
            <a:ext cx="2006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894665F-2DF9-41E1-9A36-88D4DBD87C26}"/>
              </a:ext>
            </a:extLst>
          </p:cNvPr>
          <p:cNvSpPr txBox="1"/>
          <p:nvPr/>
        </p:nvSpPr>
        <p:spPr>
          <a:xfrm>
            <a:off x="1198485" y="1828800"/>
            <a:ext cx="14559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Request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4A53709-3ACE-4B4B-BBCF-A3D731F026AB}"/>
              </a:ext>
            </a:extLst>
          </p:cNvPr>
          <p:cNvSpPr txBox="1"/>
          <p:nvPr/>
        </p:nvSpPr>
        <p:spPr>
          <a:xfrm>
            <a:off x="1198485" y="2425371"/>
            <a:ext cx="14559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Response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408A47E-3C90-4600-9359-781916F1C34B}"/>
              </a:ext>
            </a:extLst>
          </p:cNvPr>
          <p:cNvCxnSpPr>
            <a:stCxn id="5" idx="3"/>
          </p:cNvCxnSpPr>
          <p:nvPr/>
        </p:nvCxnSpPr>
        <p:spPr>
          <a:xfrm flipV="1">
            <a:off x="5370991" y="2574523"/>
            <a:ext cx="1438182" cy="1"/>
          </a:xfrm>
          <a:prstGeom prst="straightConnector1">
            <a:avLst/>
          </a:prstGeom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00830AA3-0146-4B9C-911D-4C21C074A380}"/>
              </a:ext>
            </a:extLst>
          </p:cNvPr>
          <p:cNvSpPr/>
          <p:nvPr/>
        </p:nvSpPr>
        <p:spPr>
          <a:xfrm>
            <a:off x="6821011" y="1926453"/>
            <a:ext cx="1873188" cy="1296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PHP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解释器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F3A4A4B-94F1-42BC-8BA8-3EF0F097BD5E}"/>
              </a:ext>
            </a:extLst>
          </p:cNvPr>
          <p:cNvCxnSpPr>
            <a:stCxn id="13" idx="3"/>
          </p:cNvCxnSpPr>
          <p:nvPr/>
        </p:nvCxnSpPr>
        <p:spPr>
          <a:xfrm>
            <a:off x="8694199" y="2574502"/>
            <a:ext cx="90256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矩形: 对角圆角 16">
            <a:extLst>
              <a:ext uri="{FF2B5EF4-FFF2-40B4-BE49-F238E27FC236}">
                <a16:creationId xmlns:a16="http://schemas.microsoft.com/office/drawing/2014/main" id="{C6882B70-5FA7-4048-967E-18E849D52DB9}"/>
              </a:ext>
            </a:extLst>
          </p:cNvPr>
          <p:cNvSpPr/>
          <p:nvPr/>
        </p:nvSpPr>
        <p:spPr>
          <a:xfrm>
            <a:off x="9596761" y="1828800"/>
            <a:ext cx="1552852" cy="1438165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MySQL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52C4E08-B6D7-4DAA-AB18-C8A5FF63F526}"/>
              </a:ext>
            </a:extLst>
          </p:cNvPr>
          <p:cNvCxnSpPr>
            <a:cxnSpLocks/>
          </p:cNvCxnSpPr>
          <p:nvPr/>
        </p:nvCxnSpPr>
        <p:spPr>
          <a:xfrm>
            <a:off x="5708342" y="2574502"/>
            <a:ext cx="0" cy="1331673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F88EEEA-A122-4A84-94FD-318501FD7770}"/>
              </a:ext>
            </a:extLst>
          </p:cNvPr>
          <p:cNvSpPr txBox="1"/>
          <p:nvPr/>
        </p:nvSpPr>
        <p:spPr>
          <a:xfrm>
            <a:off x="1926454" y="3915012"/>
            <a:ext cx="7093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Apache</a:t>
            </a:r>
            <a:r>
              <a:rPr lang="zh-CN" altLang="en-US" dirty="0"/>
              <a:t>与</a:t>
            </a:r>
            <a:r>
              <a:rPr lang="en-US" altLang="zh-CN" dirty="0"/>
              <a:t>PHP</a:t>
            </a:r>
            <a:r>
              <a:rPr lang="zh-CN" altLang="en-US" dirty="0"/>
              <a:t>的接入方式最简单的是使用</a:t>
            </a:r>
            <a:r>
              <a:rPr lang="en-US" altLang="zh-CN" dirty="0" err="1"/>
              <a:t>mod_php</a:t>
            </a:r>
            <a:r>
              <a:rPr lang="zh-CN" altLang="en-US" dirty="0"/>
              <a:t>，请求到达后，</a:t>
            </a:r>
            <a:r>
              <a:rPr lang="en-US" altLang="zh-CN" dirty="0"/>
              <a:t>Apache</a:t>
            </a:r>
            <a:r>
              <a:rPr lang="zh-CN" altLang="en-US" dirty="0"/>
              <a:t>会创建进程运行</a:t>
            </a:r>
            <a:r>
              <a:rPr lang="en-US" altLang="zh-CN" dirty="0"/>
              <a:t>PHP</a:t>
            </a:r>
            <a:r>
              <a:rPr lang="zh-CN" altLang="en-US" dirty="0"/>
              <a:t>解释器处理。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Apache</a:t>
            </a:r>
            <a:r>
              <a:rPr lang="zh-CN" altLang="en-US" dirty="0"/>
              <a:t>的这种处理方式效率很低，只能应对并发不高的场景。</a:t>
            </a:r>
          </a:p>
        </p:txBody>
      </p:sp>
    </p:spTree>
    <p:extLst>
      <p:ext uri="{BB962C8B-B14F-4D97-AF65-F5344CB8AC3E}">
        <p14:creationId xmlns:p14="http://schemas.microsoft.com/office/powerpoint/2010/main" val="2530648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的特点与当前发展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en-US" altLang="zh-CN" sz="2000" dirty="0"/>
              <a:t>PHP</a:t>
            </a:r>
            <a:r>
              <a:rPr lang="zh-CN" altLang="en-US" sz="2000" dirty="0"/>
              <a:t>本身作为一个编程语言，是可以脱离</a:t>
            </a:r>
            <a:r>
              <a:rPr lang="en-US" altLang="zh-CN" sz="2000" dirty="0"/>
              <a:t>Web</a:t>
            </a:r>
            <a:r>
              <a:rPr lang="zh-CN" altLang="en-US" sz="2000" dirty="0"/>
              <a:t>做一些系统运维之类的脚本处理的，并不仅仅局限于</a:t>
            </a:r>
            <a:r>
              <a:rPr lang="en-US" altLang="zh-CN" sz="2000" dirty="0"/>
              <a:t>Web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但是</a:t>
            </a:r>
            <a:r>
              <a:rPr lang="en-US" altLang="zh-CN" sz="2000" dirty="0"/>
              <a:t>PHP</a:t>
            </a:r>
            <a:r>
              <a:rPr lang="zh-CN" altLang="en-US" sz="2000" dirty="0"/>
              <a:t>几乎没有应用于</a:t>
            </a:r>
            <a:r>
              <a:rPr lang="en-US" altLang="zh-CN" sz="2000" dirty="0"/>
              <a:t>Web</a:t>
            </a:r>
            <a:r>
              <a:rPr lang="zh-CN" altLang="en-US" sz="2000" dirty="0"/>
              <a:t>领域之外，最多是用于和</a:t>
            </a:r>
            <a:r>
              <a:rPr lang="en-US" altLang="zh-CN" sz="2000" dirty="0"/>
              <a:t>Web</a:t>
            </a:r>
            <a:r>
              <a:rPr lang="zh-CN" altLang="en-US" sz="2000" dirty="0"/>
              <a:t>相关的一些后台维护，系统监控等工作。这和</a:t>
            </a:r>
            <a:r>
              <a:rPr lang="en-US" altLang="zh-CN" sz="2000" dirty="0"/>
              <a:t>PHP</a:t>
            </a:r>
            <a:r>
              <a:rPr lang="zh-CN" altLang="en-US" sz="2000" dirty="0"/>
              <a:t>本身的特点有关。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PHP</a:t>
            </a:r>
            <a:r>
              <a:rPr lang="zh-CN" altLang="en-US" sz="2000" dirty="0"/>
              <a:t>的网站支持热部署，因为是脚本运行，每次请求会重新加载脚本，所以代码更改后改变会立即体现，这是优点，同时也是缺点：</a:t>
            </a:r>
            <a:r>
              <a:rPr lang="en-US" altLang="zh-CN" sz="2000" dirty="0"/>
              <a:t>PHP</a:t>
            </a:r>
            <a:r>
              <a:rPr lang="zh-CN" altLang="en-US" sz="2000" dirty="0"/>
              <a:t>不适合常驻内存，实时运行的场景，服务端推送也很难实现（</a:t>
            </a:r>
            <a:r>
              <a:rPr lang="en-US" altLang="zh-CN" sz="2000" dirty="0" err="1"/>
              <a:t>Websocket</a:t>
            </a:r>
            <a:r>
              <a:rPr lang="zh-CN" altLang="en-US" sz="2000" dirty="0"/>
              <a:t>协议解决了这个问题）。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PHP7</a:t>
            </a:r>
            <a:r>
              <a:rPr lang="zh-CN" altLang="en-US" sz="2000" dirty="0"/>
              <a:t>的发布，是一个重大成就。任何一个语言都是不断适应当前需求的，</a:t>
            </a:r>
            <a:r>
              <a:rPr lang="en-US" altLang="zh-CN" sz="2000" dirty="0"/>
              <a:t>PHP</a:t>
            </a:r>
            <a:r>
              <a:rPr lang="zh-CN" altLang="en-US" sz="2000" dirty="0"/>
              <a:t>也在不断改变。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1771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传统</a:t>
            </a:r>
            <a:r>
              <a:rPr lang="en-US" altLang="zh-CN" dirty="0"/>
              <a:t>PHP</a:t>
            </a:r>
            <a:r>
              <a:rPr lang="zh-CN" altLang="en-US" dirty="0"/>
              <a:t>网站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BA7440D-8BF5-466A-BFF1-E7D2E40FF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PHP</a:t>
            </a:r>
            <a:r>
              <a:rPr lang="zh-CN" altLang="en-US" sz="2000" dirty="0"/>
              <a:t>负责后端数据库处理，前端模板渲染。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小规模站点，不用考虑缓存，甚至不用日志。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初具规模的网站就要使用日志记录操作，错误等信息，网站访问量大就要使用缓存，消息队列等技术，避免直接操作数据库导致数据库服务异常。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多数网站不能推送。</a:t>
            </a:r>
          </a:p>
        </p:txBody>
      </p:sp>
    </p:spTree>
    <p:extLst>
      <p:ext uri="{BB962C8B-B14F-4D97-AF65-F5344CB8AC3E}">
        <p14:creationId xmlns:p14="http://schemas.microsoft.com/office/powerpoint/2010/main" val="2833520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前后端分离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CA4CFFE-BA9F-4353-935D-DE62EE27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前后端分离后，</a:t>
            </a:r>
            <a:r>
              <a:rPr lang="en-US" altLang="zh-CN" sz="2000" dirty="0"/>
              <a:t>PHP</a:t>
            </a:r>
            <a:r>
              <a:rPr lang="zh-CN" altLang="en-US" sz="2000" dirty="0"/>
              <a:t>不再负责模板渲染。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PHP</a:t>
            </a:r>
            <a:r>
              <a:rPr lang="zh-CN" altLang="en-US" sz="2000" dirty="0"/>
              <a:t>实现接口，返回</a:t>
            </a:r>
            <a:r>
              <a:rPr lang="en-US" altLang="zh-CN" sz="2000" dirty="0"/>
              <a:t>JSON</a:t>
            </a:r>
            <a:r>
              <a:rPr lang="zh-CN" altLang="en-US" sz="2000" dirty="0"/>
              <a:t>格式的数据。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前端使用</a:t>
            </a:r>
            <a:r>
              <a:rPr lang="en-US" altLang="zh-CN" sz="2000" dirty="0"/>
              <a:t>AJAX</a:t>
            </a:r>
            <a:r>
              <a:rPr lang="zh-CN" altLang="en-US" sz="2000" dirty="0"/>
              <a:t>发起请求，并进行页面数据生成。一般会使用成熟的框架快速开发。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前后端分离能更好的降低开发耦合性，开发工作可以同时进行。前端页面和后端服务器通过接口进行通信。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前端使用响应式设计，自适应窗口大小变化并自动调整布局。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目前，单页应用是趋势，前端页面向原生</a:t>
            </a:r>
            <a:r>
              <a:rPr lang="en-US" altLang="zh-CN" sz="2000" dirty="0"/>
              <a:t>app</a:t>
            </a:r>
            <a:r>
              <a:rPr lang="zh-CN" altLang="en-US" sz="2000" dirty="0"/>
              <a:t>的体验靠近。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37238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46F1D-0962-4C3B-B136-095B74DED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Linux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基础使用</a:t>
            </a:r>
          </a:p>
        </p:txBody>
      </p:sp>
    </p:spTree>
    <p:extLst>
      <p:ext uri="{BB962C8B-B14F-4D97-AF65-F5344CB8AC3E}">
        <p14:creationId xmlns:p14="http://schemas.microsoft.com/office/powerpoint/2010/main" val="1697672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bash</a:t>
            </a:r>
            <a:r>
              <a:rPr lang="zh-CN" altLang="en-US" sz="2000" dirty="0"/>
              <a:t>会根据配置自动寻找输入的指令名称</a:t>
            </a:r>
            <a:endParaRPr lang="en-US" altLang="zh-CN" sz="2000" dirty="0"/>
          </a:p>
          <a:p>
            <a:r>
              <a:rPr lang="zh-CN" altLang="en-US" sz="2000" dirty="0"/>
              <a:t>如果有相同名称的命令，按照路径顺序找到后会运行当前找到的，不会继续寻找。</a:t>
            </a:r>
            <a:endParaRPr lang="en-US" altLang="zh-CN" sz="2000" dirty="0"/>
          </a:p>
          <a:p>
            <a:r>
              <a:rPr lang="zh-CN" altLang="en-US" sz="2000" dirty="0"/>
              <a:t>有重复的指令名称可以输入路径运行</a:t>
            </a:r>
            <a:endParaRPr lang="en-US" altLang="zh-CN" sz="2000" dirty="0"/>
          </a:p>
          <a:p>
            <a:r>
              <a:rPr lang="en-US" altLang="zh-CN" sz="2000" dirty="0"/>
              <a:t>.profile</a:t>
            </a:r>
            <a:r>
              <a:rPr lang="zh-CN" altLang="en-US" sz="2000" dirty="0"/>
              <a:t>记录了</a:t>
            </a:r>
            <a:r>
              <a:rPr lang="en-US" altLang="zh-CN" sz="2000" dirty="0"/>
              <a:t>bash</a:t>
            </a:r>
            <a:r>
              <a:rPr lang="zh-CN" altLang="en-US" sz="2000" dirty="0"/>
              <a:t>会在哪些目录查找</a:t>
            </a:r>
            <a:endParaRPr lang="en-US" altLang="zh-CN" sz="2000" dirty="0"/>
          </a:p>
          <a:p>
            <a:r>
              <a:rPr lang="zh-CN" altLang="en-US" sz="2000" dirty="0"/>
              <a:t>默认的路径：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600" dirty="0"/>
              <a:t>/bin</a:t>
            </a:r>
          </a:p>
          <a:p>
            <a:pPr marL="457200" lvl="1" indent="0">
              <a:buNone/>
            </a:pPr>
            <a:r>
              <a:rPr lang="en-US" altLang="zh-CN" sz="1600" dirty="0"/>
              <a:t>/</a:t>
            </a:r>
            <a:r>
              <a:rPr lang="en-US" altLang="zh-CN" sz="1600" dirty="0" err="1"/>
              <a:t>sbin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/bin</a:t>
            </a:r>
          </a:p>
          <a:p>
            <a:pPr marL="457200" lvl="1" indent="0">
              <a:buNone/>
            </a:pPr>
            <a:r>
              <a:rPr lang="en-US" altLang="zh-CN" sz="1600" dirty="0"/>
              <a:t>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</a:t>
            </a:r>
            <a:r>
              <a:rPr lang="en-US" altLang="zh-CN" sz="1600" dirty="0" err="1"/>
              <a:t>sbin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/local/bin</a:t>
            </a:r>
          </a:p>
          <a:p>
            <a:pPr marL="457200" lvl="1" indent="0">
              <a:buNone/>
            </a:pPr>
            <a:r>
              <a:rPr lang="en-US" altLang="zh-CN" sz="1600" dirty="0"/>
              <a:t>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/local/</a:t>
            </a:r>
            <a:r>
              <a:rPr lang="en-US" altLang="zh-CN" sz="1600" dirty="0" err="1"/>
              <a:t>sbin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~/bin</a:t>
            </a:r>
            <a:r>
              <a:rPr lang="zh-CN" altLang="en-US" sz="1600" dirty="0"/>
              <a:t>：当前用户主目录下的</a:t>
            </a:r>
            <a:r>
              <a:rPr lang="en-US" altLang="zh-CN" sz="1600" dirty="0"/>
              <a:t>bin</a:t>
            </a:r>
            <a:r>
              <a:rPr lang="zh-CN" altLang="en-US" sz="1600" dirty="0"/>
              <a:t>目录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090684580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1854</TotalTime>
  <Words>1037</Words>
  <Application>Microsoft Office PowerPoint</Application>
  <PresentationFormat>宽屏</PresentationFormat>
  <Paragraphs>149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目录</vt:lpstr>
      <vt:lpstr>1</vt:lpstr>
      <vt:lpstr>Apache+PHP的运行模式</vt:lpstr>
      <vt:lpstr>PHP的特点与当前发展</vt:lpstr>
      <vt:lpstr>传统PHP网站</vt:lpstr>
      <vt:lpstr>前后端分离</vt:lpstr>
      <vt:lpstr>2</vt:lpstr>
      <vt:lpstr>指令路径</vt:lpstr>
      <vt:lpstr>IO重定向与管道</vt:lpstr>
      <vt:lpstr>PowerPoint 演示文稿</vt:lpstr>
      <vt:lpstr>3</vt:lpstr>
      <vt:lpstr>shell如何执行命令</vt:lpstr>
      <vt:lpstr>shell脚本介绍</vt:lpstr>
      <vt:lpstr>算数运算与逻辑运算</vt:lpstr>
      <vt:lpstr>if，else，test</vt:lpstr>
      <vt:lpstr>for</vt:lpstr>
      <vt:lpstr>while与until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170</cp:revision>
  <cp:lastPrinted>2018-01-27T19:05:55Z</cp:lastPrinted>
  <dcterms:created xsi:type="dcterms:W3CDTF">2017-12-10T11:51:32Z</dcterms:created>
  <dcterms:modified xsi:type="dcterms:W3CDTF">2018-02-22T05:58:36Z</dcterms:modified>
</cp:coreProperties>
</file>