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6" r:id="rId3"/>
    <p:sldId id="258" r:id="rId4"/>
    <p:sldId id="261" r:id="rId5"/>
    <p:sldId id="278" r:id="rId6"/>
    <p:sldId id="279" r:id="rId7"/>
    <p:sldId id="262" r:id="rId8"/>
    <p:sldId id="281" r:id="rId9"/>
    <p:sldId id="264" r:id="rId10"/>
    <p:sldId id="266" r:id="rId11"/>
    <p:sldId id="267" r:id="rId12"/>
    <p:sldId id="268" r:id="rId13"/>
    <p:sldId id="277" r:id="rId14"/>
    <p:sldId id="265" r:id="rId15"/>
    <p:sldId id="274" r:id="rId16"/>
    <p:sldId id="275" r:id="rId17"/>
    <p:sldId id="280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0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8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PHP</a:t>
            </a:r>
            <a:r>
              <a:rPr lang="zh-CN" altLang="en-US" sz="3200" dirty="0"/>
              <a:t>底层开发 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0  1  1  0</a:t>
            </a:r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1  0  0  1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第二讲 </a:t>
            </a:r>
            <a:r>
              <a:rPr lang="en-US" altLang="zh-CN" sz="2800" dirty="0"/>
              <a:t>LNMP</a:t>
            </a:r>
            <a:r>
              <a:rPr lang="zh-CN" altLang="en-US" sz="2800"/>
              <a:t>初步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FB93CA04-9A10-4FDC-B520-5825D0C2A77A}"/>
              </a:ext>
            </a:extLst>
          </p:cNvPr>
          <p:cNvSpPr/>
          <p:nvPr/>
        </p:nvSpPr>
        <p:spPr>
          <a:xfrm>
            <a:off x="4685710" y="1632582"/>
            <a:ext cx="2521259" cy="1020932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</a:t>
            </a:r>
            <a:r>
              <a:rPr lang="en-US" altLang="zh-CN" dirty="0"/>
              <a:t>Nginx</a:t>
            </a:r>
            <a:r>
              <a:rPr lang="zh-CN" altLang="en-US" dirty="0"/>
              <a:t>源代码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http://nginx.org</a:t>
            </a:r>
          </a:p>
          <a:p>
            <a:r>
              <a:rPr lang="en-US" altLang="zh-CN" sz="2000" dirty="0"/>
              <a:t>mainline</a:t>
            </a:r>
            <a:r>
              <a:rPr lang="zh-CN" altLang="en-US" sz="2000" dirty="0"/>
              <a:t>是当前主要开发版本，</a:t>
            </a:r>
            <a:r>
              <a:rPr lang="en-US" altLang="zh-CN" sz="2000" dirty="0"/>
              <a:t>stable</a:t>
            </a:r>
            <a:r>
              <a:rPr lang="zh-CN" altLang="en-US" sz="2000" dirty="0"/>
              <a:t>是稳定版本。</a:t>
            </a:r>
            <a:endParaRPr lang="en-US" altLang="zh-CN" sz="2000" dirty="0"/>
          </a:p>
          <a:p>
            <a:r>
              <a:rPr lang="zh-CN" altLang="en-US" sz="2000" dirty="0"/>
              <a:t>下载最新的</a:t>
            </a:r>
            <a:r>
              <a:rPr lang="en-US" altLang="zh-CN" sz="2000" dirty="0"/>
              <a:t>stable</a:t>
            </a:r>
            <a:r>
              <a:rPr lang="zh-CN" altLang="en-US" sz="2000" dirty="0"/>
              <a:t>版本。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源代码目录结构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2A722AD0-8454-450F-ADA1-8EED606A1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409426"/>
              </p:ext>
            </p:extLst>
          </p:nvPr>
        </p:nvGraphicFramePr>
        <p:xfrm>
          <a:off x="870012" y="1660123"/>
          <a:ext cx="10483788" cy="48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3855">
                  <a:extLst>
                    <a:ext uri="{9D8B030D-6E8A-4147-A177-3AD203B41FA5}">
                      <a16:colId xmlns:a16="http://schemas.microsoft.com/office/drawing/2014/main" val="4221742097"/>
                    </a:ext>
                  </a:extLst>
                </a:gridCol>
                <a:gridCol w="7849933">
                  <a:extLst>
                    <a:ext uri="{9D8B030D-6E8A-4147-A177-3AD203B41FA5}">
                      <a16:colId xmlns:a16="http://schemas.microsoft.com/office/drawing/2014/main" val="303121089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306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configure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编译初始化配置脚本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090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源代码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451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/core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核心功能实现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91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Nginx</a:t>
                      </a:r>
                      <a:r>
                        <a:rPr lang="zh-CN" altLang="en-US" dirty="0"/>
                        <a:t>事件支持实现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0023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协议实现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65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/stream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1.9</a:t>
                      </a:r>
                      <a:r>
                        <a:rPr lang="zh-CN" altLang="en-US" dirty="0"/>
                        <a:t>版本以后加入的模块，实现</a:t>
                      </a:r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的代理和负载均衡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124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/http/v2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HTTP2</a:t>
                      </a:r>
                      <a:r>
                        <a:rPr lang="zh-CN" altLang="en-US" dirty="0"/>
                        <a:t>协议的实现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773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/http/modules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功能模块实现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5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22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脚本初始化：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./configure --prefix=/</a:t>
            </a:r>
            <a:r>
              <a:rPr lang="en-US" altLang="zh-CN" sz="1600" dirty="0" err="1"/>
              <a:t>webrun</a:t>
            </a:r>
            <a:r>
              <a:rPr lang="en-US" altLang="zh-CN" sz="1600" dirty="0"/>
              <a:t>/nginx1122 --with-</a:t>
            </a:r>
            <a:r>
              <a:rPr lang="en-US" altLang="zh-CN" sz="1600" dirty="0" err="1"/>
              <a:t>http_gunzip_module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http_ssl_module</a:t>
            </a:r>
            <a:r>
              <a:rPr lang="en-US" altLang="zh-CN" sz="1600" dirty="0"/>
              <a:t> --with-http_v2_module --with-</a:t>
            </a:r>
            <a:r>
              <a:rPr lang="en-US" altLang="zh-CN" sz="1600" dirty="0" err="1"/>
              <a:t>openssl</a:t>
            </a:r>
            <a:r>
              <a:rPr lang="en-US" altLang="zh-CN" sz="1600" dirty="0"/>
              <a:t>=../openssl-110g --with-</a:t>
            </a:r>
            <a:r>
              <a:rPr lang="en-US" altLang="zh-CN" sz="1600" dirty="0" err="1"/>
              <a:t>pcre</a:t>
            </a:r>
            <a:r>
              <a:rPr lang="en-US" altLang="zh-CN" sz="1600" dirty="0"/>
              <a:t>=../pcre-8.41 --with-</a:t>
            </a:r>
            <a:r>
              <a:rPr lang="en-US" altLang="zh-CN" sz="1600" dirty="0" err="1"/>
              <a:t>http_gzip_static_module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http_auth_request_module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http_secure_link_module</a:t>
            </a:r>
            <a:r>
              <a:rPr lang="en-US" altLang="zh-CN" sz="1600" dirty="0"/>
              <a:t> --with-</a:t>
            </a:r>
            <a:r>
              <a:rPr lang="en-US" altLang="zh-CN" sz="1600" dirty="0" err="1"/>
              <a:t>http_image_filter_module</a:t>
            </a:r>
            <a:r>
              <a:rPr lang="en-US" altLang="zh-CN" sz="1600" dirty="0"/>
              <a:t> --with-http_mp4_module --with-stream --with-</a:t>
            </a:r>
            <a:r>
              <a:rPr lang="en-US" altLang="zh-CN" sz="1600" dirty="0" err="1"/>
              <a:t>stream_ssl_module</a:t>
            </a:r>
            <a:r>
              <a:rPr lang="en-US" altLang="zh-CN" sz="1600" dirty="0"/>
              <a:t> –with-</a:t>
            </a:r>
            <a:r>
              <a:rPr lang="en-US" altLang="zh-CN" sz="1600" dirty="0" err="1"/>
              <a:t>http_xslt_module</a:t>
            </a:r>
            <a:endParaRPr lang="en-US" altLang="zh-CN" sz="1600" dirty="0"/>
          </a:p>
          <a:p>
            <a:r>
              <a:rPr lang="zh-CN" altLang="en-US" sz="2000" dirty="0"/>
              <a:t>编译安装：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make install</a:t>
            </a:r>
          </a:p>
          <a:p>
            <a:pPr marL="457200" lvl="1" indent="0">
              <a:buNone/>
            </a:pPr>
            <a:r>
              <a:rPr lang="zh-CN" altLang="en-US" sz="1600" dirty="0"/>
              <a:t>如果是非</a:t>
            </a:r>
            <a:r>
              <a:rPr lang="en-US" altLang="zh-CN" sz="1600" dirty="0"/>
              <a:t>root</a:t>
            </a:r>
            <a:r>
              <a:rPr lang="zh-CN" altLang="en-US" sz="1600" dirty="0"/>
              <a:t>用户，使用</a:t>
            </a:r>
            <a:r>
              <a:rPr lang="en-US" altLang="zh-CN" sz="1600" dirty="0" err="1"/>
              <a:t>sudo</a:t>
            </a:r>
            <a:r>
              <a:rPr lang="en-US" altLang="zh-CN" sz="1600" dirty="0"/>
              <a:t> make install</a:t>
            </a:r>
          </a:p>
        </p:txBody>
      </p:sp>
    </p:spTree>
    <p:extLst>
      <p:ext uri="{BB962C8B-B14F-4D97-AF65-F5344CB8AC3E}">
        <p14:creationId xmlns:p14="http://schemas.microsoft.com/office/powerpoint/2010/main" val="333503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安装目录结构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861227"/>
              </p:ext>
            </p:extLst>
          </p:nvPr>
        </p:nvGraphicFramePr>
        <p:xfrm>
          <a:off x="838200" y="1655763"/>
          <a:ext cx="10515600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5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管理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配置文件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在安装目录下找到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endParaRPr lang="en-US" altLang="zh-CN" sz="2000" dirty="0"/>
          </a:p>
          <a:p>
            <a:r>
              <a:rPr lang="zh-CN" altLang="en-US" sz="2000" dirty="0"/>
              <a:t>其中有一行配置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    logs/</a:t>
            </a:r>
            <a:r>
              <a:rPr lang="en-US" altLang="zh-CN" sz="2000" dirty="0" err="1"/>
              <a:t>nginx.pid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这表示在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守护进程启动后会在</a:t>
            </a:r>
            <a:r>
              <a:rPr lang="en-US" altLang="zh-CN" sz="1600" dirty="0"/>
              <a:t>logs</a:t>
            </a:r>
            <a:r>
              <a:rPr lang="zh-CN" altLang="en-US" sz="1600" dirty="0"/>
              <a:t>目录下的</a:t>
            </a:r>
            <a:r>
              <a:rPr lang="en-US" altLang="zh-CN" sz="1600" dirty="0" err="1"/>
              <a:t>nginx.pid</a:t>
            </a:r>
            <a:r>
              <a:rPr lang="zh-CN" altLang="en-US" sz="1600" dirty="0"/>
              <a:t>文件记录当前运行的进程</a:t>
            </a:r>
            <a:r>
              <a:rPr lang="en-US" altLang="zh-CN" sz="1600" dirty="0"/>
              <a:t>ID</a:t>
            </a:r>
            <a:r>
              <a:rPr lang="zh-CN" altLang="en-US" sz="1600" dirty="0"/>
              <a:t>，通过</a:t>
            </a:r>
            <a:r>
              <a:rPr lang="en-US" altLang="zh-CN" sz="1600" dirty="0"/>
              <a:t>kill</a:t>
            </a:r>
            <a:r>
              <a:rPr lang="zh-CN" altLang="en-US" sz="1600" dirty="0"/>
              <a:t>命令可以终止此进程以及所有子进程。编写管理脚本要用到此文件。</a:t>
            </a:r>
            <a:endParaRPr lang="en-US" altLang="zh-CN" sz="2000" dirty="0"/>
          </a:p>
          <a:p>
            <a:r>
              <a:rPr lang="zh-CN" altLang="en-US" sz="2000" dirty="0"/>
              <a:t>其他配置可参考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官方文档。</a:t>
            </a:r>
            <a:endParaRPr lang="en-US" altLang="zh-CN" sz="2000" dirty="0"/>
          </a:p>
          <a:p>
            <a:r>
              <a:rPr lang="en-US" altLang="zh-CN" sz="2000" dirty="0" err="1"/>
              <a:t>nginx.conf</a:t>
            </a:r>
            <a:r>
              <a:rPr lang="zh-CN" altLang="en-US" sz="2000" dirty="0"/>
              <a:t>已经给出了基本的配置，在此基础上修改即可。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Nginx</a:t>
            </a:r>
            <a:r>
              <a:rPr lang="zh-CN" altLang="en-US" dirty="0"/>
              <a:t>进程控制脚本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要使用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身份运行，运行后，进程</a:t>
            </a:r>
            <a:r>
              <a:rPr lang="en-US" altLang="zh-CN" sz="2000" dirty="0"/>
              <a:t>ID</a:t>
            </a:r>
            <a:r>
              <a:rPr lang="zh-CN" altLang="en-US" sz="2000" dirty="0"/>
              <a:t>记录在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r>
              <a:rPr lang="zh-CN" altLang="en-US" sz="2000" dirty="0"/>
              <a:t>处理过程就是通过</a:t>
            </a:r>
            <a:r>
              <a:rPr lang="en-US" altLang="zh-CN" sz="2000" dirty="0" err="1"/>
              <a:t>nginx.pid</a:t>
            </a:r>
            <a:r>
              <a:rPr lang="zh-CN" altLang="en-US" sz="2000" dirty="0"/>
              <a:t>来获取</a:t>
            </a:r>
            <a:r>
              <a:rPr lang="en-US" altLang="zh-CN" sz="2000" dirty="0"/>
              <a:t>Nginx</a:t>
            </a:r>
            <a:r>
              <a:rPr lang="zh-CN" altLang="en-US" sz="2000" dirty="0"/>
              <a:t>的</a:t>
            </a:r>
            <a:r>
              <a:rPr lang="en-US" altLang="zh-CN" sz="2000" dirty="0"/>
              <a:t>PID</a:t>
            </a:r>
            <a:r>
              <a:rPr lang="zh-CN" altLang="en-US" sz="2000" dirty="0"/>
              <a:t>并进行管理。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脚本实现：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1600" dirty="0"/>
              <a:t>支持参数：</a:t>
            </a:r>
            <a:r>
              <a:rPr lang="en-US" altLang="zh-CN" sz="1600" dirty="0"/>
              <a:t>start</a:t>
            </a:r>
            <a:r>
              <a:rPr lang="zh-CN" altLang="en-US" sz="1600" dirty="0"/>
              <a:t>，</a:t>
            </a:r>
            <a:r>
              <a:rPr lang="en-US" altLang="zh-CN" sz="1600" dirty="0"/>
              <a:t>stop</a:t>
            </a:r>
            <a:r>
              <a:rPr lang="zh-CN" altLang="en-US" sz="1600" dirty="0"/>
              <a:t>，</a:t>
            </a:r>
            <a:r>
              <a:rPr lang="en-US" altLang="zh-CN" sz="1600" dirty="0"/>
              <a:t>reload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start</a:t>
            </a:r>
            <a:r>
              <a:rPr lang="zh-CN" altLang="en-US" sz="1600" dirty="0"/>
              <a:t>：检测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</a:t>
            </a:r>
            <a:r>
              <a:rPr lang="zh-CN" altLang="en-US" sz="1600" dirty="0"/>
              <a:t>是否在运行，没有则启动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stop</a:t>
            </a:r>
            <a:r>
              <a:rPr lang="zh-CN" altLang="en-US" sz="1600" dirty="0"/>
              <a:t>：检测</a:t>
            </a:r>
            <a:r>
              <a:rPr lang="en-US" altLang="zh-CN" sz="1600" dirty="0" err="1"/>
              <a:t>nginx</a:t>
            </a:r>
            <a:r>
              <a:rPr lang="zh-CN" altLang="en-US" sz="1600" dirty="0"/>
              <a:t>是否运行，已经运行则获取</a:t>
            </a:r>
            <a:r>
              <a:rPr lang="en-US" altLang="zh-CN" sz="1600" dirty="0" err="1"/>
              <a:t>nginx.pid</a:t>
            </a:r>
            <a:r>
              <a:rPr lang="zh-CN" altLang="en-US" sz="1600" dirty="0"/>
              <a:t>的</a:t>
            </a:r>
            <a:r>
              <a:rPr lang="en-US" altLang="zh-CN" sz="1600" dirty="0"/>
              <a:t>PID</a:t>
            </a:r>
            <a:r>
              <a:rPr lang="zh-CN" altLang="en-US" sz="1600" dirty="0"/>
              <a:t>数据并</a:t>
            </a:r>
            <a:r>
              <a:rPr lang="en-US" altLang="zh-CN" sz="1600" dirty="0"/>
              <a:t>kill</a:t>
            </a:r>
            <a:r>
              <a:rPr lang="zh-CN" altLang="en-US" sz="1600" dirty="0"/>
              <a:t>进程</a:t>
            </a:r>
            <a:r>
              <a:rPr lang="en-US" altLang="zh-CN" sz="1600" dirty="0"/>
              <a:t>ID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reload</a:t>
            </a:r>
            <a:r>
              <a:rPr lang="zh-CN" altLang="en-US" sz="1600" dirty="0"/>
              <a:t>：调用</a:t>
            </a:r>
            <a:r>
              <a:rPr lang="en-US" altLang="zh-CN" sz="1600" dirty="0" err="1"/>
              <a:t>nginx</a:t>
            </a:r>
            <a:r>
              <a:rPr lang="en-US" altLang="zh-CN" sz="1600" dirty="0"/>
              <a:t> –s reload</a:t>
            </a:r>
            <a:r>
              <a:rPr lang="zh-CN" altLang="en-US" sz="1600" dirty="0"/>
              <a:t>即可。</a:t>
            </a:r>
            <a:endParaRPr lang="en-US" altLang="zh-CN" sz="1600" dirty="0"/>
          </a:p>
          <a:p>
            <a:r>
              <a:rPr lang="zh-CN" altLang="en-US" sz="2000" dirty="0"/>
              <a:t>具体代码不便在</a:t>
            </a:r>
            <a:r>
              <a:rPr lang="en-US" altLang="zh-CN" sz="2000" dirty="0"/>
              <a:t>ppt</a:t>
            </a:r>
            <a:r>
              <a:rPr lang="zh-CN" altLang="en-US" sz="2000" dirty="0"/>
              <a:t>展示，参考代码文件。</a:t>
            </a:r>
            <a:endParaRPr lang="en-US" altLang="zh-CN" sz="2000" dirty="0"/>
          </a:p>
          <a:p>
            <a:r>
              <a:rPr lang="zh-CN" altLang="en-US" sz="2000" dirty="0"/>
              <a:t>其他方式：</a:t>
            </a:r>
            <a:r>
              <a:rPr lang="en-US" altLang="zh-CN" sz="2000" dirty="0"/>
              <a:t>Ubuntu</a:t>
            </a:r>
            <a:r>
              <a:rPr lang="zh-CN" altLang="en-US" sz="2000" dirty="0"/>
              <a:t>上可以下载</a:t>
            </a:r>
            <a:r>
              <a:rPr lang="en-US" altLang="zh-CN" sz="2000" dirty="0"/>
              <a:t>Ubuntu</a:t>
            </a:r>
            <a:r>
              <a:rPr lang="zh-CN" altLang="en-US" sz="2000" dirty="0"/>
              <a:t>软件源提供的</a:t>
            </a:r>
            <a:r>
              <a:rPr lang="en-US" altLang="zh-CN" sz="2000" dirty="0"/>
              <a:t>deb</a:t>
            </a:r>
            <a:r>
              <a:rPr lang="zh-CN" altLang="en-US" sz="2000" dirty="0"/>
              <a:t>软件包，解压后有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管理脚本实现类似的功能。可以稍加修改使用。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361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与</a:t>
            </a:r>
            <a:r>
              <a:rPr lang="en-US" altLang="zh-CN" dirty="0"/>
              <a:t>PHP</a:t>
            </a:r>
            <a:r>
              <a:rPr lang="zh-CN" altLang="en-US" dirty="0"/>
              <a:t>如何对接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6118E3-7951-43DE-AA71-6193881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Nginx</a:t>
            </a:r>
            <a:r>
              <a:rPr lang="zh-CN" altLang="en-US" sz="2000" dirty="0"/>
              <a:t>安装目录下的</a:t>
            </a:r>
            <a:r>
              <a:rPr lang="en-US" altLang="zh-CN" sz="2000" dirty="0" err="1"/>
              <a:t>conf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nginx.conf</a:t>
            </a:r>
            <a:r>
              <a:rPr lang="zh-CN" altLang="en-US" sz="2000" dirty="0"/>
              <a:t>文件中，</a:t>
            </a:r>
            <a:r>
              <a:rPr lang="en-US" altLang="zh-CN" sz="2000" dirty="0"/>
              <a:t>server{……}</a:t>
            </a:r>
            <a:r>
              <a:rPr lang="zh-CN" altLang="en-US" sz="2000" dirty="0"/>
              <a:t>结构中，配置如下所示。</a:t>
            </a:r>
            <a:endParaRPr lang="en-US" altLang="zh-CN" sz="2000" dirty="0"/>
          </a:p>
          <a:p>
            <a:r>
              <a:rPr lang="en-US" altLang="zh-CN" sz="2000" dirty="0"/>
              <a:t>#</a:t>
            </a:r>
            <a:r>
              <a:rPr lang="zh-CN" altLang="en-US" sz="2000" dirty="0"/>
              <a:t>注释的是另一种接入方式，</a:t>
            </a:r>
            <a:r>
              <a:rPr lang="en-US" altLang="zh-CN" sz="2000" dirty="0"/>
              <a:t>PHP-FPM</a:t>
            </a:r>
            <a:r>
              <a:rPr lang="zh-CN" altLang="en-US" sz="2000" dirty="0"/>
              <a:t>默认运行在</a:t>
            </a:r>
            <a:r>
              <a:rPr lang="en-US" altLang="zh-CN" sz="2000" dirty="0"/>
              <a:t>9000</a:t>
            </a:r>
            <a:r>
              <a:rPr lang="zh-CN" altLang="en-US" sz="2000" dirty="0"/>
              <a:t>端口，而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:……</a:t>
            </a:r>
            <a:r>
              <a:rPr lang="zh-CN" altLang="en-US" sz="2000" dirty="0"/>
              <a:t>这一行是使用</a:t>
            </a:r>
            <a:r>
              <a:rPr lang="en-US" altLang="zh-CN" sz="2000" dirty="0"/>
              <a:t>sock</a:t>
            </a:r>
            <a:r>
              <a:rPr lang="zh-CN" altLang="en-US" sz="2000" dirty="0"/>
              <a:t>文件的方式，传输性能更好。</a:t>
            </a:r>
            <a:endParaRPr lang="en-US" altLang="zh-CN" sz="2000" dirty="0"/>
          </a:p>
          <a:p>
            <a:r>
              <a:rPr lang="en-US" altLang="zh-CN" sz="2000" dirty="0"/>
              <a:t>location </a:t>
            </a:r>
            <a:r>
              <a:rPr lang="zh-CN" altLang="en-US" sz="2000" dirty="0"/>
              <a:t>后面的是正则表达式，表明以</a:t>
            </a:r>
            <a:r>
              <a:rPr lang="en-US" altLang="zh-CN" sz="2000" dirty="0"/>
              <a:t>.</a:t>
            </a:r>
            <a:r>
              <a:rPr lang="en-US" altLang="zh-CN" sz="2000" dirty="0" err="1"/>
              <a:t>php</a:t>
            </a:r>
            <a:r>
              <a:rPr lang="zh-CN" altLang="en-US" sz="2000" dirty="0"/>
              <a:t>结尾的或是</a:t>
            </a:r>
            <a:r>
              <a:rPr lang="en-US" altLang="zh-CN" sz="2000" dirty="0"/>
              <a:t>.php5</a:t>
            </a:r>
            <a:r>
              <a:rPr lang="zh-CN" altLang="en-US" sz="2000" dirty="0"/>
              <a:t>，</a:t>
            </a:r>
            <a:r>
              <a:rPr lang="en-US" altLang="zh-CN" sz="2000" dirty="0"/>
              <a:t>.php7</a:t>
            </a:r>
            <a:r>
              <a:rPr lang="zh-CN" altLang="en-US" sz="2000" dirty="0"/>
              <a:t>结尾的路径请求交给</a:t>
            </a:r>
            <a:r>
              <a:rPr lang="en-US" altLang="zh-CN" sz="2000" dirty="0"/>
              <a:t>PHP-FPM</a:t>
            </a:r>
            <a:r>
              <a:rPr lang="zh-CN" altLang="en-US" sz="2000" dirty="0"/>
              <a:t>处理。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7" name="内容占位符 2">
            <a:extLst>
              <a:ext uri="{FF2B5EF4-FFF2-40B4-BE49-F238E27FC236}">
                <a16:creationId xmlns:a16="http://schemas.microsoft.com/office/drawing/2014/main" id="{AE43191F-E309-429A-9D73-A119A7EB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338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编写控制脚本同时管理</a:t>
            </a:r>
            <a:r>
              <a:rPr lang="en-US" altLang="zh-CN" dirty="0"/>
              <a:t>Nginx</a:t>
            </a:r>
            <a:r>
              <a:rPr lang="zh-CN" altLang="en-US" dirty="0"/>
              <a:t>和</a:t>
            </a:r>
            <a:r>
              <a:rPr lang="en-US" altLang="zh-CN" dirty="0" err="1"/>
              <a:t>php</a:t>
            </a:r>
            <a:r>
              <a:rPr lang="en-US" altLang="zh-CN" dirty="0"/>
              <a:t>-fpm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由于已经实现了</a:t>
            </a:r>
            <a:r>
              <a:rPr lang="en-US" altLang="zh-CN" sz="2000" dirty="0"/>
              <a:t>Nginx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的管理脚本，这里使用一个脚本调用两个脚本即可。</a:t>
            </a:r>
            <a:endParaRPr lang="en-US" altLang="zh-CN" sz="2000" dirty="0"/>
          </a:p>
          <a:p>
            <a:r>
              <a:rPr lang="zh-CN" altLang="en-US" sz="2000" dirty="0"/>
              <a:t>支持的参数：</a:t>
            </a:r>
            <a:r>
              <a:rPr lang="en-US" altLang="zh-CN" sz="2000" dirty="0"/>
              <a:t>start</a:t>
            </a:r>
            <a:r>
              <a:rPr lang="zh-CN" altLang="en-US" sz="2000" dirty="0"/>
              <a:t>，</a:t>
            </a:r>
            <a:r>
              <a:rPr lang="en-US" altLang="zh-CN" sz="2000" dirty="0"/>
              <a:t>stop</a:t>
            </a:r>
            <a:r>
              <a:rPr lang="zh-CN" altLang="en-US" sz="2000" dirty="0"/>
              <a:t>，</a:t>
            </a:r>
            <a:r>
              <a:rPr lang="en-US" altLang="zh-CN" sz="2000" dirty="0"/>
              <a:t>restart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ngx</a:t>
            </a:r>
            <a:r>
              <a:rPr lang="en-US" altLang="zh-CN" sz="2000" dirty="0"/>
              <a:t>-reload</a:t>
            </a:r>
            <a:r>
              <a:rPr lang="zh-CN" altLang="en-US" sz="2000" dirty="0"/>
              <a:t>，</a:t>
            </a:r>
            <a:r>
              <a:rPr lang="en-US" altLang="zh-CN" sz="2000" dirty="0"/>
              <a:t>fpm-reload</a:t>
            </a:r>
          </a:p>
          <a:p>
            <a:pPr marL="457200" lvl="1" indent="0">
              <a:buNone/>
            </a:pPr>
            <a:r>
              <a:rPr lang="en-US" altLang="zh-CN" sz="1800" dirty="0"/>
              <a:t>start</a:t>
            </a:r>
            <a:r>
              <a:rPr lang="zh-CN" altLang="en-US" sz="1800" dirty="0"/>
              <a:t>：实现方式只需要运行</a:t>
            </a:r>
            <a:r>
              <a:rPr lang="en-US" altLang="zh-CN" sz="1800" dirty="0"/>
              <a:t>Nginx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-fpm</a:t>
            </a:r>
            <a:r>
              <a:rPr lang="zh-CN" altLang="en-US" sz="1800" dirty="0"/>
              <a:t>管理脚本传入</a:t>
            </a:r>
            <a:r>
              <a:rPr lang="en-US" altLang="zh-CN" sz="1800" dirty="0"/>
              <a:t>start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stop</a:t>
            </a:r>
            <a:r>
              <a:rPr lang="zh-CN" altLang="en-US" sz="1800" dirty="0"/>
              <a:t>：和</a:t>
            </a:r>
            <a:r>
              <a:rPr lang="en-US" altLang="zh-CN" sz="1800" dirty="0"/>
              <a:t>start</a:t>
            </a:r>
            <a:r>
              <a:rPr lang="zh-CN" altLang="en-US" sz="1800" dirty="0"/>
              <a:t>处理方式相同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restart</a:t>
            </a:r>
            <a:r>
              <a:rPr lang="zh-CN" altLang="en-US" sz="1800" dirty="0"/>
              <a:t>：和</a:t>
            </a:r>
            <a:r>
              <a:rPr lang="en-US" altLang="zh-CN" sz="1800" dirty="0"/>
              <a:t>start</a:t>
            </a:r>
            <a:r>
              <a:rPr lang="zh-CN" altLang="en-US" sz="1800" dirty="0"/>
              <a:t>处理方式相同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ngx</a:t>
            </a:r>
            <a:r>
              <a:rPr lang="en-US" altLang="zh-CN" sz="1800" dirty="0"/>
              <a:t>-reload</a:t>
            </a:r>
            <a:r>
              <a:rPr lang="zh-CN" altLang="en-US" sz="1800" dirty="0"/>
              <a:t>：调用</a:t>
            </a:r>
            <a:r>
              <a:rPr lang="en-US" altLang="zh-CN" sz="1800" dirty="0"/>
              <a:t>Nginx</a:t>
            </a:r>
            <a:r>
              <a:rPr lang="zh-CN" altLang="en-US" sz="1800" dirty="0"/>
              <a:t>管理脚本传入</a:t>
            </a:r>
            <a:r>
              <a:rPr lang="en-US" altLang="zh-CN" sz="1800" dirty="0"/>
              <a:t>reload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fpm-reload</a:t>
            </a:r>
            <a:r>
              <a:rPr lang="zh-CN" altLang="en-US" sz="1800" dirty="0"/>
              <a:t>：调用</a:t>
            </a:r>
            <a:r>
              <a:rPr lang="en-US" altLang="zh-CN" sz="1800" dirty="0" err="1"/>
              <a:t>php</a:t>
            </a:r>
            <a:r>
              <a:rPr lang="en-US" altLang="zh-CN" sz="1800" dirty="0"/>
              <a:t>-fpm</a:t>
            </a:r>
            <a:r>
              <a:rPr lang="zh-CN" altLang="en-US" sz="1800" dirty="0"/>
              <a:t>管理脚本掺入</a:t>
            </a:r>
            <a:r>
              <a:rPr lang="en-US" altLang="zh-CN" sz="1800" dirty="0"/>
              <a:t>reload</a:t>
            </a:r>
            <a:r>
              <a:rPr lang="zh-CN" altLang="en-US" sz="1800" dirty="0"/>
              <a:t>参数</a:t>
            </a:r>
            <a:endParaRPr lang="en-US" altLang="zh-CN" sz="1800" dirty="0"/>
          </a:p>
          <a:p>
            <a:r>
              <a:rPr lang="zh-CN" altLang="en-US" sz="2000" dirty="0"/>
              <a:t>具体代码不便在</a:t>
            </a:r>
            <a:r>
              <a:rPr lang="en-US" altLang="zh-CN" sz="2000" dirty="0"/>
              <a:t>ppt</a:t>
            </a:r>
            <a:r>
              <a:rPr lang="zh-CN" altLang="en-US" sz="2000" dirty="0"/>
              <a:t>展示，参考</a:t>
            </a:r>
            <a:r>
              <a:rPr lang="en-US" altLang="zh-CN" sz="2000" dirty="0"/>
              <a:t>bash</a:t>
            </a:r>
            <a:r>
              <a:rPr lang="zh-CN" altLang="en-US" sz="2000" dirty="0"/>
              <a:t>脚本文件。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3286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33169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LNMP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环境基本介绍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源码编译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管理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Nginx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和</a:t>
                      </a:r>
                      <a:r>
                        <a:rPr lang="en-US" altLang="zh-CN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endParaRPr lang="zh-CN" altLang="en-US" sz="2000" dirty="0">
                        <a:latin typeface="汉仪家书简" panose="02010609000101010101" pitchFamily="49" charset="-122"/>
                        <a:ea typeface="汉仪家书简" panose="02010609000101010101" pitchFamily="49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LNMP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环境基本介绍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Linux + Nginx + MySQL/MariaDB + PHP/Python</a:t>
            </a:r>
          </a:p>
          <a:p>
            <a:r>
              <a:rPr lang="zh-CN" altLang="en-US" sz="2000" dirty="0"/>
              <a:t>简称为</a:t>
            </a:r>
            <a:r>
              <a:rPr lang="en-US" altLang="zh-CN" sz="2000" dirty="0"/>
              <a:t>LNMP</a:t>
            </a:r>
          </a:p>
          <a:p>
            <a:r>
              <a:rPr lang="zh-CN" altLang="en-US" sz="2000" dirty="0"/>
              <a:t>本课程使用</a:t>
            </a:r>
            <a:r>
              <a:rPr lang="en-US" altLang="zh-CN" sz="2000" dirty="0"/>
              <a:t>PHP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平台使用</a:t>
            </a:r>
            <a:r>
              <a:rPr lang="en-US" altLang="zh-CN" sz="2000" dirty="0"/>
              <a:t>Ubuntu</a:t>
            </a:r>
          </a:p>
          <a:p>
            <a:r>
              <a:rPr lang="en-US" altLang="zh-CN" sz="2000" dirty="0"/>
              <a:t>CentOS</a:t>
            </a:r>
            <a:r>
              <a:rPr lang="zh-CN" altLang="en-US" sz="2000" dirty="0"/>
              <a:t>用于移植平台测试，</a:t>
            </a:r>
            <a:r>
              <a:rPr lang="en-US" altLang="zh-CN" sz="2000" dirty="0"/>
              <a:t>Ubuntu</a:t>
            </a:r>
            <a:r>
              <a:rPr lang="zh-CN" altLang="en-US" sz="2000" dirty="0"/>
              <a:t>编译成功后，移植到</a:t>
            </a:r>
            <a:r>
              <a:rPr lang="en-US" altLang="zh-CN" sz="2000" dirty="0"/>
              <a:t>CentOS</a:t>
            </a:r>
            <a:r>
              <a:rPr lang="zh-CN" altLang="en-US" sz="2000" dirty="0"/>
              <a:t>进行测试，确保两个平台都可用。</a:t>
            </a:r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和数据库之间的操作方式没有变化，</a:t>
            </a:r>
            <a:r>
              <a:rPr lang="zh-CN" altLang="en-US" sz="2000"/>
              <a:t>这里主要讲述</a:t>
            </a:r>
            <a:r>
              <a:rPr lang="en-US" altLang="zh-CN" sz="2000"/>
              <a:t>LNMP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Nginx+PHP-FPM</a:t>
            </a:r>
            <a:r>
              <a:rPr lang="zh-CN" altLang="en-US" sz="2000" dirty="0"/>
              <a:t>的模式。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是俄罗斯程序员伊戈尔</a:t>
            </a:r>
            <a:r>
              <a:rPr lang="en-US" altLang="zh-CN" sz="2000" dirty="0"/>
              <a:t>·</a:t>
            </a:r>
            <a:r>
              <a:rPr lang="zh-CN" altLang="en-US" sz="2000" dirty="0"/>
              <a:t>赛索耶夫发明的</a:t>
            </a:r>
            <a:r>
              <a:rPr lang="en-US" altLang="zh-CN" sz="2000" dirty="0"/>
              <a:t>HTTP/HTTPS</a:t>
            </a:r>
            <a:r>
              <a:rPr lang="zh-CN" altLang="en-US" sz="2000" dirty="0"/>
              <a:t>和反向代理服务器。</a:t>
            </a:r>
            <a:endParaRPr lang="en-US" altLang="zh-CN" sz="2000" dirty="0"/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Nginx</a:t>
            </a:r>
            <a:r>
              <a:rPr lang="zh-CN" altLang="en-US" sz="2000" dirty="0"/>
              <a:t>也支持</a:t>
            </a:r>
            <a:r>
              <a:rPr lang="en-US" altLang="zh-CN" sz="2000" dirty="0"/>
              <a:t>HTTP2</a:t>
            </a:r>
            <a:r>
              <a:rPr lang="zh-CN" altLang="en-US" sz="2000" dirty="0"/>
              <a:t>，</a:t>
            </a:r>
            <a:r>
              <a:rPr lang="en-US" altLang="zh-CN" sz="2000" dirty="0"/>
              <a:t>SMTP/POP3</a:t>
            </a:r>
            <a:r>
              <a:rPr lang="zh-CN" altLang="en-US" sz="2000" dirty="0"/>
              <a:t>等协议。</a:t>
            </a:r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使用异步的方式处理请求，所以并发性能会很好。</a:t>
            </a:r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轻量级，高效，功能强大。</a:t>
            </a:r>
            <a:endParaRPr lang="en-US" altLang="zh-CN" sz="2000" dirty="0"/>
          </a:p>
          <a:p>
            <a:r>
              <a:rPr lang="en-US" altLang="zh-CN" sz="2000" dirty="0"/>
              <a:t>Nginx</a:t>
            </a:r>
            <a:r>
              <a:rPr lang="zh-CN" altLang="en-US" sz="2000" dirty="0"/>
              <a:t>的高性能依赖于系统异步接口的实现，在</a:t>
            </a:r>
            <a:r>
              <a:rPr lang="en-US" altLang="zh-CN" sz="2000" dirty="0"/>
              <a:t>Linux</a:t>
            </a:r>
            <a:r>
              <a:rPr lang="zh-CN" altLang="en-US" sz="2000" dirty="0"/>
              <a:t>，</a:t>
            </a:r>
            <a:r>
              <a:rPr lang="en-US" altLang="zh-CN" sz="2000" dirty="0"/>
              <a:t>Unix</a:t>
            </a:r>
            <a:r>
              <a:rPr lang="zh-CN" altLang="en-US" sz="2000" dirty="0"/>
              <a:t>上才能够体现。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1853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for Windows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/>
          <a:lstStyle/>
          <a:p>
            <a:r>
              <a:rPr lang="en-US" altLang="zh-CN" sz="2000" dirty="0"/>
              <a:t>Nginx</a:t>
            </a:r>
            <a:r>
              <a:rPr lang="zh-CN" altLang="en-US" sz="2000" dirty="0"/>
              <a:t>在</a:t>
            </a:r>
            <a:r>
              <a:rPr lang="en-US" altLang="zh-CN" sz="2000" dirty="0"/>
              <a:t>Windows</a:t>
            </a:r>
            <a:r>
              <a:rPr lang="zh-CN" altLang="en-US" sz="2000" dirty="0"/>
              <a:t>只能用</a:t>
            </a:r>
            <a:r>
              <a:rPr lang="en-US" altLang="zh-CN" sz="2000" dirty="0"/>
              <a:t>select</a:t>
            </a:r>
            <a:r>
              <a:rPr lang="zh-CN" altLang="en-US" sz="2000" dirty="0"/>
              <a:t>接口，并且是作为</a:t>
            </a:r>
            <a:r>
              <a:rPr lang="en-US" altLang="zh-CN" sz="2000" dirty="0"/>
              <a:t>Beta</a:t>
            </a:r>
            <a:r>
              <a:rPr lang="zh-CN" altLang="en-US" sz="2000" dirty="0"/>
              <a:t>版本。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6270A-07FD-4522-89C3-3B7CC658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715"/>
            <a:ext cx="10142220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LNMP</a:t>
            </a:r>
            <a:r>
              <a:rPr lang="zh-CN" altLang="en-US" dirty="0"/>
              <a:t>优势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Nginx</a:t>
            </a:r>
            <a:r>
              <a:rPr lang="zh-CN" altLang="en-US" sz="1800" dirty="0"/>
              <a:t>在</a:t>
            </a:r>
            <a:r>
              <a:rPr lang="en-US" altLang="zh-CN" sz="1800" dirty="0"/>
              <a:t>Linux</a:t>
            </a:r>
            <a:r>
              <a:rPr lang="zh-CN" altLang="en-US" sz="1800" dirty="0"/>
              <a:t>上基于</a:t>
            </a:r>
            <a:r>
              <a:rPr lang="en-US" altLang="zh-CN" sz="1800" dirty="0" err="1"/>
              <a:t>epoll</a:t>
            </a:r>
            <a:r>
              <a:rPr lang="zh-CN" altLang="en-US" sz="1800" dirty="0"/>
              <a:t>实现了异步</a:t>
            </a:r>
            <a:r>
              <a:rPr lang="en-US" altLang="zh-CN" sz="1800" dirty="0"/>
              <a:t>IO</a:t>
            </a:r>
            <a:r>
              <a:rPr lang="zh-CN" altLang="en-US" sz="1800" dirty="0"/>
              <a:t>模式，相比于</a:t>
            </a:r>
            <a:r>
              <a:rPr lang="en-US" altLang="zh-CN" sz="1800" dirty="0"/>
              <a:t>Apache</a:t>
            </a:r>
            <a:r>
              <a:rPr lang="zh-CN" altLang="en-US" sz="1800" dirty="0"/>
              <a:t>传统的方式，性能要高很多。同时，</a:t>
            </a:r>
            <a:r>
              <a:rPr lang="en-US" altLang="zh-CN" sz="1800" dirty="0"/>
              <a:t>Nginx</a:t>
            </a:r>
            <a:r>
              <a:rPr lang="zh-CN" altLang="en-US" sz="1800" dirty="0"/>
              <a:t>占用资源更少。</a:t>
            </a:r>
            <a:endParaRPr lang="en-US" altLang="zh-CN" sz="1800" dirty="0"/>
          </a:p>
          <a:p>
            <a:r>
              <a:rPr lang="en-US" altLang="zh-CN" sz="1800" dirty="0"/>
              <a:t>PHP7</a:t>
            </a:r>
            <a:r>
              <a:rPr lang="zh-CN" altLang="en-US" sz="1800" dirty="0"/>
              <a:t>性能极大提高，并且</a:t>
            </a:r>
            <a:r>
              <a:rPr lang="en-US" altLang="zh-CN" sz="1800" dirty="0"/>
              <a:t>PHP</a:t>
            </a:r>
            <a:r>
              <a:rPr lang="zh-CN" altLang="en-US" sz="1800" dirty="0"/>
              <a:t>支持热部署，</a:t>
            </a:r>
            <a:r>
              <a:rPr lang="en-US" altLang="zh-CN" sz="1800" dirty="0"/>
              <a:t>PHP</a:t>
            </a:r>
            <a:r>
              <a:rPr lang="zh-CN" altLang="en-US" sz="1800" dirty="0"/>
              <a:t>成熟的系统，框架等非常多，有大量的方案可以选择。</a:t>
            </a:r>
            <a:endParaRPr lang="en-US" altLang="zh-CN" sz="1800" dirty="0"/>
          </a:p>
          <a:p>
            <a:r>
              <a:rPr lang="en-US" altLang="zh-CN" sz="1800" dirty="0"/>
              <a:t>PHP</a:t>
            </a:r>
            <a:r>
              <a:rPr lang="zh-CN" altLang="en-US" sz="1800" dirty="0"/>
              <a:t>对于数据库的支持更好，主流数据库都支持，并且有大量的扩展可直接使用。</a:t>
            </a:r>
            <a:endParaRPr lang="en-US" altLang="zh-CN" sz="1800" dirty="0"/>
          </a:p>
          <a:p>
            <a:r>
              <a:rPr lang="zh-CN" altLang="en-US" sz="1800" dirty="0"/>
              <a:t>配置良好的</a:t>
            </a:r>
            <a:r>
              <a:rPr lang="en-US" altLang="zh-CN" sz="1800" dirty="0"/>
              <a:t>LNMP</a:t>
            </a:r>
            <a:r>
              <a:rPr lang="zh-CN" altLang="en-US" sz="1800" dirty="0"/>
              <a:t>环境能很好应对高并发场景。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7C9330-36A5-4EF4-81B2-309C2C73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22" y="3339206"/>
            <a:ext cx="8317953" cy="340419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05B70A-83F2-48F2-B489-05A9F07C88CE}"/>
              </a:ext>
            </a:extLst>
          </p:cNvPr>
          <p:cNvSpPr txBox="1"/>
          <p:nvPr/>
        </p:nvSpPr>
        <p:spPr>
          <a:xfrm>
            <a:off x="1003177" y="3551068"/>
            <a:ext cx="263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！注意：虽然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是异步的，但是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是用多进程的方式同步处理请求的。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与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的配置方式简单灵活，并且</a:t>
            </a:r>
            <a:r>
              <a:rPr lang="en-US" altLang="zh-CN" sz="1600" dirty="0">
                <a:solidFill>
                  <a:srgbClr val="C00000"/>
                </a:solidFill>
              </a:rPr>
              <a:t>Nginx</a:t>
            </a:r>
            <a:r>
              <a:rPr lang="zh-CN" altLang="en-US" sz="1600" dirty="0">
                <a:solidFill>
                  <a:srgbClr val="C00000"/>
                </a:solidFill>
              </a:rPr>
              <a:t>对静态文件并不需要经过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处理。而</a:t>
            </a:r>
            <a:r>
              <a:rPr lang="en-US" altLang="zh-CN" sz="1600" dirty="0">
                <a:solidFill>
                  <a:srgbClr val="C00000"/>
                </a:solidFill>
              </a:rPr>
              <a:t>PHP-FPM</a:t>
            </a:r>
            <a:r>
              <a:rPr lang="zh-CN" altLang="en-US" sz="1600" dirty="0">
                <a:solidFill>
                  <a:srgbClr val="C00000"/>
                </a:solidFill>
              </a:rPr>
              <a:t>的可以通过配置文件控制进程数量，动态调整还是使用静态进程池。所以整体性能还是很高的。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Nginx+PHP</a:t>
            </a:r>
            <a:r>
              <a:rPr lang="zh-CN" altLang="en-US" dirty="0"/>
              <a:t>的运行模式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1CDC7-900A-4A3C-A6B3-656388333368}"/>
              </a:ext>
            </a:extLst>
          </p:cNvPr>
          <p:cNvSpPr txBox="1"/>
          <p:nvPr/>
        </p:nvSpPr>
        <p:spPr>
          <a:xfrm>
            <a:off x="1083077" y="3197063"/>
            <a:ext cx="7004486" cy="33178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实现了</a:t>
            </a:r>
            <a:r>
              <a:rPr lang="en-US" altLang="zh-CN" sz="1600" dirty="0" err="1"/>
              <a:t>fastcgi</a:t>
            </a:r>
            <a:r>
              <a:rPr lang="zh-CN" altLang="en-US" sz="1600" dirty="0"/>
              <a:t>协议，当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启动后会解析配置文件，初始化运行环境，加载扩展等操作，并作为</a:t>
            </a:r>
            <a:r>
              <a:rPr lang="en-US" altLang="zh-CN" sz="1600" dirty="0"/>
              <a:t>master</a:t>
            </a:r>
            <a:r>
              <a:rPr lang="zh-CN" altLang="en-US" sz="1600" dirty="0"/>
              <a:t>进程</a:t>
            </a:r>
            <a:r>
              <a:rPr lang="en-US" altLang="zh-CN" sz="1600" dirty="0"/>
              <a:t>fork</a:t>
            </a:r>
            <a:r>
              <a:rPr lang="zh-CN" altLang="en-US" sz="1600" dirty="0"/>
              <a:t>一些子进程作为</a:t>
            </a:r>
            <a:r>
              <a:rPr lang="en-US" altLang="zh-CN" sz="1600" dirty="0"/>
              <a:t>worker</a:t>
            </a:r>
            <a:r>
              <a:rPr lang="zh-CN" altLang="en-US" sz="1600" dirty="0"/>
              <a:t>，请求被</a:t>
            </a:r>
            <a:r>
              <a:rPr lang="en-US" altLang="zh-CN" sz="1600" dirty="0"/>
              <a:t>Nginx</a:t>
            </a:r>
            <a:r>
              <a:rPr lang="zh-CN" altLang="en-US" sz="1600" dirty="0"/>
              <a:t>受理后，经过简单处理会发送到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会交给一个空闲的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进程，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进程处理后把数据返回给</a:t>
            </a:r>
            <a:r>
              <a:rPr lang="en-US" altLang="zh-CN" sz="1600" dirty="0"/>
              <a:t>master</a:t>
            </a:r>
            <a:r>
              <a:rPr lang="zh-CN" altLang="en-US" sz="1600" dirty="0"/>
              <a:t>，</a:t>
            </a:r>
            <a:r>
              <a:rPr lang="en-US" altLang="zh-CN" sz="1600" dirty="0"/>
              <a:t>master</a:t>
            </a:r>
            <a:r>
              <a:rPr lang="zh-CN" altLang="en-US" sz="1600" dirty="0"/>
              <a:t>把数据发送到</a:t>
            </a:r>
            <a:r>
              <a:rPr lang="en-US" altLang="zh-CN" sz="1600" dirty="0"/>
              <a:t>Nginx</a:t>
            </a:r>
            <a:r>
              <a:rPr lang="zh-CN" altLang="en-US" sz="1600" dirty="0"/>
              <a:t>，最后</a:t>
            </a:r>
            <a:r>
              <a:rPr lang="en-US" altLang="zh-CN" sz="1600" dirty="0"/>
              <a:t>Nginx</a:t>
            </a:r>
            <a:r>
              <a:rPr lang="zh-CN" altLang="en-US" sz="1600" dirty="0"/>
              <a:t>返回响应数据。</a:t>
            </a:r>
            <a:endParaRPr lang="en-US" altLang="zh-CN" sz="1600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master</a:t>
            </a:r>
            <a:r>
              <a:rPr lang="zh-CN" altLang="en-US" sz="1600" dirty="0"/>
              <a:t>进程是以</a:t>
            </a:r>
            <a:r>
              <a:rPr lang="en-US" altLang="zh-CN" sz="1600" dirty="0"/>
              <a:t>root</a:t>
            </a:r>
            <a:r>
              <a:rPr lang="zh-CN" altLang="en-US" sz="1600" dirty="0"/>
              <a:t>用户的身份运行的，而</a:t>
            </a:r>
            <a:r>
              <a:rPr lang="en-US" altLang="zh-CN" sz="1600" dirty="0"/>
              <a:t>worker</a:t>
            </a:r>
            <a:r>
              <a:rPr lang="zh-CN" altLang="en-US" sz="1600" dirty="0"/>
              <a:t>是用其他用户，一般使用</a:t>
            </a:r>
            <a:r>
              <a:rPr lang="en-US" altLang="zh-CN" sz="1600" dirty="0"/>
              <a:t>www-data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注意：</a:t>
            </a:r>
            <a:r>
              <a:rPr lang="en-US" altLang="zh-CN" sz="1600" dirty="0" err="1"/>
              <a:t>php-cgi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是不同的，在运行时也没有关系，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可以根据配置启动时运行一些</a:t>
            </a:r>
            <a:r>
              <a:rPr lang="en-US" altLang="zh-CN" sz="1600" dirty="0"/>
              <a:t>worker</a:t>
            </a:r>
            <a:r>
              <a:rPr lang="zh-CN" altLang="en-US" sz="1600" dirty="0"/>
              <a:t>进程，可以配置数据库长连接，避免重复连接的性能损失，同时还会超时自动重连。</a:t>
            </a:r>
            <a:r>
              <a:rPr lang="en-US" altLang="zh-CN" sz="1600" dirty="0" err="1"/>
              <a:t>php</a:t>
            </a:r>
            <a:r>
              <a:rPr lang="en-US" altLang="zh-CN" sz="1600" dirty="0"/>
              <a:t>-fpm</a:t>
            </a:r>
            <a:r>
              <a:rPr lang="zh-CN" altLang="en-US" sz="1600" dirty="0"/>
              <a:t>会根据配置设置动态调整，繁忙时创建多个进程，空闲时关闭一些进程，释放系统资源。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D2DD2C-E074-451B-994D-67475CBD5524}"/>
              </a:ext>
            </a:extLst>
          </p:cNvPr>
          <p:cNvGrpSpPr/>
          <p:nvPr/>
        </p:nvGrpSpPr>
        <p:grpSpPr>
          <a:xfrm>
            <a:off x="1029810" y="1731135"/>
            <a:ext cx="10266274" cy="3833047"/>
            <a:chOff x="1029810" y="2006353"/>
            <a:chExt cx="10266274" cy="383304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2B1A067-9996-4B8A-B5D5-7E12D32690B1}"/>
                </a:ext>
              </a:extLst>
            </p:cNvPr>
            <p:cNvSpPr/>
            <p:nvPr/>
          </p:nvSpPr>
          <p:spPr>
            <a:xfrm>
              <a:off x="2521258" y="2088472"/>
              <a:ext cx="1819923" cy="126062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Nginx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9EBC5D8-3884-4680-B732-2777D982BFD3}"/>
                </a:ext>
              </a:extLst>
            </p:cNvPr>
            <p:cNvCxnSpPr/>
            <p:nvPr/>
          </p:nvCxnSpPr>
          <p:spPr>
            <a:xfrm>
              <a:off x="1029810" y="2547884"/>
              <a:ext cx="1491448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4C8CB52-18C0-405B-9DFF-008AEF4F0681}"/>
                </a:ext>
              </a:extLst>
            </p:cNvPr>
            <p:cNvSpPr txBox="1"/>
            <p:nvPr/>
          </p:nvSpPr>
          <p:spPr>
            <a:xfrm>
              <a:off x="1180732" y="2111064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request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A55699-4EF1-4DC9-9E08-D2C5DDA80CFB}"/>
                </a:ext>
              </a:extLst>
            </p:cNvPr>
            <p:cNvCxnSpPr/>
            <p:nvPr/>
          </p:nvCxnSpPr>
          <p:spPr>
            <a:xfrm>
              <a:off x="4341181" y="2569631"/>
              <a:ext cx="302728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DACA349-B5D1-4F58-B28A-F707842FF33D}"/>
                </a:ext>
              </a:extLst>
            </p:cNvPr>
            <p:cNvSpPr/>
            <p:nvPr/>
          </p:nvSpPr>
          <p:spPr>
            <a:xfrm>
              <a:off x="7368466" y="2006353"/>
              <a:ext cx="3506680" cy="11981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php</a:t>
              </a:r>
              <a:r>
                <a:rPr lang="en-US" altLang="zh-CN" dirty="0">
                  <a:solidFill>
                    <a:schemeClr val="tx1"/>
                  </a:solidFill>
                </a:rPr>
                <a:t>-fpm  master</a:t>
              </a:r>
              <a:r>
                <a:rPr lang="zh-CN" altLang="en-US" dirty="0">
                  <a:solidFill>
                    <a:schemeClr val="tx1"/>
                  </a:solidFill>
                </a:rPr>
                <a:t>进程，默认运行在</a:t>
              </a:r>
              <a:r>
                <a:rPr lang="en-US" altLang="zh-CN" dirty="0">
                  <a:solidFill>
                    <a:schemeClr val="tx1"/>
                  </a:solidFill>
                </a:rPr>
                <a:t>9000</a:t>
              </a:r>
              <a:r>
                <a:rPr lang="zh-CN" altLang="en-US" dirty="0">
                  <a:solidFill>
                    <a:schemeClr val="tx1"/>
                  </a:solidFill>
                </a:rPr>
                <a:t>端口。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D3BEB38-B1CC-47F8-85B2-E9DCAA6318A3}"/>
                </a:ext>
              </a:extLst>
            </p:cNvPr>
            <p:cNvSpPr/>
            <p:nvPr/>
          </p:nvSpPr>
          <p:spPr>
            <a:xfrm>
              <a:off x="8295430" y="4456587"/>
              <a:ext cx="1482580" cy="13828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lang="zh-CN" altLang="en-US" sz="1600" dirty="0">
                  <a:solidFill>
                    <a:schemeClr val="tx1"/>
                  </a:solidFill>
                </a:rPr>
                <a:t>执行相应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php</a:t>
              </a:r>
              <a:r>
                <a:rPr lang="zh-CN" altLang="en-US" sz="1600" dirty="0">
                  <a:solidFill>
                    <a:schemeClr val="tx1"/>
                  </a:solidFill>
                </a:rPr>
                <a:t>文件。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3B6A3EF-8F41-401C-8A57-73211145AAD5}"/>
                </a:ext>
              </a:extLst>
            </p:cNvPr>
            <p:cNvCxnSpPr>
              <a:cxnSpLocks/>
            </p:cNvCxnSpPr>
            <p:nvPr/>
          </p:nvCxnSpPr>
          <p:spPr>
            <a:xfrm>
              <a:off x="9041168" y="3204522"/>
              <a:ext cx="0" cy="1243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2753B3-20FB-4722-9F61-3E899044A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6888" y="5207658"/>
              <a:ext cx="426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矩形: 一个圆顶角，剪去另一个顶角 10">
              <a:extLst>
                <a:ext uri="{FF2B5EF4-FFF2-40B4-BE49-F238E27FC236}">
                  <a16:creationId xmlns:a16="http://schemas.microsoft.com/office/drawing/2014/main" id="{F8023B66-6210-43AD-92BC-8D3037435C0C}"/>
                </a:ext>
              </a:extLst>
            </p:cNvPr>
            <p:cNvSpPr/>
            <p:nvPr/>
          </p:nvSpPr>
          <p:spPr>
            <a:xfrm>
              <a:off x="10213008" y="4756661"/>
              <a:ext cx="1083076" cy="736846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2">
                      <a:lumMod val="25000"/>
                    </a:schemeClr>
                  </a:solidFill>
                </a:rPr>
                <a:t>MySQL</a:t>
              </a: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3A31939-6631-451B-950A-B97633778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810" y="3107379"/>
              <a:ext cx="149292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3732EBD-46AB-4CE6-BE4F-D7336571A545}"/>
                </a:ext>
              </a:extLst>
            </p:cNvPr>
            <p:cNvSpPr txBox="1"/>
            <p:nvPr/>
          </p:nvSpPr>
          <p:spPr>
            <a:xfrm>
              <a:off x="1173328" y="2645207"/>
              <a:ext cx="1207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response</a:t>
              </a:r>
              <a:endParaRPr lang="zh-CN" altLang="en-US" dirty="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37100" y="2126572"/>
              <a:ext cx="19768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使用</a:t>
              </a:r>
              <a:r>
                <a:rPr lang="en-US" altLang="zh-CN" sz="1600" dirty="0" err="1"/>
                <a:t>fastcgi</a:t>
              </a:r>
              <a:r>
                <a:rPr lang="zh-CN" altLang="en-US" sz="1600" dirty="0"/>
                <a:t>协议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485E403-E67A-46B6-8B06-10C8373C48BF}"/>
              </a:ext>
            </a:extLst>
          </p:cNvPr>
          <p:cNvCxnSpPr/>
          <p:nvPr/>
        </p:nvCxnSpPr>
        <p:spPr>
          <a:xfrm flipH="1">
            <a:off x="8078680" y="3808513"/>
            <a:ext cx="971367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源码编译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1222</Words>
  <Application>Microsoft Office PowerPoint</Application>
  <PresentationFormat>宽屏</PresentationFormat>
  <Paragraphs>139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LNMP</vt:lpstr>
      <vt:lpstr>Nginx简介</vt:lpstr>
      <vt:lpstr>Nginx for Windows</vt:lpstr>
      <vt:lpstr>LNMP优势</vt:lpstr>
      <vt:lpstr>Nginx+PHP的运行模式</vt:lpstr>
      <vt:lpstr>2</vt:lpstr>
      <vt:lpstr>获取Nginx源代码</vt:lpstr>
      <vt:lpstr>源代码目录结构</vt:lpstr>
      <vt:lpstr>编译Nginx</vt:lpstr>
      <vt:lpstr>Nginx安装目录结构</vt:lpstr>
      <vt:lpstr>3</vt:lpstr>
      <vt:lpstr>Nginx配置文件</vt:lpstr>
      <vt:lpstr>编写Nginx进程控制脚本</vt:lpstr>
      <vt:lpstr>Nginx与PHP如何对接</vt:lpstr>
      <vt:lpstr>编写控制脚本同时管理Nginx和php-fpm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149</cp:revision>
  <cp:lastPrinted>2018-01-31T08:09:36Z</cp:lastPrinted>
  <dcterms:created xsi:type="dcterms:W3CDTF">2017-12-10T11:51:32Z</dcterms:created>
  <dcterms:modified xsi:type="dcterms:W3CDTF">2018-02-06T23:41:40Z</dcterms:modified>
</cp:coreProperties>
</file>