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300" r:id="rId3"/>
    <p:sldId id="292" r:id="rId4"/>
    <p:sldId id="297" r:id="rId5"/>
    <p:sldId id="301" r:id="rId6"/>
    <p:sldId id="295" r:id="rId7"/>
    <p:sldId id="294" r:id="rId8"/>
    <p:sldId id="302" r:id="rId9"/>
    <p:sldId id="303" r:id="rId10"/>
    <p:sldId id="298" r:id="rId11"/>
    <p:sldId id="263" r:id="rId12"/>
    <p:sldId id="265" r:id="rId13"/>
    <p:sldId id="267" r:id="rId14"/>
    <p:sldId id="268" r:id="rId15"/>
    <p:sldId id="29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D5"/>
    <a:srgbClr val="AD310F"/>
    <a:srgbClr val="B0B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CEEBCD-9950-4063-A537-515D31090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a:extLst>
              <a:ext uri="{FF2B5EF4-FFF2-40B4-BE49-F238E27FC236}">
                <a16:creationId xmlns:a16="http://schemas.microsoft.com/office/drawing/2014/main" id="{EBCF86AB-4C9A-4314-B51C-AAD4B139EB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3E828-953C-4D4A-9B10-11E7329F433D}" type="datetimeFigureOut">
              <a:rPr lang="zh-CN" altLang="en-US" smtClean="0"/>
              <a:t>2018/5/1</a:t>
            </a:fld>
            <a:endParaRPr lang="zh-CN" altLang="en-US"/>
          </a:p>
        </p:txBody>
      </p:sp>
      <p:sp>
        <p:nvSpPr>
          <p:cNvPr id="4" name="页脚占位符 3">
            <a:extLst>
              <a:ext uri="{FF2B5EF4-FFF2-40B4-BE49-F238E27FC236}">
                <a16:creationId xmlns:a16="http://schemas.microsoft.com/office/drawing/2014/main" id="{2698EF48-BB5F-4AD5-BCCB-AE8531CC2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D96077E-A537-47A4-935F-E8FA72A434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30E4A-87D1-4DAD-8088-35C578F074BA}" type="slidenum">
              <a:rPr lang="zh-CN" altLang="en-US" smtClean="0"/>
              <a:t>‹#›</a:t>
            </a:fld>
            <a:endParaRPr lang="zh-CN" altLang="en-US"/>
          </a:p>
        </p:txBody>
      </p:sp>
    </p:spTree>
    <p:extLst>
      <p:ext uri="{BB962C8B-B14F-4D97-AF65-F5344CB8AC3E}">
        <p14:creationId xmlns:p14="http://schemas.microsoft.com/office/powerpoint/2010/main" val="1814633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C5346-22E5-4085-8130-851344A84DFF}" type="datetimeFigureOut">
              <a:rPr lang="zh-CN" altLang="en-US" smtClean="0"/>
              <a:t>2018/5/1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75F3-1C40-4D40-A7FE-36EEB7CAFC85}" type="slidenum">
              <a:rPr lang="zh-CN" altLang="en-US" smtClean="0"/>
              <a:t>‹#›</a:t>
            </a:fld>
            <a:endParaRPr lang="zh-CN" altLang="en-US"/>
          </a:p>
        </p:txBody>
      </p:sp>
    </p:spTree>
    <p:extLst>
      <p:ext uri="{BB962C8B-B14F-4D97-AF65-F5344CB8AC3E}">
        <p14:creationId xmlns:p14="http://schemas.microsoft.com/office/powerpoint/2010/main" val="1123494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2</a:t>
            </a:fld>
            <a:endParaRPr lang="zh-CN" altLang="en-US"/>
          </a:p>
        </p:txBody>
      </p:sp>
    </p:spTree>
    <p:extLst>
      <p:ext uri="{BB962C8B-B14F-4D97-AF65-F5344CB8AC3E}">
        <p14:creationId xmlns:p14="http://schemas.microsoft.com/office/powerpoint/2010/main" val="266512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15</a:t>
            </a:fld>
            <a:endParaRPr lang="zh-CN" altLang="en-US"/>
          </a:p>
        </p:txBody>
      </p:sp>
    </p:spTree>
    <p:extLst>
      <p:ext uri="{BB962C8B-B14F-4D97-AF65-F5344CB8AC3E}">
        <p14:creationId xmlns:p14="http://schemas.microsoft.com/office/powerpoint/2010/main" val="330097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3</a:t>
            </a:fld>
            <a:endParaRPr lang="zh-CN" altLang="en-US"/>
          </a:p>
        </p:txBody>
      </p:sp>
    </p:spTree>
    <p:extLst>
      <p:ext uri="{BB962C8B-B14F-4D97-AF65-F5344CB8AC3E}">
        <p14:creationId xmlns:p14="http://schemas.microsoft.com/office/powerpoint/2010/main" val="15994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4</a:t>
            </a:fld>
            <a:endParaRPr lang="zh-CN" altLang="en-US"/>
          </a:p>
        </p:txBody>
      </p:sp>
    </p:spTree>
    <p:extLst>
      <p:ext uri="{BB962C8B-B14F-4D97-AF65-F5344CB8AC3E}">
        <p14:creationId xmlns:p14="http://schemas.microsoft.com/office/powerpoint/2010/main" val="51754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5</a:t>
            </a:fld>
            <a:endParaRPr lang="zh-CN" altLang="en-US"/>
          </a:p>
        </p:txBody>
      </p:sp>
    </p:spTree>
    <p:extLst>
      <p:ext uri="{BB962C8B-B14F-4D97-AF65-F5344CB8AC3E}">
        <p14:creationId xmlns:p14="http://schemas.microsoft.com/office/powerpoint/2010/main" val="25768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6</a:t>
            </a:fld>
            <a:endParaRPr lang="zh-CN" altLang="en-US"/>
          </a:p>
        </p:txBody>
      </p:sp>
    </p:spTree>
    <p:extLst>
      <p:ext uri="{BB962C8B-B14F-4D97-AF65-F5344CB8AC3E}">
        <p14:creationId xmlns:p14="http://schemas.microsoft.com/office/powerpoint/2010/main" val="207629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7</a:t>
            </a:fld>
            <a:endParaRPr lang="zh-CN" altLang="en-US"/>
          </a:p>
        </p:txBody>
      </p:sp>
    </p:spTree>
    <p:extLst>
      <p:ext uri="{BB962C8B-B14F-4D97-AF65-F5344CB8AC3E}">
        <p14:creationId xmlns:p14="http://schemas.microsoft.com/office/powerpoint/2010/main" val="382015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8</a:t>
            </a:fld>
            <a:endParaRPr lang="zh-CN" altLang="en-US"/>
          </a:p>
        </p:txBody>
      </p:sp>
    </p:spTree>
    <p:extLst>
      <p:ext uri="{BB962C8B-B14F-4D97-AF65-F5344CB8AC3E}">
        <p14:creationId xmlns:p14="http://schemas.microsoft.com/office/powerpoint/2010/main" val="379326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9</a:t>
            </a:fld>
            <a:endParaRPr lang="zh-CN" altLang="en-US"/>
          </a:p>
        </p:txBody>
      </p:sp>
    </p:spTree>
    <p:extLst>
      <p:ext uri="{BB962C8B-B14F-4D97-AF65-F5344CB8AC3E}">
        <p14:creationId xmlns:p14="http://schemas.microsoft.com/office/powerpoint/2010/main" val="37213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10</a:t>
            </a:fld>
            <a:endParaRPr lang="zh-CN" altLang="en-US"/>
          </a:p>
        </p:txBody>
      </p:sp>
    </p:spTree>
    <p:extLst>
      <p:ext uri="{BB962C8B-B14F-4D97-AF65-F5344CB8AC3E}">
        <p14:creationId xmlns:p14="http://schemas.microsoft.com/office/powerpoint/2010/main" val="421642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F1A0-0452-4C02-8939-7A37F9B00A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08F11-ACC3-4EC4-93B8-4EE33F4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76E55-68B1-4967-8705-96D50D57A039}"/>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10969AB8-6412-4CED-9080-BED4491B0F0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0FE1EA-97C6-4AFA-AC9B-20D107D1A940}"/>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6240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C05A-DA8C-4A7C-A492-D0809BD2DB31}"/>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3D367E-7F2A-4FD7-9469-7C9A700B650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6699F-BBC8-4B78-A229-3D8DC392F313}"/>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EF10FD69-3F21-470B-AAFA-E4B4E4CE1C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BAE10E6-F8FC-40C0-9488-C1C9C49A04EF}"/>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40871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7B404-BAC9-4593-8465-E11AC8BDA2E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1F81FF-A10F-40F0-A344-EC0C197FB7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6EFC1C-9511-4F95-86C8-1CEF677E709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431DE7AE-7D97-4A12-9042-25D8BE03C3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DDB4BF8-C9B0-48EF-A0C5-D79BF097373C}"/>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60460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E8EA2-BB9B-4AF2-B89D-EF0747DDCDB9}"/>
              </a:ext>
            </a:extLst>
          </p:cNvPr>
          <p:cNvSpPr>
            <a:spLocks noGrp="1"/>
          </p:cNvSpPr>
          <p:nvPr>
            <p:ph type="title"/>
          </p:nvPr>
        </p:nvSpPr>
        <p:spPr>
          <a:xfrm>
            <a:off x="838200" y="673331"/>
            <a:ext cx="10515600" cy="723207"/>
          </a:xfrm>
          <a:prstGeom prst="rect">
            <a:avLst/>
          </a:prstGeo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445F7A7-7224-4A7A-842D-FA53741C4B11}"/>
              </a:ext>
            </a:extLst>
          </p:cNvPr>
          <p:cNvSpPr>
            <a:spLocks noGrp="1"/>
          </p:cNvSpPr>
          <p:nvPr>
            <p:ph idx="1"/>
          </p:nvPr>
        </p:nvSpPr>
        <p:spPr>
          <a:xfrm>
            <a:off x="838200" y="1656500"/>
            <a:ext cx="10515600" cy="504355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3">
            <a:extLst>
              <a:ext uri="{FF2B5EF4-FFF2-40B4-BE49-F238E27FC236}">
                <a16:creationId xmlns:a16="http://schemas.microsoft.com/office/drawing/2014/main" id="{3F76D789-4F75-42DD-A76C-A8D410F853B7}"/>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cxnSp>
        <p:nvCxnSpPr>
          <p:cNvPr id="6" name="直接连接符 5">
            <a:extLst>
              <a:ext uri="{FF2B5EF4-FFF2-40B4-BE49-F238E27FC236}">
                <a16:creationId xmlns:a16="http://schemas.microsoft.com/office/drawing/2014/main" id="{DD2D2CA7-6B98-42E4-8791-D05722D06B09}"/>
              </a:ext>
            </a:extLst>
          </p:cNvPr>
          <p:cNvCxnSpPr/>
          <p:nvPr userDrawn="1"/>
        </p:nvCxnSpPr>
        <p:spPr>
          <a:xfrm>
            <a:off x="838200" y="1512916"/>
            <a:ext cx="10515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6E31-38B8-473A-8F0B-E30762E853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DF9F3D-2A78-439A-8552-D5CC96153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7B1DD3-F19C-49EA-91E7-BA84F24DAFAE}"/>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A701DD96-A4D2-4CDF-9CCD-A8BCFD312C1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7C02DB5-4CCE-43F3-9031-44EB534489E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180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50C8-B8F5-4783-8C87-08A2C55F0E08}"/>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5AE49-94BE-4F45-9763-A5A7F32DF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1498FB-5DE7-4C57-827B-A27ABD1FE9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42E97A-2684-4155-AF64-ED17E161DB64}"/>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5B4571E2-8058-42D6-91EC-E68151EA77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30A8003-FF80-4A8D-BD32-C2F3C4B8BF29}"/>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893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F5CC-E472-40A0-A017-F742646013F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534E77-7CF3-4B3F-A51A-167DC2D5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84DD8A-3591-47CE-BAFE-437F00311A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CEC5C6-D2FB-4390-A886-ED9D0B4A9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A31481-AB79-441F-B290-340FEB87D9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0782B9-8F1E-4CE3-9E24-F9CE5E4BCDA0}"/>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8" name="页脚占位符 7">
            <a:extLst>
              <a:ext uri="{FF2B5EF4-FFF2-40B4-BE49-F238E27FC236}">
                <a16:creationId xmlns:a16="http://schemas.microsoft.com/office/drawing/2014/main" id="{E7D9E158-6AD9-4B81-A946-BFF67649D5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68AD7F8-6BB3-4ACB-8BF2-E14721CCAFC1}"/>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4831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9809-69F0-4CB1-9B00-02B52D9D62DC}"/>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92ADFC-8DF9-4846-8424-EAA3397C197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4" name="页脚占位符 3">
            <a:extLst>
              <a:ext uri="{FF2B5EF4-FFF2-40B4-BE49-F238E27FC236}">
                <a16:creationId xmlns:a16="http://schemas.microsoft.com/office/drawing/2014/main" id="{4ABF734D-6E84-4C4D-8BAD-17194BE302E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D38A299-9834-47C7-8BE6-F84771469402}"/>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13579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B5974-B4F3-4CCA-B80B-9B26503843C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3" name="页脚占位符 2">
            <a:extLst>
              <a:ext uri="{FF2B5EF4-FFF2-40B4-BE49-F238E27FC236}">
                <a16:creationId xmlns:a16="http://schemas.microsoft.com/office/drawing/2014/main" id="{6AC66EC4-4183-413F-8407-C28B3BD3351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BED633-56D2-476A-82F4-846F76B199CE}"/>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9498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041-A094-4A3D-BE4A-FF667B276B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164A3-48CE-4D08-9991-28B629853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4A656F-8481-4B0D-B2DF-F655C98D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546089-3981-4A82-B215-86D64A8D120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FF5DD60C-1CAE-4F0F-9C64-5E627066B5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9FFA086-7303-4753-80FE-3065683D125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39928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C3B0B-459D-43C3-8277-066241B6338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00508-1EBE-43FE-B484-AD4806BE2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1E5FE2-7078-4DE5-B3AE-A71D8B1F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365445-4870-4D89-A12B-92E5E673EFB6}"/>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FDAB2786-32B9-4A40-B9EA-4EC3CF080E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23D45C3-3BA1-4D78-8278-DB52923DF7DB}"/>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914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BBCDDB7-4F78-4DA3-8A16-38B457E2F151}"/>
              </a:ext>
            </a:extLst>
          </p:cNvPr>
          <p:cNvSpPr>
            <a:spLocks noGrp="1"/>
          </p:cNvSpPr>
          <p:nvPr>
            <p:ph type="body" idx="1"/>
          </p:nvPr>
        </p:nvSpPr>
        <p:spPr>
          <a:xfrm>
            <a:off x="954578" y="861348"/>
            <a:ext cx="10515600" cy="5356572"/>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295122E5-49A2-444F-BFA7-D7B990EE0561}"/>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spTree>
    <p:extLst>
      <p:ext uri="{BB962C8B-B14F-4D97-AF65-F5344CB8AC3E}">
        <p14:creationId xmlns:p14="http://schemas.microsoft.com/office/powerpoint/2010/main" val="24304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ED1BB-626A-4642-BCBE-36C635C8D8F4}"/>
              </a:ext>
            </a:extLst>
          </p:cNvPr>
          <p:cNvSpPr txBox="1"/>
          <p:nvPr/>
        </p:nvSpPr>
        <p:spPr>
          <a:xfrm>
            <a:off x="672483" y="1012055"/>
            <a:ext cx="10847034" cy="4955203"/>
          </a:xfrm>
          <a:prstGeom prst="rect">
            <a:avLst/>
          </a:prstGeom>
          <a:noFill/>
        </p:spPr>
        <p:txBody>
          <a:bodyPr wrap="square" rtlCol="0">
            <a:spAutoFit/>
          </a:bodyPr>
          <a:lstStyle/>
          <a:p>
            <a:r>
              <a:rPr lang="en-US" altLang="zh-CN" sz="3200" dirty="0"/>
              <a:t>Linux</a:t>
            </a:r>
            <a:r>
              <a:rPr lang="zh-CN" altLang="en-US" sz="3200" dirty="0"/>
              <a:t>平台</a:t>
            </a:r>
            <a:r>
              <a:rPr lang="en-US" altLang="zh-CN" sz="3200" dirty="0"/>
              <a:t>PHP</a:t>
            </a:r>
            <a:r>
              <a:rPr lang="zh-CN" altLang="en-US" sz="3200" dirty="0"/>
              <a:t>服务端开发</a:t>
            </a:r>
            <a:r>
              <a:rPr lang="en-US" altLang="zh-CN" sz="3200" dirty="0"/>
              <a:t>——</a:t>
            </a:r>
          </a:p>
          <a:p>
            <a:endParaRPr lang="en-US" altLang="zh-CN" dirty="0"/>
          </a:p>
          <a:p>
            <a:endParaRPr lang="en-US" altLang="zh-CN" dirty="0"/>
          </a:p>
          <a:p>
            <a:endParaRPr lang="en-US" altLang="zh-CN" dirty="0"/>
          </a:p>
          <a:p>
            <a:endParaRPr lang="en-US" altLang="zh-CN" dirty="0"/>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a:p>
            <a:pPr algn="ctr"/>
            <a:endParaRPr lang="en-US" altLang="zh-CN" dirty="0"/>
          </a:p>
          <a:p>
            <a:pPr algn="ctr"/>
            <a:r>
              <a:rPr lang="zh-CN" altLang="en-US" sz="3200" dirty="0"/>
              <a:t>第十六讲 </a:t>
            </a:r>
            <a:r>
              <a:rPr lang="en-US" altLang="zh-CN" sz="3200" dirty="0"/>
              <a:t>LNMP</a:t>
            </a:r>
            <a:r>
              <a:rPr lang="zh-CN" altLang="en-US" sz="3200" dirty="0"/>
              <a:t>更多细节以及系统服务</a:t>
            </a:r>
            <a:endParaRPr lang="en-US" altLang="zh-CN" sz="3200"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734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Linux</a:t>
            </a:r>
            <a:r>
              <a:rPr lang="zh-CN" altLang="en-US"/>
              <a:t>系统服务</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96914"/>
            <a:ext cx="10515600" cy="4704909"/>
          </a:xfrm>
        </p:spPr>
        <p:txBody>
          <a:bodyPr>
            <a:normAutofit/>
          </a:bodyPr>
          <a:lstStyle/>
          <a:p>
            <a:endParaRPr lang="en-US" altLang="zh-CN" sz="2400" dirty="0"/>
          </a:p>
          <a:p>
            <a:r>
              <a:rPr lang="zh-CN" altLang="en-US" sz="2400" dirty="0"/>
              <a:t>让</a:t>
            </a:r>
            <a:r>
              <a:rPr lang="en-US" altLang="zh-CN" sz="2400" dirty="0" err="1"/>
              <a:t>nginx</a:t>
            </a:r>
            <a:r>
              <a:rPr lang="zh-CN" altLang="en-US" sz="2400" dirty="0"/>
              <a:t>，</a:t>
            </a:r>
            <a:r>
              <a:rPr lang="en-US" altLang="zh-CN" sz="2400" dirty="0"/>
              <a:t>php-fpm</a:t>
            </a:r>
            <a:r>
              <a:rPr lang="zh-CN" altLang="en-US" sz="2400" dirty="0"/>
              <a:t>，</a:t>
            </a:r>
            <a:r>
              <a:rPr lang="en-US" altLang="zh-CN" sz="2400" dirty="0" err="1"/>
              <a:t>mysqld</a:t>
            </a:r>
            <a:r>
              <a:rPr lang="zh-CN" altLang="en-US" sz="2400" dirty="0"/>
              <a:t>开机自动启动。</a:t>
            </a:r>
            <a:endParaRPr lang="en-US" altLang="zh-CN" sz="2400" dirty="0"/>
          </a:p>
          <a:p>
            <a:endParaRPr lang="en-US" altLang="zh-CN" sz="2400" dirty="0"/>
          </a:p>
          <a:p>
            <a:r>
              <a:rPr lang="zh-CN" altLang="en-US" sz="2400" dirty="0"/>
              <a:t>这需要把管理脚本加入到</a:t>
            </a:r>
            <a:r>
              <a:rPr lang="en-US" altLang="zh-CN" sz="2400" dirty="0"/>
              <a:t>Linux</a:t>
            </a:r>
            <a:r>
              <a:rPr lang="zh-CN" altLang="en-US" sz="2400" dirty="0"/>
              <a:t>启动脚本。</a:t>
            </a:r>
            <a:endParaRPr lang="en-US" altLang="zh-CN" sz="2400" dirty="0"/>
          </a:p>
          <a:p>
            <a:endParaRPr lang="en-US" altLang="zh-CN" sz="2400" dirty="0"/>
          </a:p>
        </p:txBody>
      </p:sp>
    </p:spTree>
    <p:extLst>
      <p:ext uri="{BB962C8B-B14F-4D97-AF65-F5344CB8AC3E}">
        <p14:creationId xmlns:p14="http://schemas.microsoft.com/office/powerpoint/2010/main" val="384156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latin typeface="Roboto Mono Light" pitchFamily="2" charset="0"/>
              </a:rPr>
              <a:t>service  --status-all</a:t>
            </a:r>
            <a:r>
              <a:rPr lang="zh-CN" altLang="en-US" sz="2400" dirty="0">
                <a:latin typeface="Roboto Mono Light" pitchFamily="2" charset="0"/>
              </a:rPr>
              <a:t>显示所有的服务。</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使用示例：</a:t>
            </a:r>
            <a:r>
              <a:rPr lang="en-US" altLang="zh-CN" sz="2400" dirty="0">
                <a:latin typeface="Roboto Mono Light" pitchFamily="2" charset="0"/>
              </a:rPr>
              <a:t>service </a:t>
            </a:r>
            <a:r>
              <a:rPr lang="en-US" altLang="zh-CN" sz="2400" dirty="0" err="1">
                <a:latin typeface="Roboto Mono Light" pitchFamily="2" charset="0"/>
              </a:rPr>
              <a:t>ufw</a:t>
            </a:r>
            <a:r>
              <a:rPr lang="en-US" altLang="zh-CN" sz="2400" dirty="0">
                <a:latin typeface="Roboto Mono Light" pitchFamily="2" charset="0"/>
              </a:rPr>
              <a:t> restart</a:t>
            </a:r>
          </a:p>
          <a:p>
            <a:endParaRPr lang="en-US" altLang="zh-CN" sz="2400" dirty="0">
              <a:latin typeface="Roboto Mono Light" pitchFamily="2" charset="0"/>
            </a:endParaRPr>
          </a:p>
          <a:p>
            <a:r>
              <a:rPr lang="zh-CN" altLang="en-US" sz="2400" dirty="0">
                <a:latin typeface="Roboto Mono Light" pitchFamily="2" charset="0"/>
              </a:rPr>
              <a:t>也可以直接运行脚本文件：</a:t>
            </a:r>
            <a:endParaRPr lang="en-US" altLang="zh-CN" sz="2400" dirty="0">
              <a:latin typeface="Roboto Mono Light" pitchFamily="2" charset="0"/>
            </a:endParaRPr>
          </a:p>
          <a:p>
            <a:pPr marL="457200" lvl="1" indent="0">
              <a:buNone/>
            </a:pPr>
            <a:r>
              <a:rPr lang="en-US" altLang="zh-CN" dirty="0" err="1">
                <a:latin typeface="Roboto Mono Light" pitchFamily="2" charset="0"/>
              </a:rPr>
              <a:t>sudo</a:t>
            </a:r>
            <a:r>
              <a:rPr lang="en-US" altLang="zh-CN" dirty="0">
                <a:latin typeface="Roboto Mono Light" pitchFamily="2" charset="0"/>
              </a:rPr>
              <a:t> /</a:t>
            </a:r>
            <a:r>
              <a:rPr lang="en-US" altLang="zh-CN" dirty="0" err="1">
                <a:latin typeface="Roboto Mono Light" pitchFamily="2" charset="0"/>
              </a:rPr>
              <a:t>etc</a:t>
            </a:r>
            <a:r>
              <a:rPr lang="en-US" altLang="zh-CN" dirty="0">
                <a:latin typeface="Roboto Mono Light" pitchFamily="2" charset="0"/>
              </a:rPr>
              <a:t>/</a:t>
            </a:r>
            <a:r>
              <a:rPr lang="en-US" altLang="zh-CN" dirty="0" err="1">
                <a:latin typeface="Roboto Mono Light" pitchFamily="2" charset="0"/>
              </a:rPr>
              <a:t>init.d</a:t>
            </a:r>
            <a:r>
              <a:rPr lang="en-US" altLang="zh-CN" dirty="0">
                <a:latin typeface="Roboto Mono Light" pitchFamily="2" charset="0"/>
              </a:rPr>
              <a:t>/networking restart</a:t>
            </a:r>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latin typeface="Roboto Mono Light" pitchFamily="2" charset="0"/>
              </a:rPr>
              <a:t>Linux</a:t>
            </a:r>
            <a:r>
              <a:rPr lang="zh-CN" altLang="en-US" sz="2400" dirty="0">
                <a:latin typeface="Roboto Mono Light" pitchFamily="2" charset="0"/>
              </a:rPr>
              <a:t>系统有</a:t>
            </a:r>
            <a:r>
              <a:rPr lang="en-US" altLang="zh-CN" sz="2400" dirty="0">
                <a:latin typeface="Roboto Mono Light" pitchFamily="2" charset="0"/>
              </a:rPr>
              <a:t>7</a:t>
            </a:r>
            <a:r>
              <a:rPr lang="zh-CN" altLang="en-US" sz="2400" dirty="0">
                <a:latin typeface="Roboto Mono Light" pitchFamily="2" charset="0"/>
              </a:rPr>
              <a:t>个运行级别：</a:t>
            </a:r>
            <a:endParaRPr lang="en-US" altLang="zh-CN" sz="2400" dirty="0">
              <a:latin typeface="Roboto Mono Light" pitchFamily="2" charset="0"/>
            </a:endParaRPr>
          </a:p>
          <a:p>
            <a:pPr lvl="1"/>
            <a:r>
              <a:rPr lang="en-US" altLang="zh-CN" sz="2000" dirty="0">
                <a:latin typeface="Roboto Mono Light" pitchFamily="2" charset="0"/>
              </a:rPr>
              <a:t>0  </a:t>
            </a:r>
            <a:r>
              <a:rPr lang="zh-CN" altLang="en-US" sz="2000" dirty="0">
                <a:latin typeface="Roboto Mono Light" pitchFamily="2" charset="0"/>
              </a:rPr>
              <a:t>：关机，默认级别不能是</a:t>
            </a:r>
            <a:r>
              <a:rPr lang="en-US" altLang="zh-CN" sz="2000" dirty="0">
                <a:latin typeface="Roboto Mono Light" pitchFamily="2" charset="0"/>
              </a:rPr>
              <a:t>0</a:t>
            </a:r>
            <a:r>
              <a:rPr lang="zh-CN" altLang="en-US" sz="2000" dirty="0">
                <a:latin typeface="Roboto Mono Light" pitchFamily="2" charset="0"/>
              </a:rPr>
              <a:t>，否则不能正常启动</a:t>
            </a:r>
            <a:endParaRPr lang="en-US" altLang="zh-CN" sz="2000" dirty="0">
              <a:latin typeface="Roboto Mono Light" pitchFamily="2" charset="0"/>
            </a:endParaRPr>
          </a:p>
          <a:p>
            <a:pPr lvl="1"/>
            <a:r>
              <a:rPr lang="en-US" altLang="zh-CN" sz="2000" dirty="0">
                <a:latin typeface="Roboto Mono Light" pitchFamily="2" charset="0"/>
              </a:rPr>
              <a:t>1  </a:t>
            </a:r>
            <a:r>
              <a:rPr lang="zh-CN" altLang="en-US" sz="2000" dirty="0">
                <a:latin typeface="Roboto Mono Light" pitchFamily="2" charset="0"/>
              </a:rPr>
              <a:t>：单用户模式，用于系统维护，不能远程登录</a:t>
            </a:r>
            <a:endParaRPr lang="en-US" altLang="zh-CN" sz="2000" dirty="0">
              <a:latin typeface="Roboto Mono Light" pitchFamily="2" charset="0"/>
            </a:endParaRPr>
          </a:p>
          <a:p>
            <a:pPr lvl="1"/>
            <a:r>
              <a:rPr lang="en-US" altLang="zh-CN" sz="2000" dirty="0">
                <a:latin typeface="Roboto Mono Light" pitchFamily="2" charset="0"/>
              </a:rPr>
              <a:t>2  </a:t>
            </a:r>
            <a:r>
              <a:rPr lang="zh-CN" altLang="en-US" sz="2000" dirty="0">
                <a:latin typeface="Roboto Mono Light" pitchFamily="2" charset="0"/>
              </a:rPr>
              <a:t>：多用户模式，不支持</a:t>
            </a:r>
            <a:r>
              <a:rPr lang="en-US" altLang="zh-CN" sz="2000" dirty="0">
                <a:latin typeface="Roboto Mono Light" pitchFamily="2" charset="0"/>
              </a:rPr>
              <a:t>NFS</a:t>
            </a:r>
          </a:p>
          <a:p>
            <a:pPr lvl="1"/>
            <a:r>
              <a:rPr lang="en-US" altLang="zh-CN" sz="2000" dirty="0">
                <a:latin typeface="Roboto Mono Light" pitchFamily="2" charset="0"/>
              </a:rPr>
              <a:t>3  </a:t>
            </a:r>
            <a:r>
              <a:rPr lang="zh-CN" altLang="en-US" sz="2000" dirty="0">
                <a:latin typeface="Roboto Mono Light" pitchFamily="2" charset="0"/>
              </a:rPr>
              <a:t>：多用户模式，支持</a:t>
            </a:r>
            <a:r>
              <a:rPr lang="en-US" altLang="zh-CN" sz="2000" dirty="0">
                <a:latin typeface="Roboto Mono Light" pitchFamily="2" charset="0"/>
              </a:rPr>
              <a:t>NFS</a:t>
            </a:r>
          </a:p>
          <a:p>
            <a:pPr lvl="1"/>
            <a:r>
              <a:rPr lang="en-US" altLang="zh-CN" sz="2000" dirty="0">
                <a:latin typeface="Roboto Mono Light" pitchFamily="2" charset="0"/>
              </a:rPr>
              <a:t>4  </a:t>
            </a:r>
            <a:r>
              <a:rPr lang="zh-CN" altLang="en-US" sz="2000" dirty="0">
                <a:latin typeface="Roboto Mono Light" pitchFamily="2" charset="0"/>
              </a:rPr>
              <a:t>：系统保留，未定义</a:t>
            </a:r>
            <a:endParaRPr lang="en-US" altLang="zh-CN" sz="2000" dirty="0">
              <a:latin typeface="Roboto Mono Light" pitchFamily="2" charset="0"/>
            </a:endParaRPr>
          </a:p>
          <a:p>
            <a:pPr lvl="1"/>
            <a:r>
              <a:rPr lang="en-US" altLang="zh-CN" sz="2000" dirty="0">
                <a:latin typeface="Roboto Mono Light" pitchFamily="2" charset="0"/>
              </a:rPr>
              <a:t>5  </a:t>
            </a:r>
            <a:r>
              <a:rPr lang="zh-CN" altLang="en-US" sz="2000" dirty="0">
                <a:latin typeface="Roboto Mono Light" pitchFamily="2" charset="0"/>
              </a:rPr>
              <a:t>：界面模式，开机后进入桌面环境</a:t>
            </a:r>
            <a:endParaRPr lang="en-US" altLang="zh-CN" sz="2000" dirty="0">
              <a:latin typeface="Roboto Mono Light" pitchFamily="2" charset="0"/>
            </a:endParaRPr>
          </a:p>
          <a:p>
            <a:pPr lvl="1"/>
            <a:r>
              <a:rPr lang="en-US" altLang="zh-CN" sz="2000" dirty="0">
                <a:latin typeface="Roboto Mono Light" pitchFamily="2" charset="0"/>
              </a:rPr>
              <a:t>6  </a:t>
            </a:r>
            <a:r>
              <a:rPr lang="zh-CN" altLang="en-US" sz="2000" dirty="0">
                <a:latin typeface="Roboto Mono Light" pitchFamily="2" charset="0"/>
              </a:rPr>
              <a:t>：重启，默认运行级别不能是</a:t>
            </a:r>
            <a:r>
              <a:rPr lang="en-US" altLang="zh-CN" sz="2000" dirty="0">
                <a:latin typeface="Roboto Mono Light" pitchFamily="2" charset="0"/>
              </a:rPr>
              <a:t>6</a:t>
            </a:r>
            <a:r>
              <a:rPr lang="zh-CN" altLang="en-US" sz="2000" dirty="0">
                <a:latin typeface="Roboto Mono Light" pitchFamily="2" charset="0"/>
              </a:rPr>
              <a:t>否则会不断重启</a:t>
            </a:r>
            <a:endParaRPr lang="en-US" altLang="zh-CN" sz="2000" dirty="0">
              <a:latin typeface="Roboto Mono Light" pitchFamily="2" charset="0"/>
            </a:endParaRPr>
          </a:p>
          <a:p>
            <a:r>
              <a:rPr lang="zh-CN" altLang="en-US" sz="2400" dirty="0">
                <a:latin typeface="Roboto Mono Light" pitchFamily="2" charset="0"/>
              </a:rPr>
              <a:t>查看运行级别的命令：</a:t>
            </a:r>
            <a:r>
              <a:rPr lang="en-US" altLang="zh-CN" sz="2400" dirty="0" err="1">
                <a:latin typeface="Roboto Mono Light" pitchFamily="2" charset="0"/>
              </a:rPr>
              <a:t>runlevel</a:t>
            </a:r>
            <a:endParaRPr lang="en-US" altLang="zh-CN" sz="2400" dirty="0">
              <a:latin typeface="Roboto Mono Light" pitchFamily="2" charset="0"/>
            </a:endParaRPr>
          </a:p>
        </p:txBody>
      </p:sp>
    </p:spTree>
    <p:extLst>
      <p:ext uri="{BB962C8B-B14F-4D97-AF65-F5344CB8AC3E}">
        <p14:creationId xmlns:p14="http://schemas.microsoft.com/office/powerpoint/2010/main" val="185027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latin typeface="Roboto Mono Light" pitchFamily="2" charset="0"/>
              </a:rPr>
              <a:t>Linux</a:t>
            </a:r>
            <a:r>
              <a:rPr lang="zh-CN" altLang="en-US" sz="2400" dirty="0">
                <a:latin typeface="Roboto Mono Light" pitchFamily="2" charset="0"/>
              </a:rPr>
              <a:t>如何让每个运行级别对应不同的系统服务？</a:t>
            </a:r>
            <a:endParaRPr lang="en-US" altLang="zh-CN" sz="2400" dirty="0">
              <a:latin typeface="Roboto Mono Light" pitchFamily="2" charset="0"/>
            </a:endParaRPr>
          </a:p>
          <a:p>
            <a:pPr marL="0" indent="0">
              <a:buNone/>
            </a:pPr>
            <a:endParaRPr lang="en-US" altLang="zh-CN" sz="2400" dirty="0">
              <a:latin typeface="Roboto Mono Light" pitchFamily="2" charset="0"/>
            </a:endParaRPr>
          </a:p>
          <a:p>
            <a:pPr lvl="1"/>
            <a:r>
              <a:rPr lang="en-US" altLang="zh-CN" sz="2000" dirty="0">
                <a:latin typeface="Roboto Mono Light" pitchFamily="2" charset="0"/>
              </a:rPr>
              <a:t>/</a:t>
            </a:r>
            <a:r>
              <a:rPr lang="en-US" altLang="zh-CN" sz="2000" dirty="0" err="1">
                <a:latin typeface="Roboto Mono Light" pitchFamily="2" charset="0"/>
              </a:rPr>
              <a:t>etc</a:t>
            </a:r>
            <a:r>
              <a:rPr lang="en-US" altLang="zh-CN" sz="2000" dirty="0">
                <a:latin typeface="Roboto Mono Light" pitchFamily="2" charset="0"/>
              </a:rPr>
              <a:t>/</a:t>
            </a:r>
            <a:r>
              <a:rPr lang="zh-CN" altLang="en-US" sz="2000" dirty="0">
                <a:latin typeface="Roboto Mono Light" pitchFamily="2" charset="0"/>
              </a:rPr>
              <a:t>存在</a:t>
            </a:r>
            <a:r>
              <a:rPr lang="en-US" altLang="zh-CN" sz="2000" dirty="0" err="1">
                <a:latin typeface="Roboto Mono Light" pitchFamily="2" charset="0"/>
              </a:rPr>
              <a:t>rc</a:t>
            </a:r>
            <a:r>
              <a:rPr lang="zh-CN" altLang="en-US" sz="2000" dirty="0">
                <a:latin typeface="Roboto Mono Light" pitchFamily="2" charset="0"/>
              </a:rPr>
              <a:t>*</a:t>
            </a:r>
            <a:r>
              <a:rPr lang="en-US" altLang="zh-CN" sz="2000" dirty="0">
                <a:latin typeface="Roboto Mono Light" pitchFamily="2" charset="0"/>
              </a:rPr>
              <a:t>.d </a:t>
            </a:r>
            <a:r>
              <a:rPr lang="zh-CN" altLang="en-US" sz="2000" dirty="0">
                <a:latin typeface="Roboto Mono Light" pitchFamily="2" charset="0"/>
              </a:rPr>
              <a:t>目录，*是</a:t>
            </a:r>
            <a:r>
              <a:rPr lang="en-US" altLang="zh-CN" sz="2000" dirty="0">
                <a:latin typeface="Roboto Mono Light" pitchFamily="2" charset="0"/>
              </a:rPr>
              <a:t>0-6</a:t>
            </a:r>
            <a:r>
              <a:rPr lang="zh-CN" altLang="en-US" sz="2000" dirty="0">
                <a:latin typeface="Roboto Mono Light" pitchFamily="2" charset="0"/>
              </a:rPr>
              <a:t>的数字，</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zh-CN" altLang="en-US" sz="2000" dirty="0">
                <a:latin typeface="Roboto Mono Light" pitchFamily="2" charset="0"/>
              </a:rPr>
              <a:t>目录下的服务程序只是一个集合，系统启动时，会根据级别运行</a:t>
            </a:r>
            <a:r>
              <a:rPr lang="en-US" altLang="zh-CN" sz="2000" dirty="0" err="1">
                <a:latin typeface="Roboto Mono Light" pitchFamily="2" charset="0"/>
              </a:rPr>
              <a:t>rc</a:t>
            </a:r>
            <a:r>
              <a:rPr lang="en-US" altLang="zh-CN" sz="2000" dirty="0">
                <a:latin typeface="Roboto Mono Light" pitchFamily="2" charset="0"/>
              </a:rPr>
              <a:t>*.d</a:t>
            </a:r>
            <a:r>
              <a:rPr lang="zh-CN" altLang="en-US" sz="2000" dirty="0">
                <a:latin typeface="Roboto Mono Light" pitchFamily="2" charset="0"/>
              </a:rPr>
              <a:t>目录的程序，而此目录下是链接到</a:t>
            </a:r>
            <a:r>
              <a:rPr lang="en-US" altLang="zh-CN" sz="2000" dirty="0">
                <a:latin typeface="Roboto Mono Light" pitchFamily="2" charset="0"/>
              </a:rPr>
              <a:t>/</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zh-CN" altLang="en-US" sz="2000" dirty="0">
                <a:latin typeface="Roboto Mono Light" pitchFamily="2" charset="0"/>
              </a:rPr>
              <a:t>的符号链接，这样就实现了不同级别的不同服务配置。</a:t>
            </a:r>
            <a:endParaRPr lang="en-US" altLang="zh-CN" sz="2000" dirty="0">
              <a:latin typeface="Roboto Mono Light" pitchFamily="2" charset="0"/>
            </a:endParaRPr>
          </a:p>
          <a:p>
            <a:pPr marL="457200" lvl="1" indent="0">
              <a:buNone/>
            </a:pPr>
            <a:endParaRPr lang="en-US" altLang="zh-CN" sz="2000" dirty="0">
              <a:latin typeface="Roboto Mono Light" pitchFamily="2" charset="0"/>
            </a:endParaRPr>
          </a:p>
          <a:p>
            <a:pPr lvl="1"/>
            <a:r>
              <a:rPr lang="zh-CN" altLang="en-US" sz="2000" dirty="0">
                <a:latin typeface="Roboto Mono Light" pitchFamily="2" charset="0"/>
              </a:rPr>
              <a:t>注意这里有</a:t>
            </a:r>
            <a:r>
              <a:rPr lang="en-US" altLang="zh-CN" sz="2000" dirty="0">
                <a:latin typeface="Roboto Mono Light" pitchFamily="2" charset="0"/>
              </a:rPr>
              <a:t>rc0.d</a:t>
            </a:r>
            <a:r>
              <a:rPr lang="zh-CN" altLang="en-US" sz="2000" dirty="0">
                <a:latin typeface="Roboto Mono Light" pitchFamily="2" charset="0"/>
              </a:rPr>
              <a:t>和</a:t>
            </a:r>
            <a:r>
              <a:rPr lang="en-US" altLang="zh-CN" sz="2000" dirty="0">
                <a:latin typeface="Roboto Mono Light" pitchFamily="2" charset="0"/>
              </a:rPr>
              <a:t>rc6.d</a:t>
            </a:r>
            <a:r>
              <a:rPr lang="zh-CN" altLang="en-US" sz="2000" dirty="0">
                <a:latin typeface="Roboto Mono Light" pitchFamily="2" charset="0"/>
              </a:rPr>
              <a:t>，这两个目录下的符号链接是</a:t>
            </a:r>
            <a:r>
              <a:rPr lang="en-US" altLang="zh-CN" sz="2000" dirty="0">
                <a:latin typeface="Roboto Mono Light" pitchFamily="2" charset="0"/>
              </a:rPr>
              <a:t>K</a:t>
            </a:r>
            <a:r>
              <a:rPr lang="zh-CN" altLang="en-US" sz="2000" dirty="0">
                <a:latin typeface="Roboto Mono Light" pitchFamily="2" charset="0"/>
              </a:rPr>
              <a:t>开头，而其他的是</a:t>
            </a:r>
            <a:r>
              <a:rPr lang="en-US" altLang="zh-CN" sz="2000" dirty="0">
                <a:latin typeface="Roboto Mono Light" pitchFamily="2" charset="0"/>
              </a:rPr>
              <a:t>S</a:t>
            </a:r>
            <a:r>
              <a:rPr lang="zh-CN" altLang="en-US" sz="2000" dirty="0">
                <a:latin typeface="Roboto Mono Light" pitchFamily="2" charset="0"/>
              </a:rPr>
              <a:t>开头，</a:t>
            </a:r>
            <a:r>
              <a:rPr lang="en-US" altLang="zh-CN" sz="2000" dirty="0">
                <a:latin typeface="Roboto Mono Light" pitchFamily="2" charset="0"/>
              </a:rPr>
              <a:t>K</a:t>
            </a:r>
            <a:r>
              <a:rPr lang="zh-CN" altLang="en-US" sz="2000" dirty="0">
                <a:latin typeface="Roboto Mono Light" pitchFamily="2" charset="0"/>
              </a:rPr>
              <a:t>开头的是不启动的，而是在离开此运行级别时要进行的操作，比如关机要进行一些清理工作。</a:t>
            </a:r>
            <a:endParaRPr lang="en-US" altLang="zh-CN" sz="2000" dirty="0">
              <a:latin typeface="Roboto Mono Light" pitchFamily="2" charset="0"/>
            </a:endParaRPr>
          </a:p>
          <a:p>
            <a:pPr lvl="1"/>
            <a:endParaRPr lang="en-US" altLang="zh-CN" sz="2000" dirty="0">
              <a:latin typeface="Roboto Mono Light" pitchFamily="2" charset="0"/>
            </a:endParaRPr>
          </a:p>
          <a:p>
            <a:pPr lvl="1"/>
            <a:r>
              <a:rPr lang="zh-CN" altLang="en-US" sz="2000" dirty="0">
                <a:latin typeface="Roboto Mono Light" pitchFamily="2" charset="0"/>
              </a:rPr>
              <a:t>符号链接</a:t>
            </a:r>
            <a:r>
              <a:rPr lang="en-US" altLang="zh-CN" sz="2000" dirty="0">
                <a:latin typeface="Roboto Mono Light" pitchFamily="2" charset="0"/>
              </a:rPr>
              <a:t>S/K</a:t>
            </a:r>
            <a:r>
              <a:rPr lang="zh-CN" altLang="en-US" sz="2000" dirty="0">
                <a:latin typeface="Roboto Mono Light" pitchFamily="2" charset="0"/>
              </a:rPr>
              <a:t>后面跟的数字是启动顺序，数字小的先运行。</a:t>
            </a:r>
            <a:endParaRPr lang="en-US" altLang="zh-CN" sz="2000" dirty="0">
              <a:latin typeface="Roboto Mono Light" pitchFamily="2" charset="0"/>
            </a:endParaRPr>
          </a:p>
          <a:p>
            <a:pPr lvl="1"/>
            <a:endParaRPr lang="en-US" altLang="zh-CN" sz="2000" dirty="0">
              <a:latin typeface="Roboto Mono Light" pitchFamily="2" charset="0"/>
            </a:endParaRPr>
          </a:p>
          <a:p>
            <a:pPr lvl="1"/>
            <a:r>
              <a:rPr lang="en-US" altLang="zh-CN" sz="2000" dirty="0">
                <a:latin typeface="Roboto Mono Light" pitchFamily="2" charset="0"/>
              </a:rPr>
              <a:t>Linux</a:t>
            </a:r>
            <a:r>
              <a:rPr lang="zh-CN" altLang="en-US" sz="2000" dirty="0">
                <a:latin typeface="Roboto Mono Light" pitchFamily="2" charset="0"/>
              </a:rPr>
              <a:t>在执行时，会识别脚本中的</a:t>
            </a:r>
            <a:r>
              <a:rPr lang="en-US" altLang="zh-CN" sz="2000" dirty="0">
                <a:latin typeface="Roboto Mono Light" pitchFamily="2" charset="0"/>
              </a:rPr>
              <a:t>start</a:t>
            </a:r>
            <a:r>
              <a:rPr lang="zh-CN" altLang="en-US" sz="2000" dirty="0">
                <a:latin typeface="Roboto Mono Light" pitchFamily="2" charset="0"/>
              </a:rPr>
              <a:t>，</a:t>
            </a:r>
            <a:r>
              <a:rPr lang="en-US" altLang="zh-CN" sz="2000" dirty="0">
                <a:latin typeface="Roboto Mono Light" pitchFamily="2" charset="0"/>
              </a:rPr>
              <a:t>stop</a:t>
            </a:r>
            <a:r>
              <a:rPr lang="zh-CN" altLang="en-US" sz="2000" dirty="0">
                <a:latin typeface="Roboto Mono Light" pitchFamily="2" charset="0"/>
              </a:rPr>
              <a:t>参数。所以在启动时，会默认执行</a:t>
            </a:r>
            <a:r>
              <a:rPr lang="en-US" altLang="zh-CN" sz="2000" dirty="0">
                <a:latin typeface="Roboto Mono Light" pitchFamily="2" charset="0"/>
              </a:rPr>
              <a:t>start</a:t>
            </a:r>
            <a:r>
              <a:rPr lang="zh-CN" altLang="en-US" sz="2000" dirty="0">
                <a:latin typeface="Roboto Mono Light" pitchFamily="2" charset="0"/>
              </a:rPr>
              <a:t>参数的操作。</a:t>
            </a:r>
            <a:endParaRPr lang="en-US" altLang="zh-CN" sz="2000" dirty="0">
              <a:latin typeface="Roboto Mono Light" pitchFamily="2" charset="0"/>
            </a:endParaRPr>
          </a:p>
          <a:p>
            <a:pPr marL="457200" lvl="1" indent="0">
              <a:buNone/>
            </a:pPr>
            <a:endParaRPr lang="en-US" altLang="zh-CN" dirty="0">
              <a:latin typeface="Roboto Mono Light" pitchFamily="2" charset="0"/>
            </a:endParaRPr>
          </a:p>
        </p:txBody>
      </p:sp>
    </p:spTree>
    <p:extLst>
      <p:ext uri="{BB962C8B-B14F-4D97-AF65-F5344CB8AC3E}">
        <p14:creationId xmlns:p14="http://schemas.microsoft.com/office/powerpoint/2010/main" val="327665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dirty="0" err="1"/>
              <a:t>nginx</a:t>
            </a:r>
            <a:r>
              <a:rPr lang="zh-CN" altLang="en-US" dirty="0"/>
              <a:t>，</a:t>
            </a:r>
            <a:r>
              <a:rPr lang="en-US" altLang="zh-CN" dirty="0" err="1"/>
              <a:t>phpfpm</a:t>
            </a:r>
            <a:r>
              <a:rPr lang="zh-CN" altLang="en-US" dirty="0"/>
              <a:t>，</a:t>
            </a:r>
            <a:r>
              <a:rPr lang="en-US" altLang="zh-CN" dirty="0" err="1"/>
              <a:t>mysqld</a:t>
            </a:r>
            <a:r>
              <a:rPr lang="zh-CN" altLang="en-US" dirty="0"/>
              <a:t>加入系统服务</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dirty="0">
                <a:latin typeface="Roboto Mono Light" pitchFamily="2" charset="0"/>
              </a:rPr>
              <a:t>对已经写好的</a:t>
            </a:r>
            <a:r>
              <a:rPr lang="en-US" altLang="zh-CN" sz="2400" dirty="0">
                <a:latin typeface="Roboto Mono Light" pitchFamily="2" charset="0"/>
              </a:rPr>
              <a:t>LNMP</a:t>
            </a:r>
            <a:r>
              <a:rPr lang="zh-CN" altLang="en-US" sz="2400" dirty="0">
                <a:latin typeface="Roboto Mono Light" pitchFamily="2" charset="0"/>
              </a:rPr>
              <a:t>管理脚本，分别把</a:t>
            </a:r>
            <a:r>
              <a:rPr lang="en-US" altLang="zh-CN" sz="2400" dirty="0" err="1">
                <a:latin typeface="Roboto Mono Light" pitchFamily="2" charset="0"/>
              </a:rPr>
              <a:t>nginx</a:t>
            </a:r>
            <a:r>
              <a:rPr lang="zh-CN" altLang="en-US" sz="2400" dirty="0">
                <a:latin typeface="Roboto Mono Light" pitchFamily="2" charset="0"/>
              </a:rPr>
              <a:t>，</a:t>
            </a:r>
            <a:r>
              <a:rPr lang="en-US" altLang="zh-CN" sz="2400" dirty="0" err="1">
                <a:latin typeface="Roboto Mono Light" pitchFamily="2" charset="0"/>
              </a:rPr>
              <a:t>phpfpm</a:t>
            </a:r>
            <a:r>
              <a:rPr lang="zh-CN" altLang="en-US" sz="2400" dirty="0">
                <a:latin typeface="Roboto Mono Light" pitchFamily="2" charset="0"/>
              </a:rPr>
              <a:t>，</a:t>
            </a:r>
            <a:r>
              <a:rPr lang="en-US" altLang="zh-CN" sz="2400" dirty="0" err="1">
                <a:latin typeface="Roboto Mono Light" pitchFamily="2" charset="0"/>
              </a:rPr>
              <a:t>mysqld</a:t>
            </a:r>
            <a:r>
              <a:rPr lang="zh-CN" altLang="en-US" sz="2400" dirty="0">
                <a:latin typeface="Roboto Mono Light" pitchFamily="2" charset="0"/>
              </a:rPr>
              <a:t>加入</a:t>
            </a:r>
            <a:r>
              <a:rPr lang="en-US" altLang="zh-CN" sz="2400" dirty="0">
                <a:latin typeface="Roboto Mono Light" pitchFamily="2" charset="0"/>
              </a:rPr>
              <a:t>Linux</a:t>
            </a:r>
            <a:r>
              <a:rPr lang="zh-CN" altLang="en-US" sz="2400" dirty="0">
                <a:latin typeface="Roboto Mono Light" pitchFamily="2" charset="0"/>
              </a:rPr>
              <a:t>系统服务：</a:t>
            </a:r>
            <a:endParaRPr lang="en-US" altLang="zh-CN" sz="2400" dirty="0">
              <a:latin typeface="Roboto Mono Light" pitchFamily="2" charset="0"/>
            </a:endParaRPr>
          </a:p>
          <a:p>
            <a:pPr marL="457200" lvl="1" indent="0">
              <a:buNone/>
            </a:pPr>
            <a:r>
              <a:rPr lang="zh-CN" altLang="en-US" sz="2000" dirty="0">
                <a:latin typeface="Roboto Mono Light" pitchFamily="2" charset="0"/>
              </a:rPr>
              <a:t>复制</a:t>
            </a:r>
            <a:r>
              <a:rPr lang="en-US" altLang="zh-CN" sz="2000" dirty="0" err="1">
                <a:latin typeface="Roboto Mono Light" pitchFamily="2" charset="0"/>
              </a:rPr>
              <a:t>nginx</a:t>
            </a:r>
            <a:r>
              <a:rPr lang="zh-CN" altLang="en-US" sz="2000" dirty="0">
                <a:latin typeface="Roboto Mono Light" pitchFamily="2" charset="0"/>
              </a:rPr>
              <a:t>，</a:t>
            </a:r>
            <a:r>
              <a:rPr lang="en-US" altLang="zh-CN" sz="2000" dirty="0" err="1">
                <a:latin typeface="Roboto Mono Light" pitchFamily="2" charset="0"/>
              </a:rPr>
              <a:t>phpfpm</a:t>
            </a:r>
            <a:r>
              <a:rPr lang="zh-CN" altLang="en-US" sz="2000" dirty="0">
                <a:latin typeface="Roboto Mono Light" pitchFamily="2" charset="0"/>
              </a:rPr>
              <a:t>，</a:t>
            </a:r>
            <a:r>
              <a:rPr lang="en-US" altLang="zh-CN" sz="2000" dirty="0" err="1">
                <a:latin typeface="Roboto Mono Light" pitchFamily="2" charset="0"/>
              </a:rPr>
              <a:t>mysqld</a:t>
            </a:r>
            <a:r>
              <a:rPr lang="zh-CN" altLang="en-US" sz="2000" dirty="0">
                <a:latin typeface="Roboto Mono Light" pitchFamily="2" charset="0"/>
              </a:rPr>
              <a:t>脚本到</a:t>
            </a:r>
            <a:r>
              <a:rPr lang="en-US" altLang="zh-CN" sz="2000" dirty="0">
                <a:latin typeface="Roboto Mono Light" pitchFamily="2" charset="0"/>
              </a:rPr>
              <a:t>/</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zh-CN" altLang="en-US" sz="2000" dirty="0">
                <a:latin typeface="Roboto Mono Light" pitchFamily="2" charset="0"/>
              </a:rPr>
              <a:t>以</a:t>
            </a:r>
            <a:r>
              <a:rPr lang="en-US" altLang="zh-CN" sz="2000" dirty="0" err="1">
                <a:latin typeface="Roboto Mono Light" pitchFamily="2" charset="0"/>
              </a:rPr>
              <a:t>nginx</a:t>
            </a:r>
            <a:r>
              <a:rPr lang="zh-CN" altLang="en-US" sz="2000" dirty="0">
                <a:latin typeface="Roboto Mono Light" pitchFamily="2" charset="0"/>
              </a:rPr>
              <a:t>为例，建立软链接：</a:t>
            </a:r>
            <a:endParaRPr lang="en-US" altLang="zh-CN" sz="20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nginx</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/rc3.d/S05nginx</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nginx</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/rc5.d/S05nginx</a:t>
            </a:r>
          </a:p>
          <a:p>
            <a:pPr marL="457200" lvl="1" indent="0">
              <a:buNone/>
            </a:pPr>
            <a:endParaRPr lang="en-US" altLang="zh-CN" sz="2000" dirty="0">
              <a:latin typeface="Roboto Mono Light" pitchFamily="2" charset="0"/>
            </a:endParaRPr>
          </a:p>
          <a:p>
            <a:pPr marL="457200" lvl="1" indent="0">
              <a:buNone/>
            </a:pPr>
            <a:r>
              <a:rPr lang="zh-CN" altLang="en-US" sz="2000" i="1" dirty="0">
                <a:latin typeface="Roboto Mono Light" pitchFamily="2" charset="0"/>
              </a:rPr>
              <a:t>此操作会在用户启动级别为</a:t>
            </a:r>
            <a:r>
              <a:rPr lang="en-US" altLang="zh-CN" sz="2000" i="1" dirty="0">
                <a:latin typeface="Roboto Mono Light" pitchFamily="2" charset="0"/>
              </a:rPr>
              <a:t>3</a:t>
            </a:r>
            <a:r>
              <a:rPr lang="zh-CN" altLang="en-US" sz="2000" i="1" dirty="0">
                <a:latin typeface="Roboto Mono Light" pitchFamily="2" charset="0"/>
              </a:rPr>
              <a:t>和</a:t>
            </a:r>
            <a:r>
              <a:rPr lang="en-US" altLang="zh-CN" sz="2000" i="1" dirty="0">
                <a:latin typeface="Roboto Mono Light" pitchFamily="2" charset="0"/>
              </a:rPr>
              <a:t>5</a:t>
            </a:r>
            <a:r>
              <a:rPr lang="zh-CN" altLang="en-US" sz="2000" i="1" dirty="0">
                <a:latin typeface="Roboto Mono Light" pitchFamily="2" charset="0"/>
              </a:rPr>
              <a:t>的时候自动启动</a:t>
            </a:r>
            <a:r>
              <a:rPr lang="en-US" altLang="zh-CN" sz="2000" i="1" dirty="0" err="1">
                <a:latin typeface="Roboto Mono Light" pitchFamily="2" charset="0"/>
              </a:rPr>
              <a:t>nginx</a:t>
            </a:r>
            <a:endParaRPr lang="en-US" altLang="zh-CN" sz="2000" i="1" dirty="0">
              <a:latin typeface="Roboto Mono Light" pitchFamily="2" charset="0"/>
            </a:endParaRPr>
          </a:p>
        </p:txBody>
      </p:sp>
    </p:spTree>
    <p:extLst>
      <p:ext uri="{BB962C8B-B14F-4D97-AF65-F5344CB8AC3E}">
        <p14:creationId xmlns:p14="http://schemas.microsoft.com/office/powerpoint/2010/main" val="307365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Nginx</a:t>
            </a:r>
            <a:r>
              <a:rPr lang="zh-CN" altLang="en-US" dirty="0"/>
              <a:t>路由重写</a:t>
            </a:r>
          </a:p>
        </p:txBody>
      </p:sp>
      <p:cxnSp>
        <p:nvCxnSpPr>
          <p:cNvPr id="7" name="直接箭头连接符 6">
            <a:extLst>
              <a:ext uri="{FF2B5EF4-FFF2-40B4-BE49-F238E27FC236}">
                <a16:creationId xmlns:a16="http://schemas.microsoft.com/office/drawing/2014/main" id="{D18D6E74-D35D-4833-A2CB-E2238DD52160}"/>
              </a:ext>
            </a:extLst>
          </p:cNvPr>
          <p:cNvCxnSpPr>
            <a:cxnSpLocks/>
          </p:cNvCxnSpPr>
          <p:nvPr/>
        </p:nvCxnSpPr>
        <p:spPr>
          <a:xfrm flipV="1">
            <a:off x="1063869" y="2356338"/>
            <a:ext cx="14771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85C293AF-6324-46BD-95CB-156BCE486F46}"/>
              </a:ext>
            </a:extLst>
          </p:cNvPr>
          <p:cNvSpPr txBox="1"/>
          <p:nvPr/>
        </p:nvSpPr>
        <p:spPr>
          <a:xfrm>
            <a:off x="1257300" y="1907931"/>
            <a:ext cx="1345223" cy="369332"/>
          </a:xfrm>
          <a:prstGeom prst="rect">
            <a:avLst/>
          </a:prstGeom>
          <a:noFill/>
        </p:spPr>
        <p:txBody>
          <a:bodyPr wrap="square" rtlCol="0">
            <a:spAutoFit/>
          </a:bodyPr>
          <a:lstStyle/>
          <a:p>
            <a:r>
              <a:rPr lang="en-US" altLang="zh-CN" dirty="0"/>
              <a:t>request</a:t>
            </a:r>
            <a:endParaRPr lang="zh-CN" altLang="en-US" dirty="0"/>
          </a:p>
        </p:txBody>
      </p:sp>
      <p:cxnSp>
        <p:nvCxnSpPr>
          <p:cNvPr id="12" name="直接连接符 11">
            <a:extLst>
              <a:ext uri="{FF2B5EF4-FFF2-40B4-BE49-F238E27FC236}">
                <a16:creationId xmlns:a16="http://schemas.microsoft.com/office/drawing/2014/main" id="{E0A281C1-EF25-417F-BBA7-6C453E3EED50}"/>
              </a:ext>
            </a:extLst>
          </p:cNvPr>
          <p:cNvCxnSpPr/>
          <p:nvPr/>
        </p:nvCxnSpPr>
        <p:spPr>
          <a:xfrm>
            <a:off x="2540977" y="2356338"/>
            <a:ext cx="1855177"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CF3F5B41-7990-40C0-9376-9D8817D70BF9}"/>
              </a:ext>
            </a:extLst>
          </p:cNvPr>
          <p:cNvSpPr txBox="1"/>
          <p:nvPr/>
        </p:nvSpPr>
        <p:spPr>
          <a:xfrm>
            <a:off x="2869223" y="2435414"/>
            <a:ext cx="1345223" cy="369332"/>
          </a:xfrm>
          <a:prstGeom prst="rect">
            <a:avLst/>
          </a:prstGeom>
          <a:noFill/>
        </p:spPr>
        <p:txBody>
          <a:bodyPr wrap="square" rtlCol="0">
            <a:spAutoFit/>
          </a:bodyPr>
          <a:lstStyle/>
          <a:p>
            <a:r>
              <a:rPr lang="en-US" altLang="zh-CN" dirty="0"/>
              <a:t>URL/PATH1</a:t>
            </a:r>
            <a:endParaRPr lang="zh-CN" altLang="en-US" dirty="0"/>
          </a:p>
        </p:txBody>
      </p:sp>
      <p:sp>
        <p:nvSpPr>
          <p:cNvPr id="15" name="矩形 14">
            <a:extLst>
              <a:ext uri="{FF2B5EF4-FFF2-40B4-BE49-F238E27FC236}">
                <a16:creationId xmlns:a16="http://schemas.microsoft.com/office/drawing/2014/main" id="{2E5BE955-7254-4C8B-B99D-5F1150F02297}"/>
              </a:ext>
            </a:extLst>
          </p:cNvPr>
          <p:cNvSpPr/>
          <p:nvPr/>
        </p:nvSpPr>
        <p:spPr>
          <a:xfrm>
            <a:off x="4390292" y="2096973"/>
            <a:ext cx="2875085" cy="1433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Nginx</a:t>
            </a:r>
          </a:p>
          <a:p>
            <a:pPr algn="ctr"/>
            <a:endParaRPr lang="en-US" altLang="zh-CN" dirty="0"/>
          </a:p>
          <a:p>
            <a:pPr algn="ctr"/>
            <a:endParaRPr lang="zh-CN" altLang="en-US" dirty="0"/>
          </a:p>
        </p:txBody>
      </p:sp>
      <p:cxnSp>
        <p:nvCxnSpPr>
          <p:cNvPr id="17" name="直接连接符 16">
            <a:extLst>
              <a:ext uri="{FF2B5EF4-FFF2-40B4-BE49-F238E27FC236}">
                <a16:creationId xmlns:a16="http://schemas.microsoft.com/office/drawing/2014/main" id="{9607954A-9F3B-44DC-9472-28FD81402574}"/>
              </a:ext>
            </a:extLst>
          </p:cNvPr>
          <p:cNvCxnSpPr/>
          <p:nvPr/>
        </p:nvCxnSpPr>
        <p:spPr>
          <a:xfrm>
            <a:off x="4390292" y="2356338"/>
            <a:ext cx="3927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6050F74-D214-44EF-BEBE-9976E38597F2}"/>
              </a:ext>
            </a:extLst>
          </p:cNvPr>
          <p:cNvCxnSpPr>
            <a:cxnSpLocks/>
          </p:cNvCxnSpPr>
          <p:nvPr/>
        </p:nvCxnSpPr>
        <p:spPr>
          <a:xfrm>
            <a:off x="4780078" y="2359274"/>
            <a:ext cx="0" cy="4542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A69E7EB6-1AA2-4D5F-9FCB-8D9E580332E1}"/>
              </a:ext>
            </a:extLst>
          </p:cNvPr>
          <p:cNvSpPr/>
          <p:nvPr/>
        </p:nvSpPr>
        <p:spPr>
          <a:xfrm>
            <a:off x="4410806" y="2787168"/>
            <a:ext cx="1295395" cy="624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Rewrite</a:t>
            </a:r>
            <a:endParaRPr lang="zh-CN" altLang="en-US" dirty="0"/>
          </a:p>
        </p:txBody>
      </p:sp>
      <p:cxnSp>
        <p:nvCxnSpPr>
          <p:cNvPr id="22" name="直接箭头连接符 21">
            <a:extLst>
              <a:ext uri="{FF2B5EF4-FFF2-40B4-BE49-F238E27FC236}">
                <a16:creationId xmlns:a16="http://schemas.microsoft.com/office/drawing/2014/main" id="{D1C75754-B363-4F6E-BF81-4E8A9135E0DF}"/>
              </a:ext>
            </a:extLst>
          </p:cNvPr>
          <p:cNvCxnSpPr>
            <a:cxnSpLocks/>
            <a:stCxn id="20" idx="6"/>
          </p:cNvCxnSpPr>
          <p:nvPr/>
        </p:nvCxnSpPr>
        <p:spPr>
          <a:xfrm>
            <a:off x="5706201" y="3099291"/>
            <a:ext cx="240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BE29C7B9-6DD8-4E78-8FCC-D26221510E76}"/>
              </a:ext>
            </a:extLst>
          </p:cNvPr>
          <p:cNvSpPr txBox="1"/>
          <p:nvPr/>
        </p:nvSpPr>
        <p:spPr>
          <a:xfrm>
            <a:off x="5750161" y="3119016"/>
            <a:ext cx="1380401" cy="369332"/>
          </a:xfrm>
          <a:prstGeom prst="rect">
            <a:avLst/>
          </a:prstGeom>
          <a:noFill/>
        </p:spPr>
        <p:txBody>
          <a:bodyPr wrap="square" rtlCol="0">
            <a:spAutoFit/>
          </a:bodyPr>
          <a:lstStyle/>
          <a:p>
            <a:r>
              <a:rPr lang="en-US" altLang="zh-CN" dirty="0"/>
              <a:t>URL/PATH2</a:t>
            </a:r>
            <a:endParaRPr lang="zh-CN" altLang="en-US" dirty="0"/>
          </a:p>
        </p:txBody>
      </p:sp>
      <p:sp>
        <p:nvSpPr>
          <p:cNvPr id="26" name="矩形: 对角圆角 25">
            <a:extLst>
              <a:ext uri="{FF2B5EF4-FFF2-40B4-BE49-F238E27FC236}">
                <a16:creationId xmlns:a16="http://schemas.microsoft.com/office/drawing/2014/main" id="{9F529C20-BB43-4C10-9F38-74BD4DBEEA6E}"/>
              </a:ext>
            </a:extLst>
          </p:cNvPr>
          <p:cNvSpPr/>
          <p:nvPr/>
        </p:nvSpPr>
        <p:spPr>
          <a:xfrm>
            <a:off x="8106508" y="2567356"/>
            <a:ext cx="1934307" cy="101551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PHP-FPM</a:t>
            </a:r>
          </a:p>
        </p:txBody>
      </p:sp>
      <p:cxnSp>
        <p:nvCxnSpPr>
          <p:cNvPr id="28" name="直接连接符 27">
            <a:extLst>
              <a:ext uri="{FF2B5EF4-FFF2-40B4-BE49-F238E27FC236}">
                <a16:creationId xmlns:a16="http://schemas.microsoft.com/office/drawing/2014/main" id="{D07E314C-5694-4B3D-B07C-202DBF5AA3CE}"/>
              </a:ext>
            </a:extLst>
          </p:cNvPr>
          <p:cNvCxnSpPr/>
          <p:nvPr/>
        </p:nvCxnSpPr>
        <p:spPr>
          <a:xfrm>
            <a:off x="4249614" y="3068513"/>
            <a:ext cx="0" cy="584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5560202-CAF7-4B86-A5D5-396B5BEACA80}"/>
              </a:ext>
            </a:extLst>
          </p:cNvPr>
          <p:cNvCxnSpPr>
            <a:cxnSpLocks/>
          </p:cNvCxnSpPr>
          <p:nvPr/>
        </p:nvCxnSpPr>
        <p:spPr>
          <a:xfrm>
            <a:off x="4249614" y="3661996"/>
            <a:ext cx="1459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C8EF9EB-CC1D-4D9A-BD53-73D311B91B52}"/>
              </a:ext>
            </a:extLst>
          </p:cNvPr>
          <p:cNvCxnSpPr/>
          <p:nvPr/>
        </p:nvCxnSpPr>
        <p:spPr>
          <a:xfrm flipH="1">
            <a:off x="3288323" y="3661996"/>
            <a:ext cx="961291" cy="725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剪去单角 33">
            <a:extLst>
              <a:ext uri="{FF2B5EF4-FFF2-40B4-BE49-F238E27FC236}">
                <a16:creationId xmlns:a16="http://schemas.microsoft.com/office/drawing/2014/main" id="{D1824E42-EF40-44EF-819A-5AF643E47EBB}"/>
              </a:ext>
            </a:extLst>
          </p:cNvPr>
          <p:cNvSpPr/>
          <p:nvPr/>
        </p:nvSpPr>
        <p:spPr>
          <a:xfrm>
            <a:off x="838200" y="4387361"/>
            <a:ext cx="5870331" cy="1433115"/>
          </a:xfrm>
          <a:prstGeom prst="snip1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重写过程是根据配置文件，对请求路径进行匹配，如果匹配成功，则根据规则转到指定的路径。</a:t>
            </a:r>
          </a:p>
        </p:txBody>
      </p:sp>
    </p:spTree>
    <p:extLst>
      <p:ext uri="{BB962C8B-B14F-4D97-AF65-F5344CB8AC3E}">
        <p14:creationId xmlns:p14="http://schemas.microsoft.com/office/powerpoint/2010/main" val="172685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Nginx</a:t>
            </a:r>
            <a:r>
              <a:rPr lang="zh-CN" altLang="en-US" dirty="0"/>
              <a:t>路由重写：</a:t>
            </a:r>
            <a:r>
              <a:rPr lang="en-US" altLang="zh-CN" dirty="0"/>
              <a:t>rewrite</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a:latin typeface="Roboto Mono Light" pitchFamily="2" charset="0"/>
              </a:rPr>
              <a:t>Nginx</a:t>
            </a:r>
            <a:r>
              <a:rPr lang="zh-CN" altLang="en-US" sz="2000" dirty="0">
                <a:latin typeface="Roboto Mono Light" pitchFamily="2" charset="0"/>
              </a:rPr>
              <a:t>的</a:t>
            </a:r>
            <a:r>
              <a:rPr lang="en-US" altLang="zh-CN" sz="2000" dirty="0">
                <a:latin typeface="Roboto Mono Light" pitchFamily="2" charset="0"/>
              </a:rPr>
              <a:t>rewrite</a:t>
            </a:r>
            <a:r>
              <a:rPr lang="zh-CN" altLang="en-US" sz="2000" dirty="0">
                <a:latin typeface="Roboto Mono Light" pitchFamily="2" charset="0"/>
              </a:rPr>
              <a:t>主要实现路由重写功能，需要</a:t>
            </a:r>
            <a:r>
              <a:rPr lang="en-US" altLang="zh-CN" sz="2000" dirty="0">
                <a:latin typeface="Roboto Mono Light" pitchFamily="2" charset="0"/>
              </a:rPr>
              <a:t>PCRE</a:t>
            </a:r>
            <a:r>
              <a:rPr lang="zh-CN" altLang="en-US" sz="2000" dirty="0">
                <a:latin typeface="Roboto Mono Light" pitchFamily="2" charset="0"/>
              </a:rPr>
              <a:t>支持：用到</a:t>
            </a:r>
            <a:r>
              <a:rPr lang="en-US" altLang="zh-CN" sz="2000" dirty="0" err="1">
                <a:latin typeface="Roboto Mono Light" pitchFamily="2" charset="0"/>
              </a:rPr>
              <a:t>perl</a:t>
            </a:r>
            <a:r>
              <a:rPr lang="zh-CN" altLang="en-US" sz="2000" dirty="0">
                <a:latin typeface="Roboto Mono Light" pitchFamily="2" charset="0"/>
              </a:rPr>
              <a:t>的正则表达式语法进行规则匹配。</a:t>
            </a:r>
            <a:endParaRPr lang="en-US" altLang="zh-CN" sz="2000" dirty="0">
              <a:latin typeface="Roboto Mono Light" pitchFamily="2" charset="0"/>
            </a:endParaRPr>
          </a:p>
          <a:p>
            <a:endParaRPr lang="en-US" altLang="zh-CN" sz="2400" dirty="0">
              <a:latin typeface="Roboto Mono Light" pitchFamily="2" charset="0"/>
            </a:endParaRPr>
          </a:p>
          <a:p>
            <a:r>
              <a:rPr lang="en-US" altLang="zh-CN" sz="2400" dirty="0">
                <a:latin typeface="Roboto Mono Light" pitchFamily="2" charset="0"/>
              </a:rPr>
              <a:t>rewrite</a:t>
            </a:r>
            <a:r>
              <a:rPr lang="zh-CN" altLang="en-US" sz="2400" dirty="0">
                <a:latin typeface="Roboto Mono Light" pitchFamily="2" charset="0"/>
              </a:rPr>
              <a:t>语法结构：</a:t>
            </a:r>
            <a:endParaRPr lang="en-US" altLang="zh-CN" sz="2400" dirty="0">
              <a:latin typeface="Roboto Mono Light" pitchFamily="2" charset="0"/>
            </a:endParaRPr>
          </a:p>
          <a:p>
            <a:pPr marL="457200" lvl="1" indent="0">
              <a:buNone/>
            </a:pPr>
            <a:r>
              <a:rPr lang="en-US" altLang="zh-CN" sz="2000" dirty="0">
                <a:latin typeface="Roboto Mono Light" pitchFamily="2" charset="0"/>
              </a:rPr>
              <a:t>rewrite  [REGEX]     [REPLACEMENT]   [FLAG]</a:t>
            </a:r>
          </a:p>
          <a:p>
            <a:pPr marL="457200" lvl="1" indent="0">
              <a:buNone/>
            </a:pPr>
            <a:r>
              <a:rPr lang="en-US" altLang="zh-CN" sz="2000" dirty="0">
                <a:latin typeface="Roboto Mono Light" pitchFamily="2" charset="0"/>
              </a:rPr>
              <a:t>         </a:t>
            </a:r>
            <a:r>
              <a:rPr lang="zh-CN" altLang="en-US" sz="2000" i="1" dirty="0">
                <a:latin typeface="新宋体" panose="02010609030101010101" pitchFamily="49" charset="-122"/>
                <a:ea typeface="新宋体" panose="02010609030101010101" pitchFamily="49" charset="-122"/>
              </a:rPr>
              <a:t>正则表达式    要替换的内容        标志</a:t>
            </a:r>
            <a:endParaRPr lang="en-US" altLang="zh-CN" sz="2000" i="1" dirty="0">
              <a:latin typeface="新宋体" panose="02010609030101010101" pitchFamily="49" charset="-122"/>
              <a:ea typeface="新宋体" panose="02010609030101010101" pitchFamily="49" charset="-122"/>
            </a:endParaRPr>
          </a:p>
          <a:p>
            <a:pPr marL="457200" lvl="1" indent="0">
              <a:buNone/>
            </a:pPr>
            <a:endParaRPr lang="en-US" altLang="zh-CN" sz="2000" dirty="0">
              <a:latin typeface="Roboto Mono Light" pitchFamily="2" charset="0"/>
            </a:endParaRPr>
          </a:p>
          <a:p>
            <a:pPr marL="457200" lvl="1" indent="0">
              <a:buNone/>
            </a:pPr>
            <a:r>
              <a:rPr lang="en-US" altLang="zh-CN" sz="2000" dirty="0">
                <a:latin typeface="Roboto Mono Light" pitchFamily="2" charset="0"/>
              </a:rPr>
              <a:t>flag</a:t>
            </a:r>
            <a:r>
              <a:rPr lang="zh-CN" altLang="en-US" sz="2000" dirty="0">
                <a:latin typeface="Roboto Mono Light" pitchFamily="2" charset="0"/>
              </a:rPr>
              <a:t>：</a:t>
            </a:r>
            <a:endParaRPr lang="en-US" altLang="zh-CN" sz="2000" dirty="0">
              <a:latin typeface="Roboto Mono Light" pitchFamily="2" charset="0"/>
            </a:endParaRPr>
          </a:p>
          <a:p>
            <a:pPr marL="914400" lvl="2" indent="0">
              <a:buNone/>
            </a:pPr>
            <a:r>
              <a:rPr lang="en-US" altLang="zh-CN" dirty="0">
                <a:latin typeface="Roboto Mono Light" pitchFamily="2" charset="0"/>
              </a:rPr>
              <a:t>last      URL</a:t>
            </a:r>
            <a:r>
              <a:rPr lang="zh-CN" altLang="en-US" dirty="0">
                <a:latin typeface="Roboto Mono Light" pitchFamily="2" charset="0"/>
              </a:rPr>
              <a:t>重写后后，再次发起新的请求匹配</a:t>
            </a:r>
            <a:r>
              <a:rPr lang="en-US" altLang="zh-CN" dirty="0">
                <a:latin typeface="Roboto Mono Light" pitchFamily="2" charset="0"/>
              </a:rPr>
              <a:t>location</a:t>
            </a:r>
            <a:r>
              <a:rPr lang="zh-CN" altLang="en-US" dirty="0">
                <a:latin typeface="Roboto Mono Light" pitchFamily="2" charset="0"/>
              </a:rPr>
              <a:t>块，地址栏</a:t>
            </a:r>
            <a:r>
              <a:rPr lang="en-US" altLang="zh-CN" dirty="0">
                <a:latin typeface="Roboto Mono Light" pitchFamily="2" charset="0"/>
              </a:rPr>
              <a:t>URL</a:t>
            </a:r>
            <a:r>
              <a:rPr lang="zh-CN" altLang="en-US" dirty="0">
                <a:latin typeface="Roboto Mono Light" pitchFamily="2" charset="0"/>
              </a:rPr>
              <a:t>不变</a:t>
            </a:r>
            <a:endParaRPr lang="en-US" altLang="zh-CN" dirty="0">
              <a:latin typeface="Roboto Mono Light" pitchFamily="2" charset="0"/>
            </a:endParaRPr>
          </a:p>
          <a:p>
            <a:pPr marL="914400" lvl="2" indent="0">
              <a:buNone/>
            </a:pPr>
            <a:r>
              <a:rPr lang="en-US" altLang="zh-CN" dirty="0">
                <a:latin typeface="Roboto Mono Light" pitchFamily="2" charset="0"/>
              </a:rPr>
              <a:t>break     </a:t>
            </a:r>
            <a:r>
              <a:rPr lang="zh-CN" altLang="en-US" dirty="0">
                <a:latin typeface="Roboto Mono Light" pitchFamily="2" charset="0"/>
              </a:rPr>
              <a:t>直接使用当前资源，不再匹配</a:t>
            </a:r>
            <a:r>
              <a:rPr lang="en-US" altLang="zh-CN" dirty="0">
                <a:latin typeface="Roboto Mono Light" pitchFamily="2" charset="0"/>
              </a:rPr>
              <a:t>location</a:t>
            </a:r>
            <a:r>
              <a:rPr lang="zh-CN" altLang="en-US" dirty="0">
                <a:latin typeface="Roboto Mono Light" pitchFamily="2" charset="0"/>
              </a:rPr>
              <a:t>，地址栏</a:t>
            </a:r>
            <a:r>
              <a:rPr lang="en-US" altLang="zh-CN" dirty="0">
                <a:latin typeface="Roboto Mono Light" pitchFamily="2" charset="0"/>
              </a:rPr>
              <a:t>URL</a:t>
            </a:r>
            <a:r>
              <a:rPr lang="zh-CN" altLang="en-US" dirty="0">
                <a:latin typeface="Roboto Mono Light" pitchFamily="2" charset="0"/>
              </a:rPr>
              <a:t>不变</a:t>
            </a:r>
            <a:endParaRPr lang="en-US" altLang="zh-CN" dirty="0">
              <a:latin typeface="Roboto Mono Light" pitchFamily="2" charset="0"/>
            </a:endParaRPr>
          </a:p>
          <a:p>
            <a:pPr marL="914400" lvl="2" indent="0">
              <a:buNone/>
            </a:pPr>
            <a:r>
              <a:rPr lang="en-US" altLang="zh-CN" dirty="0">
                <a:latin typeface="Roboto Mono Light" pitchFamily="2" charset="0"/>
              </a:rPr>
              <a:t>redirect  302</a:t>
            </a:r>
            <a:r>
              <a:rPr lang="zh-CN" altLang="en-US" dirty="0">
                <a:latin typeface="Roboto Mono Light" pitchFamily="2" charset="0"/>
              </a:rPr>
              <a:t>临时重定向，地址栏显示重定向的</a:t>
            </a:r>
            <a:r>
              <a:rPr lang="en-US" altLang="zh-CN" dirty="0">
                <a:latin typeface="Roboto Mono Light" pitchFamily="2" charset="0"/>
              </a:rPr>
              <a:t>URL</a:t>
            </a:r>
            <a:r>
              <a:rPr lang="zh-CN" altLang="en-US" dirty="0">
                <a:latin typeface="Roboto Mono Light" pitchFamily="2" charset="0"/>
              </a:rPr>
              <a:t>，爬虫不更新数据</a:t>
            </a:r>
            <a:endParaRPr lang="en-US" altLang="zh-CN" dirty="0">
              <a:latin typeface="Roboto Mono Light" pitchFamily="2" charset="0"/>
            </a:endParaRPr>
          </a:p>
          <a:p>
            <a:pPr marL="914400" lvl="2" indent="0">
              <a:buNone/>
            </a:pPr>
            <a:r>
              <a:rPr lang="en-US" altLang="zh-CN" dirty="0" err="1">
                <a:latin typeface="Roboto Mono Light" pitchFamily="2" charset="0"/>
              </a:rPr>
              <a:t>prement</a:t>
            </a:r>
            <a:r>
              <a:rPr lang="en-US" altLang="zh-CN" dirty="0">
                <a:latin typeface="Roboto Mono Light" pitchFamily="2" charset="0"/>
              </a:rPr>
              <a:t>   301</a:t>
            </a:r>
            <a:r>
              <a:rPr lang="zh-CN" altLang="en-US" dirty="0">
                <a:latin typeface="Roboto Mono Light" pitchFamily="2" charset="0"/>
              </a:rPr>
              <a:t>永久重定向，地址栏</a:t>
            </a:r>
            <a:r>
              <a:rPr lang="en-US" altLang="zh-CN" dirty="0">
                <a:latin typeface="Roboto Mono Light" pitchFamily="2" charset="0"/>
              </a:rPr>
              <a:t>URL</a:t>
            </a:r>
            <a:r>
              <a:rPr lang="zh-CN" altLang="en-US" dirty="0">
                <a:latin typeface="Roboto Mono Light" pitchFamily="2" charset="0"/>
              </a:rPr>
              <a:t>显示重定向后的</a:t>
            </a:r>
            <a:r>
              <a:rPr lang="en-US" altLang="zh-CN" dirty="0">
                <a:latin typeface="Roboto Mono Light" pitchFamily="2" charset="0"/>
              </a:rPr>
              <a:t>URL</a:t>
            </a:r>
          </a:p>
          <a:p>
            <a:endParaRPr lang="en-US" altLang="zh-CN" sz="2000" dirty="0">
              <a:latin typeface="Roboto Mono Light" pitchFamily="2" charset="0"/>
            </a:endParaRPr>
          </a:p>
        </p:txBody>
      </p:sp>
    </p:spTree>
    <p:extLst>
      <p:ext uri="{BB962C8B-B14F-4D97-AF65-F5344CB8AC3E}">
        <p14:creationId xmlns:p14="http://schemas.microsoft.com/office/powerpoint/2010/main" val="313829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latin typeface="Roboto Mono Light" pitchFamily="2" charset="0"/>
              </a:rPr>
              <a:t>Nginx</a:t>
            </a:r>
            <a:r>
              <a:rPr lang="zh-CN" altLang="en-US" dirty="0">
                <a:latin typeface="Roboto Mono Light" pitchFamily="2" charset="0"/>
              </a:rPr>
              <a:t>：检测参数</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a:latin typeface="Roboto Mono Light" pitchFamily="2" charset="0"/>
              </a:rPr>
              <a:t>~ </a:t>
            </a:r>
            <a:r>
              <a:rPr lang="zh-CN" altLang="en-US" sz="2000" dirty="0">
                <a:latin typeface="Roboto Mono Light" pitchFamily="2" charset="0"/>
              </a:rPr>
              <a:t>区分大小写的正则匹配，</a:t>
            </a:r>
            <a:r>
              <a:rPr lang="en-US" altLang="zh-CN" sz="2000" dirty="0">
                <a:latin typeface="Roboto Mono Light" pitchFamily="2" charset="0"/>
              </a:rPr>
              <a:t>~* </a:t>
            </a:r>
            <a:r>
              <a:rPr lang="zh-CN" altLang="en-US" sz="2000" dirty="0">
                <a:latin typeface="Roboto Mono Light" pitchFamily="2" charset="0"/>
              </a:rPr>
              <a:t>不区分大小写的正则匹配。</a:t>
            </a:r>
            <a:r>
              <a:rPr lang="en-US" altLang="zh-CN" sz="2000" dirty="0">
                <a:latin typeface="Roboto Mono Light" pitchFamily="2" charset="0"/>
              </a:rPr>
              <a:t>!~</a:t>
            </a:r>
            <a:r>
              <a:rPr lang="zh-CN" altLang="en-US" sz="2000" dirty="0">
                <a:latin typeface="Roboto Mono Light" pitchFamily="2" charset="0"/>
              </a:rPr>
              <a:t>表示正则不匹配。</a:t>
            </a:r>
            <a:endParaRPr lang="en-US" altLang="zh-CN" sz="2000" dirty="0">
              <a:latin typeface="Roboto Mono Light" pitchFamily="2" charset="0"/>
            </a:endParaRPr>
          </a:p>
          <a:p>
            <a:r>
              <a:rPr lang="en-US" altLang="zh-CN" sz="2000" dirty="0">
                <a:latin typeface="Roboto Mono Light" pitchFamily="2" charset="0"/>
              </a:rPr>
              <a:t>-f</a:t>
            </a:r>
            <a:r>
              <a:rPr lang="zh-CN" altLang="en-US" sz="2000" dirty="0">
                <a:latin typeface="Roboto Mono Light" pitchFamily="2" charset="0"/>
              </a:rPr>
              <a:t> </a:t>
            </a:r>
            <a:r>
              <a:rPr lang="en-US" altLang="zh-CN" sz="2000" dirty="0">
                <a:latin typeface="Roboto Mono Light" pitchFamily="2" charset="0"/>
              </a:rPr>
              <a:t>and</a:t>
            </a:r>
            <a:r>
              <a:rPr lang="zh-CN" altLang="en-US" sz="2000" dirty="0">
                <a:latin typeface="Roboto Mono Light" pitchFamily="2" charset="0"/>
              </a:rPr>
              <a:t> </a:t>
            </a:r>
            <a:r>
              <a:rPr lang="en-US" altLang="zh-CN" sz="2000" dirty="0">
                <a:latin typeface="Roboto Mono Light" pitchFamily="2" charset="0"/>
              </a:rPr>
              <a:t>!-f</a:t>
            </a:r>
            <a:r>
              <a:rPr lang="zh-CN" altLang="en-US" sz="2000" dirty="0">
                <a:latin typeface="Roboto Mono Light" pitchFamily="2" charset="0"/>
              </a:rPr>
              <a:t> 检测文件是否存在。</a:t>
            </a:r>
            <a:endParaRPr lang="en-US" altLang="zh-CN" sz="2000" dirty="0">
              <a:latin typeface="Roboto Mono Light" pitchFamily="2" charset="0"/>
            </a:endParaRPr>
          </a:p>
          <a:p>
            <a:r>
              <a:rPr lang="en-US" altLang="zh-CN" sz="2000" dirty="0">
                <a:latin typeface="Roboto Mono Light" pitchFamily="2" charset="0"/>
              </a:rPr>
              <a:t>-d and !-d</a:t>
            </a:r>
            <a:r>
              <a:rPr lang="zh-CN" altLang="en-US" sz="2000" dirty="0">
                <a:latin typeface="Roboto Mono Light" pitchFamily="2" charset="0"/>
              </a:rPr>
              <a:t> 检测目录是否存在。</a:t>
            </a:r>
            <a:endParaRPr lang="en-US" altLang="zh-CN" sz="2000" dirty="0">
              <a:latin typeface="Roboto Mono Light" pitchFamily="2" charset="0"/>
            </a:endParaRPr>
          </a:p>
          <a:p>
            <a:r>
              <a:rPr lang="en-US" altLang="zh-CN" sz="2000" dirty="0">
                <a:latin typeface="Roboto Mono Light" pitchFamily="2" charset="0"/>
              </a:rPr>
              <a:t>-e and !-e </a:t>
            </a:r>
            <a:r>
              <a:rPr lang="zh-CN" altLang="en-US" sz="2000" dirty="0">
                <a:latin typeface="Roboto Mono Light" pitchFamily="2" charset="0"/>
              </a:rPr>
              <a:t>检测文件，目录，符号链接是否存在。</a:t>
            </a:r>
            <a:endParaRPr lang="en-US" altLang="zh-CN" sz="2000" dirty="0">
              <a:latin typeface="Roboto Mono Light" pitchFamily="2" charset="0"/>
            </a:endParaRPr>
          </a:p>
          <a:p>
            <a:r>
              <a:rPr lang="en-US" altLang="zh-CN" sz="2000" dirty="0">
                <a:latin typeface="Roboto Mono Light" pitchFamily="2" charset="0"/>
              </a:rPr>
              <a:t>-x and !-x </a:t>
            </a:r>
            <a:r>
              <a:rPr lang="zh-CN" altLang="en-US" sz="2000" dirty="0">
                <a:latin typeface="Roboto Mono Light" pitchFamily="2" charset="0"/>
              </a:rPr>
              <a:t>检测是否是可执行文件。</a:t>
            </a:r>
            <a:endParaRPr lang="en-US" altLang="zh-CN" sz="20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使用正则表达式，如果使用</a:t>
            </a:r>
            <a:r>
              <a:rPr lang="en-US" altLang="zh-CN" sz="2400" dirty="0">
                <a:latin typeface="Roboto Mono Light" pitchFamily="2" charset="0"/>
              </a:rPr>
              <a:t>()</a:t>
            </a:r>
            <a:r>
              <a:rPr lang="zh-CN" altLang="en-US" sz="2400" dirty="0">
                <a:latin typeface="Roboto Mono Light" pitchFamily="2" charset="0"/>
              </a:rPr>
              <a:t>，小括号匹配的内容可以通过</a:t>
            </a:r>
            <a:r>
              <a:rPr lang="en-US" altLang="zh-CN" sz="2400" dirty="0">
                <a:latin typeface="Roboto Mono Light" pitchFamily="2" charset="0"/>
              </a:rPr>
              <a:t>$1~$9</a:t>
            </a:r>
            <a:r>
              <a:rPr lang="zh-CN" altLang="en-US" sz="2400" dirty="0">
                <a:latin typeface="Roboto Mono Light" pitchFamily="2" charset="0"/>
              </a:rPr>
              <a:t>获取。</a:t>
            </a:r>
            <a:endParaRPr lang="en-US" altLang="zh-CN" sz="2400" dirty="0">
              <a:latin typeface="Roboto Mono Light" pitchFamily="2" charset="0"/>
            </a:endParaRPr>
          </a:p>
          <a:p>
            <a:endParaRPr lang="en-US" altLang="zh-CN" sz="2400" dirty="0">
              <a:latin typeface="Roboto Mono Light" pitchFamily="2" charset="0"/>
            </a:endParaRPr>
          </a:p>
          <a:p>
            <a:endParaRPr lang="en-US" altLang="zh-CN" sz="2000" dirty="0">
              <a:latin typeface="Roboto Mono Light" pitchFamily="2" charset="0"/>
            </a:endParaRPr>
          </a:p>
        </p:txBody>
      </p:sp>
    </p:spTree>
    <p:extLst>
      <p:ext uri="{BB962C8B-B14F-4D97-AF65-F5344CB8AC3E}">
        <p14:creationId xmlns:p14="http://schemas.microsoft.com/office/powerpoint/2010/main" val="203736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latin typeface="Roboto Mono Light" pitchFamily="2" charset="0"/>
              </a:rPr>
              <a:t>rewrite</a:t>
            </a:r>
            <a:r>
              <a:rPr lang="zh-CN" altLang="en-US" dirty="0">
                <a:latin typeface="Roboto Mono Light" pitchFamily="2" charset="0"/>
              </a:rPr>
              <a:t>示例</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499"/>
            <a:ext cx="10515600" cy="5113577"/>
          </a:xfrm>
        </p:spPr>
        <p:txBody>
          <a:bodyPr>
            <a:normAutofit/>
          </a:bodyPr>
          <a:lstStyle/>
          <a:p>
            <a:r>
              <a:rPr lang="en-US" altLang="zh-CN" sz="2000" dirty="0">
                <a:latin typeface="Roboto Mono Light" pitchFamily="2" charset="0"/>
              </a:rPr>
              <a:t>rewrite</a:t>
            </a:r>
            <a:r>
              <a:rPr lang="zh-CN" altLang="en-US" sz="2000" dirty="0">
                <a:latin typeface="Roboto Mono Light" pitchFamily="2" charset="0"/>
              </a:rPr>
              <a:t>只能放在</a:t>
            </a:r>
            <a:r>
              <a:rPr lang="en-US" altLang="zh-CN" sz="2000" dirty="0">
                <a:latin typeface="Roboto Mono Light" pitchFamily="2" charset="0"/>
              </a:rPr>
              <a:t>server</a:t>
            </a:r>
            <a:r>
              <a:rPr lang="zh-CN" altLang="en-US" sz="2000" dirty="0">
                <a:latin typeface="Roboto Mono Light" pitchFamily="2" charset="0"/>
              </a:rPr>
              <a:t>，</a:t>
            </a:r>
            <a:r>
              <a:rPr lang="en-US" altLang="zh-CN" sz="2000" dirty="0">
                <a:latin typeface="Roboto Mono Light" pitchFamily="2" charset="0"/>
              </a:rPr>
              <a:t>location</a:t>
            </a:r>
            <a:r>
              <a:rPr lang="zh-CN" altLang="en-US" sz="2000" dirty="0">
                <a:latin typeface="Roboto Mono Light" pitchFamily="2" charset="0"/>
              </a:rPr>
              <a:t>，</a:t>
            </a:r>
            <a:r>
              <a:rPr lang="en-US" altLang="zh-CN" sz="2000" dirty="0">
                <a:latin typeface="Roboto Mono Light" pitchFamily="2" charset="0"/>
              </a:rPr>
              <a:t>if</a:t>
            </a:r>
            <a:r>
              <a:rPr lang="zh-CN" altLang="en-US" sz="2000" dirty="0">
                <a:latin typeface="Roboto Mono Light" pitchFamily="2" charset="0"/>
              </a:rPr>
              <a:t>的配置块中。</a:t>
            </a:r>
            <a:endParaRPr lang="en-US" altLang="zh-CN" sz="2000" dirty="0">
              <a:latin typeface="Roboto Mono Light" pitchFamily="2" charset="0"/>
            </a:endParaRPr>
          </a:p>
          <a:p>
            <a:r>
              <a:rPr lang="en-US" altLang="zh-CN" sz="2000" dirty="0">
                <a:latin typeface="Roboto Mono Light" pitchFamily="2" charset="0"/>
              </a:rPr>
              <a:t>rewrite</a:t>
            </a:r>
            <a:r>
              <a:rPr lang="zh-CN" altLang="en-US" sz="2000" dirty="0">
                <a:latin typeface="Roboto Mono Light" pitchFamily="2" charset="0"/>
              </a:rPr>
              <a:t>配置：</a:t>
            </a:r>
            <a:endParaRPr lang="en-US" altLang="zh-CN" sz="2000" dirty="0">
              <a:latin typeface="Roboto Mono Light" pitchFamily="2" charset="0"/>
            </a:endParaRPr>
          </a:p>
          <a:p>
            <a:pPr marL="457200" lvl="1" indent="0">
              <a:lnSpc>
                <a:spcPts val="1600"/>
              </a:lnSpc>
              <a:buNone/>
            </a:pPr>
            <a:r>
              <a:rPr lang="en-US" altLang="zh-CN" sz="1800" dirty="0">
                <a:latin typeface="Roboto Mono Light" pitchFamily="2" charset="0"/>
              </a:rPr>
              <a:t>server{</a:t>
            </a:r>
          </a:p>
          <a:p>
            <a:pPr marL="457200" lvl="1" indent="0">
              <a:lnSpc>
                <a:spcPts val="1600"/>
              </a:lnSpc>
              <a:buNone/>
            </a:pP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    location / {</a:t>
            </a:r>
          </a:p>
          <a:p>
            <a:pPr marL="457200" lvl="1" indent="0">
              <a:lnSpc>
                <a:spcPts val="1600"/>
              </a:lnSpc>
              <a:buNone/>
            </a:pPr>
            <a:r>
              <a:rPr lang="en-US" altLang="zh-CN" sz="1800" dirty="0">
                <a:latin typeface="Roboto Mono Light" pitchFamily="2" charset="0"/>
              </a:rPr>
              <a:t>        index </a:t>
            </a:r>
            <a:r>
              <a:rPr lang="en-US" altLang="zh-CN" sz="1800" dirty="0" err="1">
                <a:latin typeface="Roboto Mono Light" pitchFamily="2" charset="0"/>
              </a:rPr>
              <a:t>index.php</a:t>
            </a:r>
            <a:r>
              <a:rPr lang="en-US" altLang="zh-CN" sz="1800" dirty="0">
                <a:latin typeface="Roboto Mono Light" pitchFamily="2" charset="0"/>
              </a:rPr>
              <a:t>  index.html;</a:t>
            </a:r>
          </a:p>
          <a:p>
            <a:pPr marL="457200" lvl="1" indent="0">
              <a:lnSpc>
                <a:spcPts val="1600"/>
              </a:lnSpc>
              <a:buNone/>
            </a:pPr>
            <a:r>
              <a:rPr lang="en-US" altLang="zh-CN" sz="1800" dirty="0">
                <a:latin typeface="Roboto Mono Light" pitchFamily="2" charset="0"/>
              </a:rPr>
              <a:t>        if (!-e $</a:t>
            </a:r>
            <a:r>
              <a:rPr lang="en-US" altLang="zh-CN" sz="1800" dirty="0" err="1">
                <a:latin typeface="Roboto Mono Light" pitchFamily="2" charset="0"/>
              </a:rPr>
              <a:t>request_filename</a:t>
            </a: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            rewrite ^(.*)$ </a:t>
            </a:r>
            <a:r>
              <a:rPr lang="en-US" altLang="zh-CN" sz="1800" dirty="0">
                <a:solidFill>
                  <a:srgbClr val="C00000"/>
                </a:solidFill>
                <a:latin typeface="Roboto Mono Light" pitchFamily="2" charset="0"/>
              </a:rPr>
              <a:t>/index.php$1 </a:t>
            </a:r>
            <a:r>
              <a:rPr lang="en-US" altLang="zh-CN" sz="1800" dirty="0">
                <a:latin typeface="Roboto Mono Light" pitchFamily="2" charset="0"/>
              </a:rPr>
              <a:t>last;</a:t>
            </a:r>
          </a:p>
          <a:p>
            <a:pPr marL="457200" lvl="1" indent="0">
              <a:lnSpc>
                <a:spcPts val="1600"/>
              </a:lnSpc>
              <a:buNone/>
            </a:pPr>
            <a:r>
              <a:rPr lang="en-US" altLang="zh-CN" sz="1800" dirty="0">
                <a:latin typeface="Roboto Mono Light" pitchFamily="2" charset="0"/>
              </a:rPr>
              <a:t>            break;</a:t>
            </a:r>
          </a:p>
          <a:p>
            <a:pPr marL="457200" lvl="1" indent="0">
              <a:lnSpc>
                <a:spcPts val="1600"/>
              </a:lnSpc>
              <a:buNone/>
            </a:pP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    location </a:t>
            </a:r>
            <a:r>
              <a:rPr lang="en-US" altLang="zh-CN" sz="1800" dirty="0">
                <a:solidFill>
                  <a:srgbClr val="C00000"/>
                </a:solidFill>
                <a:latin typeface="Roboto Mono Light" pitchFamily="2" charset="0"/>
              </a:rPr>
              <a:t>~ ^\.php(.*)$ </a:t>
            </a:r>
            <a:r>
              <a:rPr lang="en-US" altLang="zh-CN" sz="1800" dirty="0">
                <a:latin typeface="Roboto Mono Light" pitchFamily="2" charset="0"/>
              </a:rPr>
              <a:t>{</a:t>
            </a:r>
          </a:p>
          <a:p>
            <a:pPr marL="457200" lvl="1" indent="0">
              <a:lnSpc>
                <a:spcPts val="1600"/>
              </a:lnSpc>
              <a:buNone/>
            </a:pP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    }</a:t>
            </a:r>
          </a:p>
          <a:p>
            <a:pPr marL="457200" lvl="1" indent="0">
              <a:lnSpc>
                <a:spcPts val="1600"/>
              </a:lnSpc>
              <a:buNone/>
            </a:pPr>
            <a:r>
              <a:rPr lang="en-US" altLang="zh-CN" sz="1800" dirty="0">
                <a:latin typeface="Roboto Mono Light" pitchFamily="2" charset="0"/>
              </a:rPr>
              <a:t>}</a:t>
            </a:r>
          </a:p>
          <a:p>
            <a:r>
              <a:rPr lang="zh-CN" altLang="en-US" sz="2000" dirty="0">
                <a:latin typeface="Roboto Mono Light" pitchFamily="2" charset="0"/>
              </a:rPr>
              <a:t>此配置会检测如果请求的路径不是一个存在的文件则进行路由重写至</a:t>
            </a:r>
            <a:r>
              <a:rPr lang="en-US" altLang="zh-CN" sz="2000" dirty="0">
                <a:latin typeface="Roboto Mono Light" pitchFamily="2" charset="0"/>
              </a:rPr>
              <a:t>/</a:t>
            </a:r>
            <a:r>
              <a:rPr lang="en-US" altLang="zh-CN" sz="2000" dirty="0" err="1">
                <a:latin typeface="Roboto Mono Light" pitchFamily="2" charset="0"/>
              </a:rPr>
              <a:t>index.php</a:t>
            </a:r>
            <a:r>
              <a:rPr lang="zh-CN" altLang="en-US" sz="2000" dirty="0">
                <a:latin typeface="Roboto Mono Light" pitchFamily="2" charset="0"/>
              </a:rPr>
              <a:t>，而</a:t>
            </a:r>
            <a:r>
              <a:rPr lang="en-US" altLang="zh-CN" sz="2000" dirty="0">
                <a:latin typeface="Roboto Mono Light" pitchFamily="2" charset="0"/>
              </a:rPr>
              <a:t>rewrite</a:t>
            </a:r>
            <a:r>
              <a:rPr lang="zh-CN" altLang="en-US" sz="2000" dirty="0">
                <a:latin typeface="Roboto Mono Light" pitchFamily="2" charset="0"/>
              </a:rPr>
              <a:t>会匹配新的</a:t>
            </a:r>
            <a:r>
              <a:rPr lang="en-US" altLang="zh-CN" sz="2000" dirty="0">
                <a:latin typeface="Roboto Mono Light" pitchFamily="2" charset="0"/>
              </a:rPr>
              <a:t>location</a:t>
            </a:r>
            <a:r>
              <a:rPr lang="zh-CN" altLang="en-US" sz="2000" dirty="0">
                <a:latin typeface="Roboto Mono Light" pitchFamily="2" charset="0"/>
              </a:rPr>
              <a:t>，匹配到则执行。</a:t>
            </a:r>
            <a:endParaRPr lang="en-US" altLang="zh-CN" sz="2000" dirty="0">
              <a:latin typeface="Roboto Mono Light" pitchFamily="2" charset="0"/>
            </a:endParaRPr>
          </a:p>
          <a:p>
            <a:endParaRPr lang="en-US" altLang="zh-CN" sz="2000" dirty="0">
              <a:latin typeface="Roboto Mono Light" pitchFamily="2" charset="0"/>
            </a:endParaRPr>
          </a:p>
        </p:txBody>
      </p:sp>
    </p:spTree>
    <p:extLst>
      <p:ext uri="{BB962C8B-B14F-4D97-AF65-F5344CB8AC3E}">
        <p14:creationId xmlns:p14="http://schemas.microsoft.com/office/powerpoint/2010/main" val="351204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PHP-FPM</a:t>
            </a:r>
            <a:r>
              <a:rPr lang="zh-CN" altLang="en-US" dirty="0"/>
              <a:t>配置文件</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latin typeface="Roboto Mono Light" pitchFamily="2" charset="0"/>
              </a:rPr>
              <a:t>在</a:t>
            </a:r>
            <a:r>
              <a:rPr lang="en-US" altLang="zh-CN" sz="2000" dirty="0">
                <a:latin typeface="Roboto Mono Light" pitchFamily="2" charset="0"/>
              </a:rPr>
              <a:t>php-fpm</a:t>
            </a:r>
            <a:r>
              <a:rPr lang="zh-CN" altLang="en-US" sz="2000" dirty="0">
                <a:latin typeface="Roboto Mono Light" pitchFamily="2" charset="0"/>
              </a:rPr>
              <a:t>的配置文件</a:t>
            </a:r>
            <a:r>
              <a:rPr lang="en-US" altLang="zh-CN" sz="2000" dirty="0">
                <a:latin typeface="Roboto Mono Light" pitchFamily="2" charset="0"/>
              </a:rPr>
              <a:t>www.conf</a:t>
            </a:r>
            <a:r>
              <a:rPr lang="zh-CN" altLang="en-US" sz="2000" dirty="0">
                <a:latin typeface="Roboto Mono Light" pitchFamily="2" charset="0"/>
              </a:rPr>
              <a:t>中（</a:t>
            </a:r>
            <a:r>
              <a:rPr lang="en-US" altLang="zh-CN" sz="2000" dirty="0">
                <a:latin typeface="Roboto Mono Light" pitchFamily="2" charset="0"/>
              </a:rPr>
              <a:t>PHP_INSTALL/</a:t>
            </a:r>
            <a:r>
              <a:rPr lang="en-US" altLang="zh-CN" sz="2000" dirty="0" err="1">
                <a:latin typeface="Roboto Mono Light" pitchFamily="2" charset="0"/>
              </a:rPr>
              <a:t>etc</a:t>
            </a:r>
            <a:r>
              <a:rPr lang="en-US" altLang="zh-CN" sz="2000" dirty="0">
                <a:latin typeface="Roboto Mono Light" pitchFamily="2" charset="0"/>
              </a:rPr>
              <a:t>/php-</a:t>
            </a:r>
            <a:r>
              <a:rPr lang="en-US" altLang="zh-CN" sz="2000" dirty="0" err="1">
                <a:latin typeface="Roboto Mono Light" pitchFamily="2" charset="0"/>
              </a:rPr>
              <a:t>fpm.d</a:t>
            </a:r>
            <a:r>
              <a:rPr lang="en-US" altLang="zh-CN" sz="2000" dirty="0">
                <a:latin typeface="Roboto Mono Light" pitchFamily="2" charset="0"/>
              </a:rPr>
              <a:t>/www.conf</a:t>
            </a:r>
            <a:r>
              <a:rPr lang="zh-CN" altLang="en-US" sz="2000" dirty="0">
                <a:latin typeface="Roboto Mono Light" pitchFamily="2" charset="0"/>
              </a:rPr>
              <a:t>），有几行配置用于控制</a:t>
            </a:r>
            <a:r>
              <a:rPr lang="en-US" altLang="zh-CN" sz="2000" dirty="0">
                <a:latin typeface="Roboto Mono Light" pitchFamily="2" charset="0"/>
              </a:rPr>
              <a:t>php-fpm</a:t>
            </a:r>
            <a:r>
              <a:rPr lang="zh-CN" altLang="en-US" sz="2000" dirty="0">
                <a:latin typeface="Roboto Mono Light" pitchFamily="2" charset="0"/>
              </a:rPr>
              <a:t>的进程：</a:t>
            </a:r>
            <a:endParaRPr lang="en-US" altLang="zh-CN" sz="2000" dirty="0">
              <a:latin typeface="Roboto Mono Light" pitchFamily="2" charset="0"/>
            </a:endParaRPr>
          </a:p>
          <a:p>
            <a:pPr marL="457200" lvl="1" indent="0">
              <a:buNone/>
            </a:pPr>
            <a:r>
              <a:rPr lang="en-US" altLang="zh-CN" sz="2000" dirty="0">
                <a:latin typeface="Roboto Mono Light" pitchFamily="2" charset="0"/>
              </a:rPr>
              <a:t>pm = dynamic</a:t>
            </a:r>
          </a:p>
          <a:p>
            <a:pPr marL="457200" lvl="1" indent="0">
              <a:buNone/>
            </a:pPr>
            <a:r>
              <a:rPr lang="en-US" altLang="zh-CN" sz="2000" dirty="0" err="1">
                <a:latin typeface="Roboto Mono Light" pitchFamily="2" charset="0"/>
              </a:rPr>
              <a:t>pm.max_children</a:t>
            </a:r>
            <a:r>
              <a:rPr lang="en-US" altLang="zh-CN" sz="2000" dirty="0">
                <a:latin typeface="Roboto Mono Light" pitchFamily="2" charset="0"/>
              </a:rPr>
              <a:t> = 10</a:t>
            </a:r>
          </a:p>
          <a:p>
            <a:pPr marL="457200" lvl="1" indent="0">
              <a:buNone/>
            </a:pPr>
            <a:r>
              <a:rPr lang="en-US" altLang="zh-CN" sz="2000" dirty="0" err="1">
                <a:latin typeface="Roboto Mono Light" pitchFamily="2" charset="0"/>
              </a:rPr>
              <a:t>pm.start_servers</a:t>
            </a:r>
            <a:r>
              <a:rPr lang="en-US" altLang="zh-CN" sz="2000" dirty="0">
                <a:latin typeface="Roboto Mono Light" pitchFamily="2" charset="0"/>
              </a:rPr>
              <a:t> = 3      //when pm is set to dynamic</a:t>
            </a:r>
          </a:p>
          <a:p>
            <a:pPr marL="457200" lvl="1" indent="0">
              <a:buNone/>
            </a:pPr>
            <a:r>
              <a:rPr lang="en-US" altLang="zh-CN" sz="2000" dirty="0" err="1">
                <a:latin typeface="Roboto Mono Light" pitchFamily="2" charset="0"/>
              </a:rPr>
              <a:t>pm.min_spare_servers</a:t>
            </a:r>
            <a:r>
              <a:rPr lang="en-US" altLang="zh-CN" sz="2000" dirty="0">
                <a:latin typeface="Roboto Mono Light" pitchFamily="2" charset="0"/>
              </a:rPr>
              <a:t> = 3  //when pm is set to dynamic</a:t>
            </a:r>
          </a:p>
          <a:p>
            <a:pPr marL="457200" lvl="1" indent="0">
              <a:buNone/>
            </a:pPr>
            <a:r>
              <a:rPr lang="en-US" altLang="zh-CN" sz="2000" dirty="0" err="1">
                <a:latin typeface="Roboto Mono Light" pitchFamily="2" charset="0"/>
              </a:rPr>
              <a:t>pm.max_spare_servers</a:t>
            </a:r>
            <a:r>
              <a:rPr lang="en-US" altLang="zh-CN" sz="2000" dirty="0">
                <a:latin typeface="Roboto Mono Light" pitchFamily="2" charset="0"/>
              </a:rPr>
              <a:t> = 10 //when pm is set to dynamic</a:t>
            </a:r>
          </a:p>
          <a:p>
            <a:endParaRPr lang="en-US" altLang="zh-CN" sz="2000" dirty="0">
              <a:latin typeface="Roboto Mono Light" pitchFamily="2" charset="0"/>
            </a:endParaRPr>
          </a:p>
          <a:p>
            <a:r>
              <a:rPr lang="zh-CN" altLang="en-US" sz="2000" dirty="0">
                <a:latin typeface="Roboto Mono Light" pitchFamily="2" charset="0"/>
              </a:rPr>
              <a:t>当</a:t>
            </a:r>
            <a:r>
              <a:rPr lang="en-US" altLang="zh-CN" sz="2000" dirty="0">
                <a:latin typeface="Roboto Mono Light" pitchFamily="2" charset="0"/>
              </a:rPr>
              <a:t>pm = dynamic </a:t>
            </a:r>
            <a:r>
              <a:rPr lang="zh-CN" altLang="en-US" sz="2000" dirty="0">
                <a:latin typeface="Roboto Mono Light" pitchFamily="2" charset="0"/>
              </a:rPr>
              <a:t>则会在启动时根据</a:t>
            </a:r>
            <a:r>
              <a:rPr lang="en-US" altLang="zh-CN" sz="2000" dirty="0" err="1">
                <a:latin typeface="Roboto Mono Light" pitchFamily="2" charset="0"/>
              </a:rPr>
              <a:t>start_servers</a:t>
            </a:r>
            <a:r>
              <a:rPr lang="zh-CN" altLang="en-US" sz="2000" dirty="0">
                <a:latin typeface="Roboto Mono Light" pitchFamily="2" charset="0"/>
              </a:rPr>
              <a:t>设置值启动子进程，而</a:t>
            </a:r>
            <a:r>
              <a:rPr lang="en-US" altLang="zh-CN" sz="2000" dirty="0" err="1">
                <a:latin typeface="Roboto Mono Light" pitchFamily="2" charset="0"/>
              </a:rPr>
              <a:t>min_spare_servers</a:t>
            </a:r>
            <a:r>
              <a:rPr lang="zh-CN" altLang="en-US" sz="2000" dirty="0">
                <a:latin typeface="Roboto Mono Light" pitchFamily="2" charset="0"/>
              </a:rPr>
              <a:t>和</a:t>
            </a:r>
            <a:r>
              <a:rPr lang="en-US" altLang="zh-CN" sz="2000" dirty="0" err="1">
                <a:latin typeface="Roboto Mono Light" pitchFamily="2" charset="0"/>
              </a:rPr>
              <a:t>max_spare_servers</a:t>
            </a:r>
            <a:r>
              <a:rPr lang="zh-CN" altLang="en-US" sz="2000" dirty="0">
                <a:latin typeface="Roboto Mono Light" pitchFamily="2" charset="0"/>
              </a:rPr>
              <a:t>分别限制了最小空闲子进程和最大空闲子进程，</a:t>
            </a:r>
            <a:r>
              <a:rPr lang="en-US" altLang="zh-CN" sz="2000" dirty="0" err="1">
                <a:latin typeface="Roboto Mono Light" pitchFamily="2" charset="0"/>
              </a:rPr>
              <a:t>max_spare_servers</a:t>
            </a:r>
            <a:r>
              <a:rPr lang="zh-CN" altLang="en-US" sz="2000" dirty="0">
                <a:latin typeface="Roboto Mono Light" pitchFamily="2" charset="0"/>
              </a:rPr>
              <a:t>不能超过</a:t>
            </a:r>
            <a:r>
              <a:rPr lang="en-US" altLang="zh-CN" sz="2000" dirty="0" err="1">
                <a:latin typeface="Roboto Mono Light" pitchFamily="2" charset="0"/>
              </a:rPr>
              <a:t>max_children</a:t>
            </a:r>
            <a:r>
              <a:rPr lang="zh-CN" altLang="en-US" sz="2000" dirty="0">
                <a:latin typeface="Roboto Mono Light" pitchFamily="2" charset="0"/>
              </a:rPr>
              <a:t>的设置值。</a:t>
            </a:r>
            <a:endParaRPr lang="en-US" altLang="zh-CN" sz="2000" dirty="0">
              <a:latin typeface="Roboto Mono Light" pitchFamily="2" charset="0"/>
            </a:endParaRPr>
          </a:p>
          <a:p>
            <a:r>
              <a:rPr lang="zh-CN" altLang="en-US" sz="2000" dirty="0">
                <a:latin typeface="Roboto Mono Light" pitchFamily="2" charset="0"/>
              </a:rPr>
              <a:t>当</a:t>
            </a:r>
            <a:r>
              <a:rPr lang="en-US" altLang="zh-CN" sz="2000" dirty="0">
                <a:latin typeface="Roboto Mono Light" pitchFamily="2" charset="0"/>
              </a:rPr>
              <a:t>pm = static </a:t>
            </a:r>
            <a:r>
              <a:rPr lang="zh-CN" altLang="en-US" sz="2000" dirty="0">
                <a:latin typeface="Roboto Mono Light" pitchFamily="2" charset="0"/>
              </a:rPr>
              <a:t>则直接启动</a:t>
            </a:r>
            <a:r>
              <a:rPr lang="en-US" altLang="zh-CN" sz="2000" dirty="0" err="1">
                <a:latin typeface="Roboto Mono Light" pitchFamily="2" charset="0"/>
              </a:rPr>
              <a:t>pm.max_children</a:t>
            </a:r>
            <a:r>
              <a:rPr lang="zh-CN" altLang="en-US" sz="2000" dirty="0">
                <a:latin typeface="Roboto Mono Light" pitchFamily="2" charset="0"/>
              </a:rPr>
              <a:t>设置值的子进程处理请求。</a:t>
            </a:r>
            <a:endParaRPr lang="en-US" altLang="zh-CN" sz="2000" dirty="0">
              <a:latin typeface="Roboto Mono Light" pitchFamily="2" charset="0"/>
            </a:endParaRPr>
          </a:p>
          <a:p>
            <a:pPr marL="0" indent="0">
              <a:buNone/>
            </a:pPr>
            <a:endParaRPr lang="en-US" altLang="zh-CN" sz="2400" dirty="0">
              <a:latin typeface="Roboto Mono Light" pitchFamily="2" charset="0"/>
            </a:endParaRPr>
          </a:p>
        </p:txBody>
      </p:sp>
    </p:spTree>
    <p:extLst>
      <p:ext uri="{BB962C8B-B14F-4D97-AF65-F5344CB8AC3E}">
        <p14:creationId xmlns:p14="http://schemas.microsoft.com/office/powerpoint/2010/main" val="331752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dirty="0"/>
              <a:t>并发压力测试监控</a:t>
            </a:r>
            <a:r>
              <a:rPr lang="en-US" altLang="zh-CN" dirty="0"/>
              <a:t>LNMP</a:t>
            </a:r>
            <a:r>
              <a:rPr lang="zh-CN" altLang="en-US" dirty="0"/>
              <a:t>负载变化</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dirty="0">
                <a:latin typeface="Roboto Mono Light" pitchFamily="2" charset="0"/>
              </a:rPr>
              <a:t>本地服务器</a:t>
            </a:r>
            <a:r>
              <a:rPr lang="en-US" altLang="zh-CN" sz="2400" dirty="0">
                <a:latin typeface="Roboto Mono Light" pitchFamily="2" charset="0"/>
              </a:rPr>
              <a:t>IP</a:t>
            </a:r>
            <a:r>
              <a:rPr lang="zh-CN" altLang="en-US" sz="2400" dirty="0">
                <a:latin typeface="Roboto Mono Light" pitchFamily="2" charset="0"/>
              </a:rPr>
              <a:t>地址为</a:t>
            </a:r>
            <a:r>
              <a:rPr lang="en-US" altLang="zh-CN" sz="2400" dirty="0">
                <a:latin typeface="Roboto Mono Light" pitchFamily="2" charset="0"/>
              </a:rPr>
              <a:t>192.168.56.104</a:t>
            </a:r>
            <a:r>
              <a:rPr lang="zh-CN" altLang="en-US" sz="2400" dirty="0">
                <a:latin typeface="Roboto Mono Light" pitchFamily="2" charset="0"/>
              </a:rPr>
              <a:t>，使用</a:t>
            </a:r>
            <a:r>
              <a:rPr lang="en-US" altLang="zh-CN" sz="2400" dirty="0">
                <a:latin typeface="Roboto Mono Light" pitchFamily="2" charset="0"/>
              </a:rPr>
              <a:t>ab</a:t>
            </a:r>
            <a:r>
              <a:rPr lang="zh-CN" altLang="en-US" sz="2400" dirty="0">
                <a:latin typeface="Roboto Mono Light" pitchFamily="2" charset="0"/>
              </a:rPr>
              <a:t>进行并发测试：</a:t>
            </a:r>
            <a:endParaRPr lang="en-US" altLang="zh-CN" sz="2400" dirty="0">
              <a:latin typeface="Roboto Mono Light" pitchFamily="2" charset="0"/>
            </a:endParaRPr>
          </a:p>
          <a:p>
            <a:pPr marL="457200" lvl="1" indent="0">
              <a:buNone/>
            </a:pPr>
            <a:r>
              <a:rPr lang="en-US" altLang="zh-CN" dirty="0">
                <a:latin typeface="Roboto Mono Light" pitchFamily="2" charset="0"/>
              </a:rPr>
              <a:t>ab -c 100 –n 10000 ‘192.168.56.104:9009/’</a:t>
            </a:r>
          </a:p>
          <a:p>
            <a:endParaRPr lang="en-US" altLang="zh-CN" sz="2400" dirty="0">
              <a:latin typeface="Roboto Mono Light" pitchFamily="2" charset="0"/>
            </a:endParaRPr>
          </a:p>
          <a:p>
            <a:r>
              <a:rPr lang="zh-CN" altLang="en-US" sz="2400" dirty="0">
                <a:latin typeface="Roboto Mono Light" pitchFamily="2" charset="0"/>
              </a:rPr>
              <a:t>观察并发测试前后的负载情况：</a:t>
            </a:r>
            <a:endParaRPr lang="en-US" altLang="zh-CN" sz="2400" dirty="0">
              <a:latin typeface="Roboto Mono Light" pitchFamily="2" charset="0"/>
            </a:endParaRPr>
          </a:p>
          <a:p>
            <a:endParaRPr lang="en-US" altLang="zh-CN" sz="2400" dirty="0"/>
          </a:p>
        </p:txBody>
      </p:sp>
    </p:spTree>
    <p:extLst>
      <p:ext uri="{BB962C8B-B14F-4D97-AF65-F5344CB8AC3E}">
        <p14:creationId xmlns:p14="http://schemas.microsoft.com/office/powerpoint/2010/main" val="101854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dirty="0"/>
              <a:t>并发压力测试前负载情况</a:t>
            </a:r>
          </a:p>
        </p:txBody>
      </p:sp>
      <p:pic>
        <p:nvPicPr>
          <p:cNvPr id="3" name="内容占位符 2">
            <a:extLst>
              <a:ext uri="{FF2B5EF4-FFF2-40B4-BE49-F238E27FC236}">
                <a16:creationId xmlns:a16="http://schemas.microsoft.com/office/drawing/2014/main" id="{1906DB3B-F26A-4D0F-8CB3-5BD72F84B1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02753"/>
            <a:ext cx="10515600" cy="3766111"/>
          </a:xfrm>
        </p:spPr>
      </p:pic>
    </p:spTree>
    <p:extLst>
      <p:ext uri="{BB962C8B-B14F-4D97-AF65-F5344CB8AC3E}">
        <p14:creationId xmlns:p14="http://schemas.microsoft.com/office/powerpoint/2010/main" val="101216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dirty="0"/>
              <a:t>并发压力测试中负载情况</a:t>
            </a:r>
          </a:p>
        </p:txBody>
      </p:sp>
      <p:pic>
        <p:nvPicPr>
          <p:cNvPr id="3" name="内容占位符 2">
            <a:extLst>
              <a:ext uri="{FF2B5EF4-FFF2-40B4-BE49-F238E27FC236}">
                <a16:creationId xmlns:a16="http://schemas.microsoft.com/office/drawing/2014/main" id="{E88ACF87-F2A4-498F-BC74-635C2E5E2A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22512"/>
            <a:ext cx="10515600" cy="4689302"/>
          </a:xfrm>
        </p:spPr>
      </p:pic>
    </p:spTree>
    <p:extLst>
      <p:ext uri="{BB962C8B-B14F-4D97-AF65-F5344CB8AC3E}">
        <p14:creationId xmlns:p14="http://schemas.microsoft.com/office/powerpoint/2010/main" val="3232590473"/>
      </p:ext>
    </p:extLst>
  </p:cSld>
  <p:clrMapOvr>
    <a:masterClrMapping/>
  </p:clrMapOvr>
</p:sld>
</file>

<file path=ppt/theme/theme1.xml><?xml version="1.0" encoding="utf-8"?>
<a:theme xmlns:a="http://schemas.openxmlformats.org/drawingml/2006/main" name="PHP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5244</TotalTime>
  <Words>1153</Words>
  <Application>Microsoft Office PowerPoint</Application>
  <PresentationFormat>宽屏</PresentationFormat>
  <Paragraphs>132</Paragraphs>
  <Slides>15</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汉仪家书简</vt:lpstr>
      <vt:lpstr>书体坊向佳红毛笔行书</vt:lpstr>
      <vt:lpstr>新宋体</vt:lpstr>
      <vt:lpstr>Arial</vt:lpstr>
      <vt:lpstr>Roboto Mono Light</vt:lpstr>
      <vt:lpstr>Tahoma</vt:lpstr>
      <vt:lpstr>PHPcover</vt:lpstr>
      <vt:lpstr>PowerPoint 演示文稿</vt:lpstr>
      <vt:lpstr>Nginx路由重写</vt:lpstr>
      <vt:lpstr>Nginx路由重写：rewrite</vt:lpstr>
      <vt:lpstr>Nginx：检测参数</vt:lpstr>
      <vt:lpstr>rewrite示例</vt:lpstr>
      <vt:lpstr>PHP-FPM配置文件</vt:lpstr>
      <vt:lpstr>并发压力测试监控LNMP负载变化</vt:lpstr>
      <vt:lpstr>并发压力测试前负载情况</vt:lpstr>
      <vt:lpstr>并发压力测试中负载情况</vt:lpstr>
      <vt:lpstr>Linux系统服务</vt:lpstr>
      <vt:lpstr>系统服务管理命令：service</vt:lpstr>
      <vt:lpstr>系统启动初始化脚本（init scripts）</vt:lpstr>
      <vt:lpstr>系统运行级别</vt:lpstr>
      <vt:lpstr>系统运行级别所对应的/etc/rc*.d目录</vt:lpstr>
      <vt:lpstr>nginx，phpfpm，mysqld加入系统服务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470</cp:revision>
  <cp:lastPrinted>2018-05-01T08:51:54Z</cp:lastPrinted>
  <dcterms:created xsi:type="dcterms:W3CDTF">2017-12-10T11:51:32Z</dcterms:created>
  <dcterms:modified xsi:type="dcterms:W3CDTF">2018-05-01T08:55:32Z</dcterms:modified>
</cp:coreProperties>
</file>