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257" r:id="rId2"/>
    <p:sldId id="256" r:id="rId3"/>
    <p:sldId id="258" r:id="rId4"/>
    <p:sldId id="280" r:id="rId5"/>
    <p:sldId id="261" r:id="rId6"/>
    <p:sldId id="262" r:id="rId7"/>
    <p:sldId id="263" r:id="rId8"/>
    <p:sldId id="259" r:id="rId9"/>
    <p:sldId id="287" r:id="rId10"/>
    <p:sldId id="315" r:id="rId11"/>
    <p:sldId id="312" r:id="rId12"/>
    <p:sldId id="313" r:id="rId13"/>
    <p:sldId id="314" r:id="rId14"/>
    <p:sldId id="310" r:id="rId15"/>
    <p:sldId id="311" r:id="rId16"/>
    <p:sldId id="260" r:id="rId17"/>
    <p:sldId id="295" r:id="rId18"/>
    <p:sldId id="296" r:id="rId19"/>
    <p:sldId id="297" r:id="rId20"/>
    <p:sldId id="298" r:id="rId21"/>
    <p:sldId id="299" r:id="rId22"/>
    <p:sldId id="300" r:id="rId23"/>
    <p:sldId id="301" r:id="rId24"/>
    <p:sldId id="303" r:id="rId25"/>
    <p:sldId id="304" r:id="rId26"/>
    <p:sldId id="305" r:id="rId27"/>
    <p:sldId id="306" r:id="rId28"/>
    <p:sldId id="307" r:id="rId29"/>
    <p:sldId id="308" r:id="rId30"/>
    <p:sldId id="309" r:id="rId31"/>
    <p:sldId id="316" r:id="rId32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15D5"/>
    <a:srgbClr val="AD310F"/>
    <a:srgbClr val="B0BC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49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46CEEBCD-9950-4063-A537-515D3109030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r>
              <a:rPr lang="zh-CN" altLang="en-US"/>
              <a:t>河北师范大学软件学院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BCF86AB-4C9A-4314-B51C-AAD4B139EBF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E923E828-953C-4D4A-9B10-11E7329F433D}" type="datetimeFigureOut">
              <a:rPr lang="zh-CN" altLang="en-US" smtClean="0"/>
              <a:t>2018/3/5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698EF48-BB5F-4AD5-BCCB-AE8531CC27B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D96077E-A537-47A4-935F-E8FA72A4349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6D230E4A-87D1-4DAD-8088-35C578F07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463326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r>
              <a:rPr lang="zh-CN" altLang="en-US"/>
              <a:t>河北师范大学软件学院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867C5346-22E5-4085-8130-851344A84DFF}" type="datetimeFigureOut">
              <a:rPr lang="zh-CN" altLang="en-US" smtClean="0"/>
              <a:t>2018/3/5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9FB975F3-1C40-4D40-A7FE-36EEB7CAFC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349483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6010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F7F1A0-0452-4C02-8939-7A37F9B00A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FC08F11-ACC3-4EC4-93B8-4EE33F46D5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C76E55-68B1-4967-8705-96D50D57A0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2018/3/5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969AB8-6412-4CED-9080-BED4491B0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0FE1EA-97C6-4AFA-AC9B-20D107D1A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4022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96C05A-DA8C-4A7C-A492-D0809BD2D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009651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53D367E-7F2A-4FD7-9469-7C9A700B65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26699F-BBC8-4B78-A229-3D8DC392F3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2018/3/5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10FD69-3F21-470B-AAFA-E4B4E4CE1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AE10E6-F8FC-40C0-9488-C1C9C49A0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7158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487B404-BAC9-4593-8465-E11AC8BDA2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A1F81FF-A10F-40F0-A344-EC0C197FB7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6EFC1C-9511-4F95-86C8-1CEF677E709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2018/3/5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1DE7AE-7D97-4A12-9042-25D8BE03C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DB4BF8-C9B0-48EF-A0C5-D79BF0973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460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DE8EA2-BB9B-4AF2-B89D-EF0747DDC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3331"/>
            <a:ext cx="10515600" cy="72320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45F7A7-7224-4A7A-842D-FA53741C4B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5043558"/>
          </a:xfrm>
        </p:spPr>
        <p:txBody>
          <a:bodyPr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F76D789-4F75-42DD-A76C-A8D410F853B7}"/>
              </a:ext>
            </a:extLst>
          </p:cNvPr>
          <p:cNvSpPr txBox="1"/>
          <p:nvPr userDrawn="1"/>
        </p:nvSpPr>
        <p:spPr>
          <a:xfrm>
            <a:off x="9318568" y="31465"/>
            <a:ext cx="2751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书体坊向佳红毛笔行书" panose="02010600010101010101" pitchFamily="2" charset="-122"/>
                <a:ea typeface="书体坊向佳红毛笔行书" panose="02010600010101010101" pitchFamily="2" charset="-122"/>
              </a:rPr>
              <a:t>河北师范大学</a:t>
            </a:r>
            <a:r>
              <a:rPr lang="zh-CN" altLang="en-US" dirty="0"/>
              <a:t> </a:t>
            </a:r>
            <a:r>
              <a:rPr lang="zh-CN" altLang="en-US" sz="1800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软件学院</a:t>
            </a:r>
            <a:endParaRPr lang="en-US" altLang="zh-CN" sz="1800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r>
              <a:rPr lang="en-US" altLang="zh-CN" sz="1000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 </a:t>
            </a:r>
            <a:r>
              <a:rPr lang="en-US" altLang="zh-CN" sz="1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Software College of Hebei Normal University</a:t>
            </a:r>
            <a:endParaRPr lang="zh-CN" altLang="en-US" sz="1000" dirty="0">
              <a:solidFill>
                <a:schemeClr val="tx2">
                  <a:lumMod val="75000"/>
                </a:schemeClr>
              </a:solidFill>
              <a:latin typeface="Tahoma" panose="020B0604030504040204" pitchFamily="34" charset="0"/>
              <a:ea typeface="汉仪家书简" panose="02010609000101010101" pitchFamily="49" charset="-122"/>
              <a:cs typeface="Tahoma" panose="020B0604030504040204" pitchFamily="34" charset="0"/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DD2D2CA7-6B98-42E4-8791-D05722D06B09}"/>
              </a:ext>
            </a:extLst>
          </p:cNvPr>
          <p:cNvCxnSpPr/>
          <p:nvPr userDrawn="1"/>
        </p:nvCxnSpPr>
        <p:spPr>
          <a:xfrm>
            <a:off x="838200" y="1512916"/>
            <a:ext cx="10515600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3893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036E31-38B8-473A-8F0B-E30762E85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FDF9F3D-2A78-439A-8552-D5CC961538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7B1DD3-F19C-49EA-91E7-BA84F24DAF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2018/3/5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01DD96-A4D2-4CDF-9CCD-A8BCFD312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C02DB5-4CCE-43F3-9031-44EB53448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0744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C050C8-B8F5-4783-8C87-08A2C55F0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009651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55AE49-94BE-4F45-9763-A5A7F32DFC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D1498FB-5DE7-4C57-827B-A27ABD1FE9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042E97A-2684-4155-AF64-ED17E161DB6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2018/3/5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B4571E2-8058-42D6-91EC-E68151EA7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30A8003-FF80-4A8D-BD32-C2F3C4B8B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3572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DEF5CC-E472-40A0-A017-F74264601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D534E77-7CF3-4B3F-A51A-167DC2D505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884DD8A-3591-47CE-BAFE-437F00311A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ECEC5C6-D2FB-4390-A886-ED9D0B4A96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4A31481-AB79-441F-B290-340FEB87D9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60782B9-8F1E-4CE3-9E24-F9CE5E4BCD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2018/3/5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7D9E158-6AD9-4B81-A946-BFF67649D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68AD7F8-6BB3-4ACB-8BF2-E14721CCA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3113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559809-69F0-4CB1-9B00-02B52D9D6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009651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692ADFC-8DF9-4846-8424-EAA3397C197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2018/3/5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ABF734D-6E84-4C4D-8BAD-17194BE30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D38A299-9834-47C7-8BE6-F84771469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7974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3CB5974-B4F3-4CCA-B80B-9B26503843C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2018/3/5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AC66EC4-4183-413F-8407-C28B3BD33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7BED633-56D2-476A-82F4-846F76B19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9879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156041-A094-4A3D-BE4A-FF667B276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2164A3-48CE-4D08-9991-28B629853B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94A656F-8481-4B0D-B2DF-F655C98D57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4546089-3981-4A82-B215-86D64A8D120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2018/3/5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F5DD60C-1CAE-4F0F-9C64-5E627066B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9FFA086-7303-4753-80FE-3065683D1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9288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7C3B0B-459D-43C3-8277-066241B63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9A00508-1EBE-43FE-B484-AD4806BE2F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01E5FE2-7078-4DE5-B3AE-A71D8B1F45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3365445-4870-4D89-A12B-92E5E673EFB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2018/3/5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DAB2786-32B9-4A40-B9EA-4EC3CF080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23D45C3-3BA1-4D78-8278-DB52923DF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482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BBCDDB7-4F78-4DA3-8A16-38B457E2F1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4578" y="861348"/>
            <a:ext cx="10515600" cy="53565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95122E5-49A2-444F-BFA7-D7B990EE0561}"/>
              </a:ext>
            </a:extLst>
          </p:cNvPr>
          <p:cNvSpPr txBox="1"/>
          <p:nvPr userDrawn="1"/>
        </p:nvSpPr>
        <p:spPr>
          <a:xfrm>
            <a:off x="9318568" y="31465"/>
            <a:ext cx="2751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书体坊向佳红毛笔行书" panose="02010600010101010101" pitchFamily="2" charset="-122"/>
                <a:ea typeface="书体坊向佳红毛笔行书" panose="02010600010101010101" pitchFamily="2" charset="-122"/>
              </a:rPr>
              <a:t>河北师范大学</a:t>
            </a:r>
            <a:r>
              <a:rPr lang="zh-CN" altLang="en-US" dirty="0"/>
              <a:t> </a:t>
            </a:r>
            <a:r>
              <a:rPr lang="zh-CN" altLang="en-US" sz="1800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软件学院</a:t>
            </a:r>
            <a:endParaRPr lang="en-US" altLang="zh-CN" sz="1800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r>
              <a:rPr lang="en-US" altLang="zh-CN" sz="1000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 </a:t>
            </a:r>
            <a:r>
              <a:rPr lang="en-US" altLang="zh-CN" sz="1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Software College of Hebei Normal University</a:t>
            </a:r>
            <a:endParaRPr lang="zh-CN" altLang="en-US" sz="1000" dirty="0">
              <a:solidFill>
                <a:schemeClr val="tx2">
                  <a:lumMod val="75000"/>
                </a:schemeClr>
              </a:solidFill>
              <a:latin typeface="Tahoma" panose="020B0604030504040204" pitchFamily="34" charset="0"/>
              <a:ea typeface="汉仪家书简" panose="02010609000101010101" pitchFamily="49" charset="-122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0487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BBEED1BB-626A-4642-BCBE-36C635C8D8F4}"/>
              </a:ext>
            </a:extLst>
          </p:cNvPr>
          <p:cNvSpPr txBox="1"/>
          <p:nvPr/>
        </p:nvSpPr>
        <p:spPr>
          <a:xfrm>
            <a:off x="672483" y="1012055"/>
            <a:ext cx="1084703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Linux</a:t>
            </a:r>
            <a:r>
              <a:rPr lang="zh-CN" altLang="en-US" sz="3200" dirty="0"/>
              <a:t>平台</a:t>
            </a:r>
            <a:r>
              <a:rPr lang="en-US" altLang="zh-CN" sz="3200" dirty="0"/>
              <a:t>PHP</a:t>
            </a:r>
            <a:r>
              <a:rPr lang="zh-CN" altLang="en-US" sz="3200" dirty="0"/>
              <a:t>服务端开发</a:t>
            </a:r>
            <a:r>
              <a:rPr lang="en-US" altLang="zh-CN" sz="3200" dirty="0"/>
              <a:t>——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algn="ctr"/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altLang="zh-CN" dirty="0"/>
          </a:p>
          <a:p>
            <a:pPr algn="ctr"/>
            <a:r>
              <a:rPr lang="zh-CN" altLang="en-US" sz="2800" dirty="0"/>
              <a:t>第一讲 整理回顾以及</a:t>
            </a:r>
            <a:r>
              <a:rPr lang="en-US" altLang="zh-CN" sz="2800" dirty="0"/>
              <a:t>Linux</a:t>
            </a:r>
            <a:r>
              <a:rPr lang="zh-CN" altLang="en-US" sz="2800" dirty="0"/>
              <a:t>基础进阶</a:t>
            </a:r>
            <a:endParaRPr lang="en-US" altLang="zh-CN" sz="2800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73453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shell</a:t>
            </a:r>
            <a:r>
              <a:rPr lang="zh-CN" altLang="en-US" dirty="0"/>
              <a:t>运行命令的基本过程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9E414A1-8DD8-4DB9-96CB-38D1139D3BD7}"/>
              </a:ext>
            </a:extLst>
          </p:cNvPr>
          <p:cNvSpPr/>
          <p:nvPr/>
        </p:nvSpPr>
        <p:spPr>
          <a:xfrm>
            <a:off x="838200" y="1828801"/>
            <a:ext cx="2505807" cy="7824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从键盘或文件获取输入</a:t>
            </a: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A85DD9C2-A50F-4334-A9B0-82057A6F0DEB}"/>
              </a:ext>
            </a:extLst>
          </p:cNvPr>
          <p:cNvCxnSpPr>
            <a:cxnSpLocks/>
            <a:stCxn id="7" idx="3"/>
            <a:endCxn id="11" idx="1"/>
          </p:cNvCxnSpPr>
          <p:nvPr/>
        </p:nvCxnSpPr>
        <p:spPr>
          <a:xfrm>
            <a:off x="3344007" y="2220031"/>
            <a:ext cx="700455" cy="5128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BB8C4E82-5848-442E-B6D9-E567BEED765C}"/>
              </a:ext>
            </a:extLst>
          </p:cNvPr>
          <p:cNvSpPr/>
          <p:nvPr/>
        </p:nvSpPr>
        <p:spPr>
          <a:xfrm>
            <a:off x="4044462" y="1839057"/>
            <a:ext cx="3121270" cy="7722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解析文本得到命令参数信息</a:t>
            </a: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591A6EB5-3270-4CAD-AE34-300ED5D716C6}"/>
              </a:ext>
            </a:extLst>
          </p:cNvPr>
          <p:cNvCxnSpPr>
            <a:cxnSpLocks/>
          </p:cNvCxnSpPr>
          <p:nvPr/>
        </p:nvCxnSpPr>
        <p:spPr>
          <a:xfrm flipV="1">
            <a:off x="7165732" y="2026627"/>
            <a:ext cx="712176" cy="1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EACE3CEC-4CD6-4EB8-ABEB-104152432DE1}"/>
              </a:ext>
            </a:extLst>
          </p:cNvPr>
          <p:cNvSpPr/>
          <p:nvPr/>
        </p:nvSpPr>
        <p:spPr>
          <a:xfrm>
            <a:off x="7877908" y="1641234"/>
            <a:ext cx="3121270" cy="11166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根据输入的命令名称从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PATH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环境变量设置的搜索路径搜索程序</a:t>
            </a: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CA8EC419-6245-4811-9F99-6F5928ABAB30}"/>
              </a:ext>
            </a:extLst>
          </p:cNvPr>
          <p:cNvCxnSpPr>
            <a:cxnSpLocks/>
          </p:cNvCxnSpPr>
          <p:nvPr/>
        </p:nvCxnSpPr>
        <p:spPr>
          <a:xfrm flipH="1">
            <a:off x="7069015" y="3852495"/>
            <a:ext cx="1628045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215545C5-2A30-45FC-9CBF-EEB9A90E0120}"/>
              </a:ext>
            </a:extLst>
          </p:cNvPr>
          <p:cNvCxnSpPr>
            <a:cxnSpLocks/>
          </p:cNvCxnSpPr>
          <p:nvPr/>
        </p:nvCxnSpPr>
        <p:spPr>
          <a:xfrm>
            <a:off x="9996853" y="2757845"/>
            <a:ext cx="0" cy="970093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75D2BED6-EA90-466A-AAB3-B008BB53FA3A}"/>
              </a:ext>
            </a:extLst>
          </p:cNvPr>
          <p:cNvCxnSpPr/>
          <p:nvPr/>
        </p:nvCxnSpPr>
        <p:spPr>
          <a:xfrm>
            <a:off x="8704385" y="2757845"/>
            <a:ext cx="0" cy="1093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18A93B0E-50BE-451A-872D-5D6337C225DF}"/>
              </a:ext>
            </a:extLst>
          </p:cNvPr>
          <p:cNvSpPr/>
          <p:nvPr/>
        </p:nvSpPr>
        <p:spPr>
          <a:xfrm>
            <a:off x="10078916" y="3002541"/>
            <a:ext cx="1010369" cy="3604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未发现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7C3DCF21-8C85-4D2D-8E50-F8DD5AE73FE8}"/>
              </a:ext>
            </a:extLst>
          </p:cNvPr>
          <p:cNvSpPr/>
          <p:nvPr/>
        </p:nvSpPr>
        <p:spPr>
          <a:xfrm>
            <a:off x="9068537" y="3732314"/>
            <a:ext cx="2285260" cy="6315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输出错误提示信息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9658F369-4B38-468A-A016-82E9A02E4DA7}"/>
              </a:ext>
            </a:extLst>
          </p:cNvPr>
          <p:cNvSpPr/>
          <p:nvPr/>
        </p:nvSpPr>
        <p:spPr>
          <a:xfrm>
            <a:off x="7350379" y="3068518"/>
            <a:ext cx="1271944" cy="3604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找到程序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C87698C1-BC8B-4176-B9D6-AE9048F78C41}"/>
              </a:ext>
            </a:extLst>
          </p:cNvPr>
          <p:cNvSpPr/>
          <p:nvPr/>
        </p:nvSpPr>
        <p:spPr>
          <a:xfrm>
            <a:off x="2944691" y="3231108"/>
            <a:ext cx="4125057" cy="12412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通过内核提供的系统调用创建子进程运行命令。</a:t>
            </a:r>
          </a:p>
        </p:txBody>
      </p:sp>
    </p:spTree>
    <p:extLst>
      <p:ext uri="{BB962C8B-B14F-4D97-AF65-F5344CB8AC3E}">
        <p14:creationId xmlns:p14="http://schemas.microsoft.com/office/powerpoint/2010/main" val="3788927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IO</a:t>
            </a:r>
            <a:r>
              <a:rPr lang="zh-CN" altLang="en-US" dirty="0"/>
              <a:t>重定向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在</a:t>
            </a:r>
            <a:r>
              <a:rPr lang="en-US" altLang="zh-CN" sz="2400" dirty="0"/>
              <a:t>shell</a:t>
            </a:r>
            <a:r>
              <a:rPr lang="zh-CN" altLang="en-US" sz="2400" dirty="0"/>
              <a:t>中输入命令运行程序，程序的正常输出信息（标准输出）和一些出错信息（标准错误）会通过</a:t>
            </a:r>
            <a:r>
              <a:rPr lang="en-US" altLang="zh-CN" sz="2400" dirty="0"/>
              <a:t>shell</a:t>
            </a:r>
            <a:r>
              <a:rPr lang="zh-CN" altLang="en-US" sz="2400" dirty="0"/>
              <a:t>显示在屏幕上。有时候我们并不需要把这些输出信息（包括标准输出和标准错误）显示在屏幕上，或需要把这些输出信息保存在一个文件中，这时就需要进行输出重定向。输入重定向也是如此。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执行重定向操作的是</a:t>
            </a:r>
            <a:r>
              <a:rPr lang="en-US" altLang="zh-CN" sz="2400" dirty="0"/>
              <a:t>shell</a:t>
            </a:r>
            <a:r>
              <a:rPr lang="zh-CN" altLang="en-US" sz="2400" dirty="0"/>
              <a:t>，而不是程序。</a:t>
            </a:r>
            <a:r>
              <a:rPr lang="en-US" altLang="zh-CN" sz="2400" dirty="0"/>
              <a:t>shell</a:t>
            </a:r>
            <a:r>
              <a:rPr lang="zh-CN" altLang="en-US" sz="2400" dirty="0"/>
              <a:t>把重定向符号解释成指令，将标准输出（或标准错误）指向文件，而不是当前显示设备。输入重定向也是如此。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41348948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重定向符号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shell</a:t>
            </a:r>
            <a:r>
              <a:rPr lang="zh-CN" altLang="en-US" sz="2000" dirty="0"/>
              <a:t>将</a:t>
            </a:r>
            <a:r>
              <a:rPr lang="en-US" altLang="zh-CN" sz="2000" dirty="0"/>
              <a:t>&lt;</a:t>
            </a:r>
            <a:r>
              <a:rPr lang="zh-CN" altLang="en-US" sz="2000" dirty="0"/>
              <a:t>、</a:t>
            </a:r>
            <a:r>
              <a:rPr lang="en-US" altLang="zh-CN" sz="2000" dirty="0"/>
              <a:t>&gt;</a:t>
            </a:r>
            <a:r>
              <a:rPr lang="zh-CN" altLang="en-US" sz="2000" dirty="0"/>
              <a:t>、</a:t>
            </a:r>
            <a:r>
              <a:rPr lang="en-US" altLang="zh-CN" sz="2000" dirty="0"/>
              <a:t>&gt;&gt;</a:t>
            </a:r>
            <a:r>
              <a:rPr lang="zh-CN" altLang="en-US" sz="2000" dirty="0"/>
              <a:t>解释成指令，用来把一条命令的输入或输出重定向到一个文件。</a:t>
            </a:r>
            <a:endParaRPr lang="en-US" altLang="zh-CN" sz="20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3275623"/>
              </p:ext>
            </p:extLst>
          </p:nvPr>
        </p:nvGraphicFramePr>
        <p:xfrm>
          <a:off x="1090247" y="2306776"/>
          <a:ext cx="9935309" cy="4269869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21892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60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799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011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类型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楷体_GB2312"/>
                        <a:cs typeface="楷体_GB2312"/>
                      </a:endParaRPr>
                    </a:p>
                  </a:txBody>
                  <a:tcPr marT="45715" marB="45715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操作符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楷体_GB2312"/>
                        <a:cs typeface="楷体_GB2312"/>
                      </a:endParaRPr>
                    </a:p>
                  </a:txBody>
                  <a:tcPr marT="45715" marB="45715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用途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楷体_GB2312"/>
                        <a:cs typeface="楷体_GB2312"/>
                      </a:endParaRPr>
                    </a:p>
                  </a:txBody>
                  <a:tcPr marT="45715" marB="45715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779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重定向标准输入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楷体_GB2312"/>
                        <a:cs typeface="楷体_GB2312"/>
                      </a:endParaRPr>
                    </a:p>
                  </a:txBody>
                  <a:tcPr marL="90000" marR="90000" marT="46794" marB="4679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&lt;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+mn-lt"/>
                        <a:ea typeface="楷体_GB2312"/>
                        <a:cs typeface="楷体_GB2312"/>
                      </a:endParaRPr>
                    </a:p>
                  </a:txBody>
                  <a:tcPr marL="90000" marR="90000" marT="46794" marB="46794" anchor="ctr" anchorCtr="1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将命令中接收输入的途径由默认的键盘更改为指定的文件 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楷体_GB2312"/>
                        <a:cs typeface="楷体_GB2312"/>
                      </a:endParaRPr>
                    </a:p>
                  </a:txBody>
                  <a:tcPr marL="90000" marR="90000" marT="46794" marB="46794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6583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重定向标准输出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楷体_GB2312"/>
                        <a:cs typeface="楷体_GB2312"/>
                      </a:endParaRPr>
                    </a:p>
                  </a:txBody>
                  <a:tcPr marL="90000" marR="90000" marT="46794" marB="4679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&gt;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+mn-lt"/>
                        <a:ea typeface="楷体_GB2312"/>
                        <a:cs typeface="楷体_GB2312"/>
                      </a:endParaRPr>
                    </a:p>
                  </a:txBody>
                  <a:tcPr marL="90000" marR="90000" marT="46794" marB="46794" anchor="ctr" anchorCtr="1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以替换的方式将命令的执行结果输出到指定的文件，而不是直接显示在屏幕上 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楷体_GB2312"/>
                        <a:cs typeface="楷体_GB2312"/>
                      </a:endParaRPr>
                    </a:p>
                  </a:txBody>
                  <a:tcPr marL="90000" marR="90000" marT="46794" marB="46794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049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&gt;&gt;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+mn-lt"/>
                        <a:ea typeface="楷体_GB2312"/>
                        <a:cs typeface="楷体_GB2312"/>
                      </a:endParaRPr>
                    </a:p>
                  </a:txBody>
                  <a:tcPr marL="90000" marR="90000" marT="46794" marB="46794" anchor="ctr" anchorCtr="1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将命令执行的结果追加输出到指定文件 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楷体_GB2312"/>
                        <a:cs typeface="楷体_GB2312"/>
                      </a:endParaRPr>
                    </a:p>
                  </a:txBody>
                  <a:tcPr marL="90000" marR="90000" marT="46794" marB="46794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16583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重定向标准错误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楷体_GB2312"/>
                        <a:cs typeface="楷体_GB2312"/>
                      </a:endParaRPr>
                    </a:p>
                  </a:txBody>
                  <a:tcPr marL="90000" marR="90000" marT="46794" marB="4679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2&gt;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楷体_GB2312"/>
                        <a:cs typeface="楷体_GB2312"/>
                      </a:endParaRPr>
                    </a:p>
                  </a:txBody>
                  <a:tcPr marL="90000" marR="90000" marT="46794" marB="46794" anchor="ctr" anchorCtr="1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清空指定文件的内容，并将标准错误信息保存到该文件中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楷体_GB2312"/>
                        <a:cs typeface="楷体_GB2312"/>
                      </a:endParaRPr>
                    </a:p>
                  </a:txBody>
                  <a:tcPr marL="90000" marR="90000" marT="46794" marB="46794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049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2&gt;&gt;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楷体_GB2312"/>
                        <a:cs typeface="楷体_GB2312"/>
                      </a:endParaRPr>
                    </a:p>
                  </a:txBody>
                  <a:tcPr marL="90000" marR="90000" marT="46794" marB="46794" anchor="ctr" anchorCtr="1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将标准错误信息追加输出到指定的文件中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楷体_GB2312"/>
                        <a:cs typeface="楷体_GB2312"/>
                      </a:endParaRPr>
                    </a:p>
                  </a:txBody>
                  <a:tcPr marL="90000" marR="90000" marT="46794" marB="46794"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778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重定向标准输出和标准错误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楷体_GB2312"/>
                        <a:cs typeface="楷体_GB2312"/>
                      </a:endParaRPr>
                    </a:p>
                  </a:txBody>
                  <a:tcPr marL="90000" marR="90000" marT="46794" marB="4679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&amp;&gt;</a:t>
                      </a:r>
                      <a:r>
                        <a:rPr kumimoji="0" lang="zh-CN" alt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或</a:t>
                      </a:r>
                      <a:r>
                        <a:rPr kumimoji="0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&gt;&amp;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+mn-lt"/>
                        <a:ea typeface="楷体_GB2312"/>
                        <a:cs typeface="楷体_GB2312"/>
                      </a:endParaRPr>
                    </a:p>
                  </a:txBody>
                  <a:tcPr marL="90000" marR="90000" marT="46794" marB="46794" anchor="ctr" anchorCtr="1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将标准输出、标准错误的内容全部保存到指定的文件中，而不是直接显示在屏幕上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楷体_GB2312"/>
                        <a:cs typeface="楷体_GB2312"/>
                      </a:endParaRPr>
                    </a:p>
                  </a:txBody>
                  <a:tcPr marL="90000" marR="90000" marT="46794" marB="46794" anchor="ctr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36090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重定向示例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echo  ‘</a:t>
            </a:r>
            <a:r>
              <a:rPr lang="en-US" altLang="zh-CN" sz="2400" dirty="0" err="1"/>
              <a:t>abc</a:t>
            </a:r>
            <a:r>
              <a:rPr lang="en-US" altLang="zh-CN" sz="2400" dirty="0"/>
              <a:t>’ </a:t>
            </a:r>
            <a:r>
              <a:rPr lang="zh-CN" altLang="en-US" sz="2400" dirty="0"/>
              <a:t>会输出</a:t>
            </a:r>
            <a:r>
              <a:rPr lang="en-US" altLang="zh-CN" sz="2400" dirty="0" err="1"/>
              <a:t>abc</a:t>
            </a:r>
            <a:r>
              <a:rPr lang="zh-CN" altLang="en-US" sz="2400" dirty="0"/>
              <a:t>到屏幕。</a:t>
            </a:r>
            <a:r>
              <a:rPr lang="en-US" altLang="zh-CN" sz="2400" dirty="0"/>
              <a:t>echo  ‘</a:t>
            </a:r>
            <a:r>
              <a:rPr lang="en-US" altLang="zh-CN" sz="2400" dirty="0" err="1"/>
              <a:t>abc</a:t>
            </a:r>
            <a:r>
              <a:rPr lang="en-US" altLang="zh-CN" sz="2400" dirty="0"/>
              <a:t>’ &gt; </a:t>
            </a:r>
            <a:r>
              <a:rPr lang="en-US" altLang="zh-CN" sz="2400" dirty="0" err="1"/>
              <a:t>tmp</a:t>
            </a:r>
            <a:r>
              <a:rPr lang="en-US" altLang="zh-CN" sz="2400" dirty="0"/>
              <a:t>/buff</a:t>
            </a:r>
            <a:r>
              <a:rPr lang="zh-CN" altLang="en-US" sz="2400" dirty="0"/>
              <a:t>会把</a:t>
            </a:r>
            <a:r>
              <a:rPr lang="en-US" altLang="zh-CN" sz="2400" dirty="0" err="1"/>
              <a:t>abc</a:t>
            </a:r>
            <a:r>
              <a:rPr lang="zh-CN" altLang="en-US" sz="2400" dirty="0"/>
              <a:t>输出到</a:t>
            </a:r>
            <a:r>
              <a:rPr lang="en-US" altLang="zh-CN" sz="2400" dirty="0" err="1"/>
              <a:t>tmp</a:t>
            </a:r>
            <a:r>
              <a:rPr lang="en-US" altLang="zh-CN" sz="2400" dirty="0"/>
              <a:t>/buff</a:t>
            </a:r>
            <a:r>
              <a:rPr lang="zh-CN" altLang="en-US" sz="2400" dirty="0"/>
              <a:t>这个文件。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如果没有此文件则会创建这个文件并写入。但是如果文件存在并且不为空，则重定向会导致之前的数据丢失，只保存重定向的数据。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echo ‘</a:t>
            </a:r>
            <a:r>
              <a:rPr lang="en-US" altLang="zh-CN" sz="2400" dirty="0" err="1"/>
              <a:t>abc</a:t>
            </a:r>
            <a:r>
              <a:rPr lang="en-US" altLang="zh-CN" sz="2400" dirty="0"/>
              <a:t>’  &gt;&gt;  /</a:t>
            </a:r>
            <a:r>
              <a:rPr lang="en-US" altLang="zh-CN" sz="2400" dirty="0" err="1"/>
              <a:t>tmp</a:t>
            </a:r>
            <a:r>
              <a:rPr lang="en-US" altLang="zh-CN" sz="2400" dirty="0"/>
              <a:t>/buff </a:t>
            </a:r>
            <a:r>
              <a:rPr lang="zh-CN" altLang="en-US" sz="2400" dirty="0"/>
              <a:t>会把</a:t>
            </a:r>
            <a:r>
              <a:rPr lang="en-US" altLang="zh-CN" sz="2400" dirty="0" err="1"/>
              <a:t>abc</a:t>
            </a:r>
            <a:r>
              <a:rPr lang="zh-CN" altLang="en-US" sz="2400" dirty="0"/>
              <a:t>追加到文件末尾，之前的数据不会丢失。</a:t>
            </a:r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5664909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管道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| </a:t>
            </a:r>
            <a:r>
              <a:rPr lang="zh-CN" altLang="en-US" sz="2400" dirty="0"/>
              <a:t>用于连接一个程序的输出和另一个程序的输入。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shell</a:t>
            </a:r>
            <a:r>
              <a:rPr lang="zh-CN" altLang="en-US" sz="2400" dirty="0"/>
              <a:t>在解释命令遇到 </a:t>
            </a:r>
            <a:r>
              <a:rPr lang="en-US" altLang="zh-CN" sz="2400" dirty="0"/>
              <a:t>| </a:t>
            </a:r>
            <a:r>
              <a:rPr lang="zh-CN" altLang="en-US" sz="2400" dirty="0"/>
              <a:t>时会创建管道，</a:t>
            </a:r>
            <a:r>
              <a:rPr lang="zh-CN" altLang="en-US" sz="2400" dirty="0">
                <a:solidFill>
                  <a:schemeClr val="accent2">
                    <a:lumMod val="50000"/>
                  </a:schemeClr>
                </a:solidFill>
              </a:rPr>
              <a:t>并创建两个进程，把标准输入输出重定向到管道，前一个进程向管道写数据，后一个进程从管道读数据。</a:t>
            </a:r>
            <a:endParaRPr lang="en-US" altLang="zh-CN" sz="2400" dirty="0">
              <a:solidFill>
                <a:schemeClr val="accent2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altLang="zh-CN" sz="2400" dirty="0"/>
          </a:p>
          <a:p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0452660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管道示例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查找名称含有</a:t>
            </a:r>
            <a:r>
              <a:rPr lang="en-US" altLang="zh-CN" sz="2400" dirty="0" err="1"/>
              <a:t>gcc</a:t>
            </a:r>
            <a:r>
              <a:rPr lang="zh-CN" altLang="en-US" sz="2400" dirty="0"/>
              <a:t>的文件并使用</a:t>
            </a:r>
            <a:r>
              <a:rPr lang="en-US" altLang="zh-CN" sz="2400" dirty="0" err="1"/>
              <a:t>wc</a:t>
            </a:r>
            <a:r>
              <a:rPr lang="zh-CN" altLang="en-US" sz="2400" dirty="0"/>
              <a:t>计数</a:t>
            </a:r>
            <a:endParaRPr lang="en-US" altLang="zh-CN" sz="2400" dirty="0"/>
          </a:p>
          <a:p>
            <a:pPr marL="457200" lvl="1" indent="0">
              <a:buNone/>
            </a:pPr>
            <a:r>
              <a:rPr lang="en-US" altLang="zh-CN" dirty="0" err="1"/>
              <a:t>sudo</a:t>
            </a:r>
            <a:r>
              <a:rPr lang="en-US" altLang="zh-CN" dirty="0"/>
              <a:t> find / -name </a:t>
            </a:r>
            <a:r>
              <a:rPr lang="en-US" altLang="zh-CN" dirty="0" err="1"/>
              <a:t>gcc</a:t>
            </a:r>
            <a:r>
              <a:rPr lang="en-US" altLang="zh-CN" dirty="0"/>
              <a:t> | </a:t>
            </a:r>
            <a:r>
              <a:rPr lang="en-US" altLang="zh-CN" dirty="0" err="1"/>
              <a:t>wc</a:t>
            </a:r>
            <a:r>
              <a:rPr lang="en-US" altLang="zh-CN" dirty="0"/>
              <a:t> –l </a:t>
            </a:r>
          </a:p>
          <a:p>
            <a:pPr lvl="1"/>
            <a:endParaRPr lang="en-US" altLang="zh-CN" dirty="0"/>
          </a:p>
          <a:p>
            <a:r>
              <a:rPr lang="zh-CN" altLang="en-US" sz="2400" dirty="0"/>
              <a:t>查找名称含有</a:t>
            </a:r>
            <a:r>
              <a:rPr lang="en-US" altLang="zh-CN" sz="2400" dirty="0" err="1"/>
              <a:t>ssh</a:t>
            </a:r>
            <a:r>
              <a:rPr lang="zh-CN" altLang="en-US" sz="2400" dirty="0"/>
              <a:t>的进程</a:t>
            </a:r>
            <a:endParaRPr lang="en-US" altLang="zh-CN" sz="2400" dirty="0"/>
          </a:p>
          <a:p>
            <a:pPr marL="457200" lvl="1" indent="0">
              <a:buNone/>
            </a:pPr>
            <a:r>
              <a:rPr lang="en-US" altLang="zh-CN" dirty="0" err="1"/>
              <a:t>ps</a:t>
            </a:r>
            <a:r>
              <a:rPr lang="en-US" altLang="zh-CN" dirty="0"/>
              <a:t> -</a:t>
            </a:r>
            <a:r>
              <a:rPr lang="en-US" altLang="zh-CN" dirty="0" err="1"/>
              <a:t>ef</a:t>
            </a:r>
            <a:r>
              <a:rPr lang="en-US" altLang="zh-CN" dirty="0"/>
              <a:t> | grep </a:t>
            </a:r>
            <a:r>
              <a:rPr lang="en-US" altLang="zh-CN" dirty="0" err="1"/>
              <a:t>ssh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sz="2400" dirty="0"/>
              <a:t>分页查看内容</a:t>
            </a:r>
            <a:endParaRPr lang="en-US" altLang="zh-CN" sz="2400" dirty="0"/>
          </a:p>
          <a:p>
            <a:pPr marL="457200" lvl="1" indent="0">
              <a:buNone/>
            </a:pPr>
            <a:r>
              <a:rPr lang="en-US" altLang="zh-CN" dirty="0"/>
              <a:t>ls –l –R /</a:t>
            </a:r>
            <a:r>
              <a:rPr lang="en-US" altLang="zh-CN" dirty="0" err="1"/>
              <a:t>usr</a:t>
            </a:r>
            <a:r>
              <a:rPr lang="en-US" altLang="zh-CN" dirty="0"/>
              <a:t>/share | less</a:t>
            </a:r>
          </a:p>
          <a:p>
            <a:pPr lvl="1"/>
            <a:endParaRPr lang="en-US" altLang="zh-CN" dirty="0"/>
          </a:p>
          <a:p>
            <a:r>
              <a:rPr lang="zh-CN" altLang="en-US" sz="2400" dirty="0"/>
              <a:t>排序文件</a:t>
            </a:r>
            <a:endParaRPr lang="en-US" altLang="zh-CN" sz="2400" dirty="0"/>
          </a:p>
          <a:p>
            <a:pPr marL="457200" lvl="1" indent="0">
              <a:buNone/>
            </a:pPr>
            <a:r>
              <a:rPr lang="en-US" altLang="zh-CN" dirty="0"/>
              <a:t>ls | sort –r</a:t>
            </a:r>
          </a:p>
        </p:txBody>
      </p:sp>
    </p:spTree>
    <p:extLst>
      <p:ext uri="{BB962C8B-B14F-4D97-AF65-F5344CB8AC3E}">
        <p14:creationId xmlns:p14="http://schemas.microsoft.com/office/powerpoint/2010/main" val="36882596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1193B6-9CFF-4FAE-AB0A-97DE12E9A5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  <a:t>shell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</a:rPr>
              <a:t>脚本</a:t>
            </a:r>
          </a:p>
        </p:txBody>
      </p:sp>
    </p:spTree>
    <p:extLst>
      <p:ext uri="{BB962C8B-B14F-4D97-AF65-F5344CB8AC3E}">
        <p14:creationId xmlns:p14="http://schemas.microsoft.com/office/powerpoint/2010/main" val="37509854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shell</a:t>
            </a:r>
            <a:r>
              <a:rPr lang="zh-CN" altLang="en-US" dirty="0"/>
              <a:t>脚本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shell</a:t>
            </a:r>
            <a:r>
              <a:rPr lang="zh-CN" altLang="en-US" sz="2400" dirty="0"/>
              <a:t>脚本就是一个命令堆叠成的文件，由</a:t>
            </a:r>
            <a:r>
              <a:rPr lang="en-US" altLang="zh-CN" sz="2400" dirty="0"/>
              <a:t>shell</a:t>
            </a:r>
            <a:r>
              <a:rPr lang="zh-CN" altLang="en-US" sz="2400" dirty="0"/>
              <a:t>解释执行。</a:t>
            </a:r>
            <a:endParaRPr lang="en-US" altLang="zh-CN" sz="2400" dirty="0"/>
          </a:p>
          <a:p>
            <a:r>
              <a:rPr lang="zh-CN" altLang="en-US" sz="2400" dirty="0"/>
              <a:t>文件第一行使用</a:t>
            </a:r>
            <a:r>
              <a:rPr lang="en-US" altLang="zh-CN" sz="2400" dirty="0"/>
              <a:t>#!/bin/bash</a:t>
            </a:r>
            <a:r>
              <a:rPr lang="zh-CN" altLang="en-US" sz="2400" dirty="0"/>
              <a:t>表明这是一个</a:t>
            </a:r>
            <a:r>
              <a:rPr lang="en-US" altLang="zh-CN" sz="2400" dirty="0"/>
              <a:t>bash</a:t>
            </a:r>
            <a:r>
              <a:rPr lang="zh-CN" altLang="en-US" sz="2400" dirty="0"/>
              <a:t>脚本，注意有些脚本程序使用</a:t>
            </a:r>
            <a:r>
              <a:rPr lang="en-US" altLang="zh-CN" sz="2400" dirty="0"/>
              <a:t>#!/bin/</a:t>
            </a:r>
            <a:r>
              <a:rPr lang="en-US" altLang="zh-CN" sz="2400" dirty="0" err="1"/>
              <a:t>sh</a:t>
            </a:r>
            <a:r>
              <a:rPr lang="zh-CN" altLang="en-US" sz="2400" dirty="0"/>
              <a:t>表示。</a:t>
            </a:r>
            <a:endParaRPr lang="en-US" altLang="zh-CN" sz="2400" dirty="0"/>
          </a:p>
          <a:p>
            <a:r>
              <a:rPr lang="zh-CN" altLang="en-US" sz="2400" dirty="0"/>
              <a:t>在</a:t>
            </a:r>
            <a:r>
              <a:rPr lang="en-US" altLang="zh-CN" sz="2400" dirty="0"/>
              <a:t>Ubuntu/Debian</a:t>
            </a:r>
            <a:r>
              <a:rPr lang="zh-CN" altLang="en-US" sz="2400" dirty="0"/>
              <a:t>上，</a:t>
            </a:r>
            <a:r>
              <a:rPr lang="en-US" altLang="zh-CN" sz="2400" dirty="0" err="1"/>
              <a:t>sh</a:t>
            </a:r>
            <a:r>
              <a:rPr lang="zh-CN" altLang="en-US" sz="2400" dirty="0"/>
              <a:t>是一个符号链接指向</a:t>
            </a:r>
            <a:r>
              <a:rPr lang="en-US" altLang="zh-CN" sz="2400" dirty="0"/>
              <a:t>dash</a:t>
            </a:r>
            <a:r>
              <a:rPr lang="zh-CN" altLang="en-US" sz="2400" dirty="0"/>
              <a:t>，</a:t>
            </a:r>
            <a:r>
              <a:rPr lang="en-US" altLang="zh-CN" sz="2400" dirty="0"/>
              <a:t>dash</a:t>
            </a:r>
            <a:r>
              <a:rPr lang="zh-CN" altLang="en-US" sz="2400" dirty="0"/>
              <a:t>是一个专为执行脚本而设计的</a:t>
            </a:r>
            <a:r>
              <a:rPr lang="en-US" altLang="zh-CN" sz="2400" dirty="0"/>
              <a:t>shell</a:t>
            </a:r>
            <a:r>
              <a:rPr lang="zh-CN" altLang="en-US" sz="2400" dirty="0"/>
              <a:t>程序，执行速度快，语法遵循</a:t>
            </a:r>
            <a:r>
              <a:rPr lang="en-US" altLang="zh-CN" sz="2400" dirty="0"/>
              <a:t>POSIX</a:t>
            </a:r>
            <a:r>
              <a:rPr lang="zh-CN" altLang="en-US" sz="2400" dirty="0"/>
              <a:t>标准，但是功能比</a:t>
            </a:r>
            <a:r>
              <a:rPr lang="en-US" altLang="zh-CN" sz="2400" dirty="0"/>
              <a:t>bash</a:t>
            </a:r>
            <a:r>
              <a:rPr lang="zh-CN" altLang="en-US" sz="2400" dirty="0"/>
              <a:t>少很多。</a:t>
            </a:r>
            <a:endParaRPr lang="en-US" altLang="zh-CN" sz="2400" dirty="0"/>
          </a:p>
          <a:p>
            <a:r>
              <a:rPr lang="zh-CN" altLang="en-US" sz="2400" dirty="0"/>
              <a:t>一个简单的脚本：开头声明这是一个</a:t>
            </a:r>
            <a:r>
              <a:rPr lang="en-US" altLang="zh-CN" sz="2400" dirty="0"/>
              <a:t>bash</a:t>
            </a:r>
            <a:r>
              <a:rPr lang="zh-CN" altLang="en-US" sz="2400" dirty="0"/>
              <a:t>脚本，然后是主要操作代码，最后以</a:t>
            </a:r>
            <a:r>
              <a:rPr lang="en-US" altLang="zh-CN" sz="2400" dirty="0"/>
              <a:t>exit 0</a:t>
            </a:r>
            <a:r>
              <a:rPr lang="zh-CN" altLang="en-US" sz="2400" dirty="0"/>
              <a:t>退出。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67AD0491-89B2-48F9-A940-2C9B72CDFD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210" y="4893768"/>
            <a:ext cx="5619579" cy="1602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9513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脚本的可执行权限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sz="2400" dirty="0"/>
          </a:p>
          <a:p>
            <a:r>
              <a:rPr lang="zh-CN" altLang="en-US" sz="2400" dirty="0"/>
              <a:t>执行脚本可以使用 </a:t>
            </a:r>
            <a:r>
              <a:rPr lang="en-US" altLang="zh-CN" sz="2400" dirty="0"/>
              <a:t>bash [SCRIPT NAME]</a:t>
            </a:r>
            <a:r>
              <a:rPr lang="zh-CN" altLang="en-US" sz="2400" dirty="0"/>
              <a:t>，此时</a:t>
            </a:r>
            <a:r>
              <a:rPr lang="en-US" altLang="zh-CN" sz="2400" dirty="0"/>
              <a:t>bash</a:t>
            </a:r>
            <a:r>
              <a:rPr lang="zh-CN" altLang="en-US" sz="2400" dirty="0"/>
              <a:t>读取脚本文件并执行，</a:t>
            </a:r>
            <a:r>
              <a:rPr lang="en-US" altLang="zh-CN" sz="2400" dirty="0"/>
              <a:t>#!/bin/bash</a:t>
            </a:r>
            <a:r>
              <a:rPr lang="zh-CN" altLang="en-US" sz="2400" dirty="0"/>
              <a:t>是被解释为注释。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另一种方式就是给脚本添加可执行权限：</a:t>
            </a:r>
            <a:r>
              <a:rPr lang="en-US" altLang="zh-CN" sz="2400" dirty="0" err="1"/>
              <a:t>chmod</a:t>
            </a:r>
            <a:r>
              <a:rPr lang="en-US" altLang="zh-CN" sz="2400" dirty="0"/>
              <a:t> +x [SCRIPT NAME]</a:t>
            </a:r>
          </a:p>
          <a:p>
            <a:endParaRPr lang="en-US" altLang="zh-CN" sz="2400" dirty="0"/>
          </a:p>
          <a:p>
            <a:r>
              <a:rPr lang="zh-CN" altLang="en-US" sz="2400" dirty="0"/>
              <a:t>给脚本添加执行权限，脚本开头的</a:t>
            </a:r>
            <a:r>
              <a:rPr lang="en-US" altLang="zh-CN" sz="2400" dirty="0"/>
              <a:t>#!/bin/bash</a:t>
            </a:r>
            <a:r>
              <a:rPr lang="zh-CN" altLang="en-US" sz="2400" dirty="0"/>
              <a:t>声明这是一个脚本文件，要用</a:t>
            </a:r>
            <a:r>
              <a:rPr lang="en-US" altLang="zh-CN" sz="2400" dirty="0"/>
              <a:t>/bin/bash</a:t>
            </a:r>
            <a:r>
              <a:rPr lang="zh-CN" altLang="en-US" sz="2400" dirty="0"/>
              <a:t>执行。</a:t>
            </a:r>
            <a:endParaRPr lang="en-US" altLang="zh-CN" sz="2400" dirty="0"/>
          </a:p>
          <a:p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4664968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变量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2400" dirty="0"/>
              <a:t>shell</a:t>
            </a:r>
            <a:r>
              <a:rPr lang="zh-CN" altLang="en-US" sz="2400" dirty="0"/>
              <a:t>运行</a:t>
            </a:r>
            <a:r>
              <a:rPr lang="en-US" altLang="zh-CN" sz="2400" dirty="0"/>
              <a:t>a=123</a:t>
            </a:r>
            <a:r>
              <a:rPr lang="zh-CN" altLang="en-US" sz="2400" dirty="0"/>
              <a:t>就定义了</a:t>
            </a:r>
            <a:r>
              <a:rPr lang="en-US" altLang="zh-CN" sz="2400" dirty="0"/>
              <a:t>a</a:t>
            </a:r>
            <a:r>
              <a:rPr lang="zh-CN" altLang="en-US" sz="2400" dirty="0"/>
              <a:t>变量。</a:t>
            </a:r>
            <a:r>
              <a:rPr lang="en-US" altLang="zh-CN" sz="2400" dirty="0"/>
              <a:t>shell</a:t>
            </a:r>
            <a:r>
              <a:rPr lang="zh-CN" altLang="en-US" sz="2400" dirty="0"/>
              <a:t>中的变量就是为某些需要保存的数据用一个名称标记，方便以后使用。变量的名称以字母或是下划线符号开头，后可跟任意长度的字母、数字、下划线。</a:t>
            </a:r>
            <a:endParaRPr lang="en-US" altLang="zh-CN" sz="2400" dirty="0"/>
          </a:p>
          <a:p>
            <a:r>
              <a:rPr lang="en-US" altLang="zh-CN" sz="2400" dirty="0"/>
              <a:t>=</a:t>
            </a:r>
            <a:r>
              <a:rPr lang="zh-CN" altLang="en-US" sz="2400" dirty="0"/>
              <a:t>左右不能有空格，否则会按照运行命令的方式去执行。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a=`</a:t>
            </a:r>
            <a:r>
              <a:rPr lang="en-US" altLang="zh-CN" sz="2400" dirty="0" err="1"/>
              <a:t>ls`</a:t>
            </a:r>
            <a:r>
              <a:rPr lang="en-US" altLang="zh-CN" sz="2400" dirty="0"/>
              <a:t> </a:t>
            </a:r>
            <a:r>
              <a:rPr lang="zh-CN" altLang="en-US" sz="2400" dirty="0"/>
              <a:t>会把</a:t>
            </a:r>
            <a:r>
              <a:rPr lang="en-US" altLang="zh-CN" sz="2400" dirty="0"/>
              <a:t>ls</a:t>
            </a:r>
            <a:r>
              <a:rPr lang="zh-CN" altLang="en-US" sz="2400" dirty="0"/>
              <a:t>运行的结果赋值给</a:t>
            </a:r>
            <a:r>
              <a:rPr lang="en-US" altLang="zh-CN" sz="2400" dirty="0"/>
              <a:t>a</a:t>
            </a:r>
            <a:r>
              <a:rPr lang="zh-CN" altLang="en-US" sz="2400" dirty="0"/>
              <a:t>。注意</a:t>
            </a:r>
            <a:r>
              <a:rPr lang="en-US" altLang="zh-CN" sz="2400" dirty="0"/>
              <a:t>ls</a:t>
            </a:r>
            <a:r>
              <a:rPr lang="zh-CN" altLang="en-US" sz="2400" dirty="0"/>
              <a:t>不是被单引号包含，而是数字键</a:t>
            </a:r>
            <a:r>
              <a:rPr lang="en-US" altLang="zh-CN" sz="2400" dirty="0"/>
              <a:t>1</a:t>
            </a:r>
            <a:r>
              <a:rPr lang="zh-CN" altLang="en-US" sz="2400" dirty="0"/>
              <a:t>左侧按键，按住</a:t>
            </a:r>
            <a:r>
              <a:rPr lang="en-US" altLang="zh-CN" sz="2400" dirty="0"/>
              <a:t>Shift</a:t>
            </a:r>
            <a:r>
              <a:rPr lang="zh-CN" altLang="en-US" sz="2400" dirty="0"/>
              <a:t>输入</a:t>
            </a:r>
            <a:r>
              <a:rPr lang="en-US" altLang="zh-CN" sz="2400" dirty="0"/>
              <a:t>~</a:t>
            </a:r>
            <a:r>
              <a:rPr lang="zh-CN" altLang="en-US" sz="2400" dirty="0"/>
              <a:t>，英语键盘直接按下输入</a:t>
            </a:r>
            <a:r>
              <a:rPr lang="en-US" altLang="zh-CN" sz="2400" dirty="0"/>
              <a:t>`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echo $a</a:t>
            </a:r>
            <a:r>
              <a:rPr lang="zh-CN" altLang="en-US" sz="2400" dirty="0"/>
              <a:t>可以输出变量的值。</a:t>
            </a:r>
            <a:endParaRPr lang="en-US" altLang="zh-CN" sz="2400" dirty="0"/>
          </a:p>
          <a:p>
            <a:r>
              <a:rPr lang="en-US" altLang="zh-CN" sz="2400" dirty="0"/>
              <a:t>shell</a:t>
            </a:r>
            <a:r>
              <a:rPr lang="zh-CN" altLang="en-US" sz="2400" dirty="0"/>
              <a:t>中的变量就是键值对（</a:t>
            </a:r>
            <a:r>
              <a:rPr lang="en-US" altLang="zh-CN" sz="2400" dirty="0"/>
              <a:t>key-value</a:t>
            </a:r>
            <a:r>
              <a:rPr lang="zh-CN" altLang="en-US" sz="2400" dirty="0"/>
              <a:t>）的列表，都是以文本的形式存储的。</a:t>
            </a:r>
            <a:endParaRPr lang="en-US" altLang="zh-CN" sz="2400" dirty="0"/>
          </a:p>
          <a:p>
            <a:r>
              <a:rPr lang="en-US" altLang="zh-CN" sz="2400" dirty="0"/>
              <a:t>a=1+2</a:t>
            </a:r>
            <a:r>
              <a:rPr lang="zh-CN" altLang="en-US" sz="2400" dirty="0"/>
              <a:t>不会进行计算把</a:t>
            </a:r>
            <a:r>
              <a:rPr lang="en-US" altLang="zh-CN" sz="2400" dirty="0"/>
              <a:t>3</a:t>
            </a:r>
            <a:r>
              <a:rPr lang="zh-CN" altLang="en-US" sz="2400" dirty="0"/>
              <a:t>赋值给</a:t>
            </a:r>
            <a:r>
              <a:rPr lang="en-US" altLang="zh-CN" sz="2400" dirty="0"/>
              <a:t>a</a:t>
            </a:r>
            <a:r>
              <a:rPr lang="zh-CN" altLang="en-US" sz="2400" dirty="0"/>
              <a:t>，而是</a:t>
            </a:r>
            <a:r>
              <a:rPr lang="en-US" altLang="zh-CN" sz="2400" dirty="0"/>
              <a:t>a</a:t>
            </a:r>
            <a:r>
              <a:rPr lang="zh-CN" altLang="en-US" sz="2400" dirty="0"/>
              <a:t>的值就是‘</a:t>
            </a:r>
            <a:r>
              <a:rPr lang="en-US" altLang="zh-CN" sz="2400" dirty="0"/>
              <a:t>1+2</a:t>
            </a:r>
            <a:r>
              <a:rPr lang="zh-CN" altLang="en-US" sz="2400" dirty="0"/>
              <a:t>’这段文本。</a:t>
            </a:r>
            <a:endParaRPr lang="en-US" altLang="zh-CN" sz="2400" dirty="0"/>
          </a:p>
          <a:p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718262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 dirty="0"/>
              <a:t>目录</a:t>
            </a:r>
          </a:p>
        </p:txBody>
      </p:sp>
      <p:graphicFrame>
        <p:nvGraphicFramePr>
          <p:cNvPr id="8" name="内容占位符 7">
            <a:extLst>
              <a:ext uri="{FF2B5EF4-FFF2-40B4-BE49-F238E27FC236}">
                <a16:creationId xmlns:a16="http://schemas.microsoft.com/office/drawing/2014/main" id="{E297281D-D602-49CD-B5A2-49E27DF0DF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33852599"/>
              </p:ext>
            </p:extLst>
          </p:nvPr>
        </p:nvGraphicFramePr>
        <p:xfrm>
          <a:off x="870012" y="2317072"/>
          <a:ext cx="10483788" cy="2223819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0483788">
                  <a:extLst>
                    <a:ext uri="{9D8B030D-6E8A-4147-A177-3AD203B41FA5}">
                      <a16:colId xmlns:a16="http://schemas.microsoft.com/office/drawing/2014/main" val="2172453955"/>
                    </a:ext>
                  </a:extLst>
                </a:gridCol>
              </a:tblGrid>
              <a:tr h="741273">
                <a:tc>
                  <a:txBody>
                    <a:bodyPr/>
                    <a:lstStyle/>
                    <a:p>
                      <a:pPr lvl="4" algn="l"/>
                      <a:r>
                        <a:rPr lang="zh-CN" altLang="en-US" sz="2400" b="0" dirty="0">
                          <a:latin typeface="汉仪家书简" panose="02010609000101010101" pitchFamily="49" charset="-122"/>
                          <a:ea typeface="汉仪家书简" panose="02010609000101010101" pitchFamily="49" charset="-122"/>
                        </a:rPr>
                        <a:t>知识回顾与整理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7275421"/>
                  </a:ext>
                </a:extLst>
              </a:tr>
              <a:tr h="741273">
                <a:tc>
                  <a:txBody>
                    <a:bodyPr/>
                    <a:lstStyle/>
                    <a:p>
                      <a:pPr lvl="4" algn="l"/>
                      <a:r>
                        <a:rPr lang="en-US" altLang="zh-CN" sz="2400" dirty="0">
                          <a:latin typeface="汉仪家书简" panose="02010609000101010101" pitchFamily="49" charset="-122"/>
                          <a:ea typeface="汉仪家书简" panose="02010609000101010101" pitchFamily="49" charset="-122"/>
                        </a:rPr>
                        <a:t>Linux</a:t>
                      </a:r>
                      <a:r>
                        <a:rPr lang="zh-CN" altLang="en-US" sz="2400" dirty="0">
                          <a:latin typeface="汉仪家书简" panose="02010609000101010101" pitchFamily="49" charset="-122"/>
                          <a:ea typeface="汉仪家书简" panose="02010609000101010101" pitchFamily="49" charset="-122"/>
                        </a:rPr>
                        <a:t>基础使用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4305771"/>
                  </a:ext>
                </a:extLst>
              </a:tr>
              <a:tr h="741273">
                <a:tc>
                  <a:txBody>
                    <a:bodyPr/>
                    <a:lstStyle/>
                    <a:p>
                      <a:pPr lvl="4" algn="l"/>
                      <a:r>
                        <a:rPr lang="en-US" altLang="zh-CN" sz="2400" dirty="0">
                          <a:latin typeface="汉仪家书简" panose="02010609000101010101" pitchFamily="49" charset="-122"/>
                          <a:ea typeface="汉仪家书简" panose="02010609000101010101" pitchFamily="49" charset="-122"/>
                        </a:rPr>
                        <a:t>shell</a:t>
                      </a:r>
                      <a:r>
                        <a:rPr lang="zh-CN" altLang="en-US" sz="2400" dirty="0">
                          <a:latin typeface="汉仪家书简" panose="02010609000101010101" pitchFamily="49" charset="-122"/>
                          <a:ea typeface="汉仪家书简" panose="02010609000101010101" pitchFamily="49" charset="-122"/>
                        </a:rPr>
                        <a:t>脚本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35934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17850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只读变量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/>
              <a:t>变量设置后，是可以修改值的：</a:t>
            </a:r>
            <a:r>
              <a:rPr lang="en-US" altLang="zh-CN" sz="2400" dirty="0"/>
              <a:t>a=12; a=13</a:t>
            </a:r>
            <a:r>
              <a:rPr lang="zh-CN" altLang="en-US" sz="2400" dirty="0"/>
              <a:t>，此时</a:t>
            </a:r>
            <a:r>
              <a:rPr lang="en-US" altLang="zh-CN" sz="2400" dirty="0"/>
              <a:t>a</a:t>
            </a:r>
            <a:r>
              <a:rPr lang="zh-CN" altLang="en-US" sz="2400" dirty="0"/>
              <a:t>的值就是</a:t>
            </a:r>
            <a:r>
              <a:rPr lang="en-US" altLang="zh-CN" sz="2400" dirty="0"/>
              <a:t>13</a:t>
            </a:r>
          </a:p>
          <a:p>
            <a:pPr>
              <a:lnSpc>
                <a:spcPct val="120000"/>
              </a:lnSpc>
            </a:pPr>
            <a:endParaRPr lang="en-US" altLang="zh-CN" sz="2400" dirty="0"/>
          </a:p>
          <a:p>
            <a:pPr>
              <a:lnSpc>
                <a:spcPct val="120000"/>
              </a:lnSpc>
            </a:pPr>
            <a:r>
              <a:rPr lang="en-US" altLang="zh-CN" sz="2400" dirty="0" err="1"/>
              <a:t>readonly</a:t>
            </a:r>
            <a:r>
              <a:rPr lang="zh-CN" altLang="en-US" sz="2400" dirty="0"/>
              <a:t>把变量设置为只读：</a:t>
            </a:r>
            <a:r>
              <a:rPr lang="en-US" altLang="zh-CN" sz="2400" dirty="0" err="1"/>
              <a:t>readonly</a:t>
            </a:r>
            <a:r>
              <a:rPr lang="en-US" altLang="zh-CN" sz="2400" dirty="0"/>
              <a:t>  a</a:t>
            </a:r>
          </a:p>
          <a:p>
            <a:pPr>
              <a:lnSpc>
                <a:spcPct val="120000"/>
              </a:lnSpc>
            </a:pPr>
            <a:endParaRPr lang="en-US" altLang="zh-CN" sz="2400" dirty="0"/>
          </a:p>
          <a:p>
            <a:pPr>
              <a:lnSpc>
                <a:spcPct val="120000"/>
              </a:lnSpc>
            </a:pPr>
            <a:r>
              <a:rPr lang="zh-CN" altLang="en-US" sz="2400" dirty="0"/>
              <a:t>但是设置之后，只读变量就无法更改和取消。除非重置</a:t>
            </a:r>
            <a:r>
              <a:rPr lang="en-US" altLang="zh-CN" sz="2400" dirty="0"/>
              <a:t>shell</a:t>
            </a:r>
            <a:r>
              <a:rPr lang="zh-CN" altLang="en-US" sz="2400" dirty="0"/>
              <a:t>环境。</a:t>
            </a:r>
            <a:endParaRPr lang="en-US" altLang="zh-CN" sz="2400" dirty="0"/>
          </a:p>
          <a:p>
            <a:pPr marL="0" indent="0">
              <a:lnSpc>
                <a:spcPct val="120000"/>
              </a:lnSpc>
              <a:buNone/>
            </a:pP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9109822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算数运算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shell</a:t>
            </a:r>
            <a:r>
              <a:rPr lang="zh-CN" altLang="en-US" sz="2400" dirty="0"/>
              <a:t>支持算术运算，并且</a:t>
            </a:r>
            <a:r>
              <a:rPr lang="en-US" altLang="zh-CN" sz="2400" dirty="0"/>
              <a:t>shell</a:t>
            </a:r>
            <a:r>
              <a:rPr lang="zh-CN" altLang="en-US" sz="2400" dirty="0"/>
              <a:t>会对</a:t>
            </a:r>
            <a:r>
              <a:rPr lang="en-US" altLang="zh-CN" sz="2400" dirty="0"/>
              <a:t>$((····))</a:t>
            </a:r>
            <a:r>
              <a:rPr lang="zh-CN" altLang="en-US" sz="2400" dirty="0"/>
              <a:t>里的算数表达式进行运算。</a:t>
            </a:r>
            <a:endParaRPr lang="en-US" altLang="zh-CN" sz="2400" dirty="0"/>
          </a:p>
          <a:p>
            <a:pPr marL="914400" lvl="2" indent="0">
              <a:buNone/>
            </a:pPr>
            <a:r>
              <a:rPr lang="en-US" altLang="zh-CN" sz="2400" dirty="0"/>
              <a:t>a=12;b=14</a:t>
            </a:r>
          </a:p>
          <a:p>
            <a:pPr marL="914400" lvl="2" indent="0">
              <a:buNone/>
            </a:pPr>
            <a:endParaRPr lang="en-US" altLang="zh-CN" sz="2400" dirty="0"/>
          </a:p>
          <a:p>
            <a:pPr marL="914400" lvl="2" indent="0">
              <a:buNone/>
            </a:pPr>
            <a:r>
              <a:rPr lang="en-US" altLang="zh-CN" sz="2400" dirty="0"/>
              <a:t>x=$(($a+$b))</a:t>
            </a:r>
          </a:p>
          <a:p>
            <a:pPr marL="914400" lvl="2" indent="0">
              <a:buNone/>
            </a:pPr>
            <a:endParaRPr lang="en-US" altLang="zh-CN" sz="2400" dirty="0"/>
          </a:p>
          <a:p>
            <a:pPr marL="914400" lvl="2" indent="0">
              <a:buNone/>
            </a:pPr>
            <a:r>
              <a:rPr lang="en-US" altLang="zh-CN" sz="2400" dirty="0"/>
              <a:t>echo  $x</a:t>
            </a:r>
          </a:p>
          <a:p>
            <a:pPr marL="914400" lvl="2" indent="0">
              <a:buNone/>
            </a:pPr>
            <a:r>
              <a:rPr lang="zh-CN" altLang="en-US" sz="2400" dirty="0"/>
              <a:t>如果</a:t>
            </a:r>
            <a:r>
              <a:rPr lang="en-US" altLang="zh-CN" sz="2400" dirty="0"/>
              <a:t>b=12a</a:t>
            </a:r>
            <a:r>
              <a:rPr lang="zh-CN" altLang="en-US" sz="2400" dirty="0"/>
              <a:t>，此时会报错，但是如果以字母开头的文本，比如</a:t>
            </a:r>
            <a:r>
              <a:rPr lang="en-US" altLang="zh-CN" sz="2400" dirty="0"/>
              <a:t>b=a12</a:t>
            </a:r>
            <a:r>
              <a:rPr lang="zh-CN" altLang="en-US" sz="2400" dirty="0"/>
              <a:t>，则</a:t>
            </a:r>
            <a:r>
              <a:rPr lang="en-US" altLang="zh-CN" sz="2400" dirty="0"/>
              <a:t>x=$(($a+$b))</a:t>
            </a:r>
            <a:r>
              <a:rPr lang="zh-CN" altLang="en-US" sz="2400" dirty="0"/>
              <a:t>则直接就计算为</a:t>
            </a:r>
            <a:r>
              <a:rPr lang="en-US" altLang="zh-CN" sz="2400" dirty="0"/>
              <a:t>a</a:t>
            </a:r>
            <a:r>
              <a:rPr lang="zh-CN" altLang="en-US" sz="2400" dirty="0"/>
              <a:t>的数值，</a:t>
            </a:r>
            <a:r>
              <a:rPr lang="en-US" altLang="zh-CN" sz="2400" dirty="0"/>
              <a:t>b</a:t>
            </a:r>
            <a:r>
              <a:rPr lang="zh-CN" altLang="en-US" sz="2400" dirty="0"/>
              <a:t>转成数字为</a:t>
            </a:r>
            <a:r>
              <a:rPr lang="en-US" altLang="zh-CN" sz="2400" dirty="0"/>
              <a:t>0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 marL="914400" lvl="2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0589480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87EE67-1862-47A3-8368-16DC248FD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逻辑运算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958A92-EFCF-4BD4-840B-8945E4435A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sz="2400" dirty="0"/>
              <a:t>逻辑运算：</a:t>
            </a:r>
            <a:r>
              <a:rPr lang="en-US" altLang="zh-CN" sz="2400" dirty="0"/>
              <a:t>&amp;&amp;</a:t>
            </a:r>
            <a:r>
              <a:rPr lang="zh-CN" altLang="en-US" sz="2400" dirty="0"/>
              <a:t>，</a:t>
            </a:r>
            <a:r>
              <a:rPr lang="en-US" altLang="zh-CN" sz="2400" dirty="0"/>
              <a:t>||</a:t>
            </a:r>
            <a:r>
              <a:rPr lang="zh-CN" altLang="en-US" sz="2400" dirty="0"/>
              <a:t>， </a:t>
            </a:r>
            <a:r>
              <a:rPr lang="en-US" altLang="zh-CN" sz="2400" dirty="0"/>
              <a:t>!</a:t>
            </a:r>
            <a:r>
              <a:rPr lang="zh-CN" altLang="en-US" sz="2400" dirty="0"/>
              <a:t>。分别是</a:t>
            </a:r>
            <a:r>
              <a:rPr lang="en-US" altLang="zh-CN" sz="2400" dirty="0"/>
              <a:t>AND</a:t>
            </a:r>
            <a:r>
              <a:rPr lang="zh-CN" altLang="en-US" sz="2400" dirty="0"/>
              <a:t>，</a:t>
            </a:r>
            <a:r>
              <a:rPr lang="en-US" altLang="zh-CN" sz="2400" dirty="0"/>
              <a:t>OR</a:t>
            </a:r>
            <a:r>
              <a:rPr lang="zh-CN" altLang="en-US" sz="2400" dirty="0"/>
              <a:t>，</a:t>
            </a:r>
            <a:r>
              <a:rPr lang="en-US" altLang="zh-CN" sz="2400" dirty="0"/>
              <a:t>NOT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r>
              <a:rPr lang="zh-CN" altLang="en-US" sz="2400" dirty="0"/>
              <a:t>对逻辑运算来说，任何非</a:t>
            </a:r>
            <a:r>
              <a:rPr lang="en-US" altLang="zh-CN" sz="2400" dirty="0"/>
              <a:t>0</a:t>
            </a:r>
            <a:r>
              <a:rPr lang="zh-CN" altLang="en-US" sz="2400" dirty="0"/>
              <a:t>值都是真。</a:t>
            </a:r>
            <a:endParaRPr lang="en-US" altLang="zh-CN" sz="2400" dirty="0"/>
          </a:p>
          <a:p>
            <a:r>
              <a:rPr lang="zh-CN" altLang="en-US" sz="2400" dirty="0"/>
              <a:t>示例：</a:t>
            </a:r>
            <a:r>
              <a:rPr lang="en-US" altLang="zh-CN" sz="2400" dirty="0"/>
              <a:t>echo  $((1&amp;&amp;0))  ;  echo $(( 2 || 0))</a:t>
            </a:r>
          </a:p>
          <a:p>
            <a:endParaRPr lang="en-US" altLang="zh-CN" sz="2400" dirty="0"/>
          </a:p>
          <a:p>
            <a:r>
              <a:rPr lang="zh-CN" altLang="en-US" sz="2400" dirty="0"/>
              <a:t>非数字格式逻辑运算：</a:t>
            </a:r>
            <a:endParaRPr lang="en-US" altLang="zh-CN" sz="2400" dirty="0"/>
          </a:p>
          <a:p>
            <a:pPr marL="457200" lvl="1" indent="0">
              <a:buNone/>
            </a:pPr>
            <a:r>
              <a:rPr lang="en-US" altLang="zh-CN" dirty="0"/>
              <a:t>b=</a:t>
            </a:r>
            <a:r>
              <a:rPr lang="en-US" altLang="zh-CN" dirty="0" err="1"/>
              <a:t>abc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echo  $(( 1 &amp;&amp; $b ))  //</a:t>
            </a:r>
            <a:r>
              <a:rPr lang="zh-CN" altLang="en-US" dirty="0"/>
              <a:t>输出是</a:t>
            </a:r>
            <a:r>
              <a:rPr lang="en-US" altLang="zh-CN" dirty="0"/>
              <a:t>0</a:t>
            </a:r>
          </a:p>
          <a:p>
            <a:pPr marL="457200" lvl="1" indent="0">
              <a:buNone/>
            </a:pPr>
            <a:r>
              <a:rPr lang="en-US" altLang="zh-CN" dirty="0"/>
              <a:t>/</a:t>
            </a:r>
            <a:r>
              <a:rPr lang="zh-CN" altLang="en-US" dirty="0"/>
              <a:t>*************</a:t>
            </a:r>
            <a:r>
              <a:rPr lang="en-US" altLang="zh-CN" dirty="0"/>
              <a:t>/</a:t>
            </a:r>
          </a:p>
          <a:p>
            <a:pPr marL="457200" lvl="1" indent="0">
              <a:buNone/>
            </a:pPr>
            <a:r>
              <a:rPr lang="en-US" altLang="zh-CN" dirty="0"/>
              <a:t>b=12a</a:t>
            </a:r>
          </a:p>
          <a:p>
            <a:pPr marL="457200" lvl="1" indent="0">
              <a:buNone/>
            </a:pPr>
            <a:r>
              <a:rPr lang="en-US" altLang="zh-CN" dirty="0"/>
              <a:t>echo $(( 1 &amp;&amp; $b)) //</a:t>
            </a:r>
            <a:r>
              <a:rPr lang="zh-CN" altLang="en-US" dirty="0"/>
              <a:t>提示错误</a:t>
            </a:r>
            <a:endParaRPr lang="en-US" altLang="zh-CN" dirty="0"/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2613032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00CA4B-9B33-4A7A-B5C8-EBEFD26C9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放进环境变量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310E58-FE8C-494D-B407-80E802EA0D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环境变量是全局存在的，在任何</a:t>
            </a:r>
            <a:r>
              <a:rPr lang="en-US" altLang="zh-CN" sz="2400" dirty="0"/>
              <a:t>shell</a:t>
            </a:r>
            <a:r>
              <a:rPr lang="zh-CN" altLang="en-US" sz="2400" dirty="0"/>
              <a:t>脚本中都可以直接使用。</a:t>
            </a:r>
            <a:endParaRPr lang="en-US" altLang="zh-CN" sz="2400" dirty="0"/>
          </a:p>
          <a:p>
            <a:r>
              <a:rPr lang="zh-CN" altLang="en-US" sz="2400" dirty="0"/>
              <a:t>使用</a:t>
            </a:r>
            <a:r>
              <a:rPr lang="en-US" altLang="zh-CN" sz="2400" dirty="0" err="1"/>
              <a:t>env</a:t>
            </a:r>
            <a:r>
              <a:rPr lang="zh-CN" altLang="en-US" sz="2400" dirty="0"/>
              <a:t>查看环境变量。</a:t>
            </a:r>
            <a:endParaRPr lang="en-US" altLang="zh-CN" sz="2400" dirty="0"/>
          </a:p>
          <a:p>
            <a:r>
              <a:rPr lang="en-US" altLang="zh-CN" sz="2400" dirty="0"/>
              <a:t>export  a</a:t>
            </a:r>
            <a:r>
              <a:rPr lang="zh-CN" altLang="en-US" sz="2400" dirty="0"/>
              <a:t>：把变量放到环境变量，环境变量是一个名称与值的简单列表。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r>
              <a:rPr lang="zh-CN" altLang="en-US" sz="2400" dirty="0"/>
              <a:t>创建脚本</a:t>
            </a:r>
            <a:r>
              <a:rPr lang="en-US" altLang="zh-CN" sz="2400" dirty="0"/>
              <a:t>vartest.sh</a:t>
            </a:r>
            <a:r>
              <a:rPr lang="zh-CN" altLang="en-US" sz="2400" dirty="0"/>
              <a:t>写入以下代码，保存并设置可执行权限，查看运行结果：</a:t>
            </a:r>
            <a:endParaRPr lang="en-US" altLang="zh-CN" sz="2400" dirty="0"/>
          </a:p>
          <a:p>
            <a:pPr marL="457200" lvl="1" indent="0">
              <a:buNone/>
            </a:pPr>
            <a:r>
              <a:rPr lang="en-US" altLang="zh-CN" dirty="0"/>
              <a:t>a=`</a:t>
            </a:r>
            <a:r>
              <a:rPr lang="en-US" altLang="zh-CN" dirty="0" err="1"/>
              <a:t>env</a:t>
            </a:r>
            <a:r>
              <a:rPr lang="en-US" altLang="zh-CN" dirty="0"/>
              <a:t> | grep  </a:t>
            </a:r>
            <a:r>
              <a:rPr lang="en-US" altLang="zh-CN" dirty="0" err="1"/>
              <a:t>linux</a:t>
            </a:r>
            <a:r>
              <a:rPr lang="en-US" altLang="zh-CN" dirty="0"/>
              <a:t>`</a:t>
            </a:r>
          </a:p>
          <a:p>
            <a:pPr marL="457200" lvl="1" indent="0">
              <a:buNone/>
            </a:pPr>
            <a:r>
              <a:rPr lang="en-US" altLang="zh-CN" dirty="0" err="1"/>
              <a:t>linux</a:t>
            </a:r>
            <a:r>
              <a:rPr lang="en-US" altLang="zh-CN" dirty="0"/>
              <a:t>=1</a:t>
            </a:r>
          </a:p>
          <a:p>
            <a:pPr marL="457200" lvl="1" indent="0">
              <a:buNone/>
            </a:pPr>
            <a:r>
              <a:rPr lang="en-US" altLang="zh-CN" dirty="0"/>
              <a:t>export </a:t>
            </a:r>
            <a:r>
              <a:rPr lang="en-US" altLang="zh-CN" dirty="0" err="1"/>
              <a:t>linux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b=`</a:t>
            </a:r>
            <a:r>
              <a:rPr lang="en-US" altLang="zh-CN" dirty="0" err="1"/>
              <a:t>env</a:t>
            </a:r>
            <a:r>
              <a:rPr lang="en-US" altLang="zh-CN" dirty="0"/>
              <a:t> | grep </a:t>
            </a:r>
            <a:r>
              <a:rPr lang="en-US" altLang="zh-CN" dirty="0" err="1"/>
              <a:t>linux</a:t>
            </a:r>
            <a:r>
              <a:rPr lang="en-US" altLang="zh-CN" dirty="0"/>
              <a:t>`</a:t>
            </a:r>
          </a:p>
          <a:p>
            <a:pPr marL="457200" lvl="1" indent="0">
              <a:buNone/>
            </a:pPr>
            <a:r>
              <a:rPr lang="en-US" altLang="zh-CN" dirty="0"/>
              <a:t>echo “a :</a:t>
            </a:r>
            <a:r>
              <a:rPr lang="zh-CN" altLang="en-US" dirty="0"/>
              <a:t> </a:t>
            </a:r>
            <a:r>
              <a:rPr lang="en-US" altLang="zh-CN" dirty="0"/>
              <a:t>$a”</a:t>
            </a:r>
          </a:p>
          <a:p>
            <a:pPr marL="457200" lvl="1" indent="0">
              <a:buNone/>
            </a:pPr>
            <a:r>
              <a:rPr lang="en-US" altLang="zh-CN" dirty="0"/>
              <a:t>echo “b : $b”</a:t>
            </a:r>
          </a:p>
        </p:txBody>
      </p:sp>
    </p:spTree>
    <p:extLst>
      <p:ext uri="{BB962C8B-B14F-4D97-AF65-F5344CB8AC3E}">
        <p14:creationId xmlns:p14="http://schemas.microsoft.com/office/powerpoint/2010/main" val="39363340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test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dirty="0"/>
              <a:t>test</a:t>
            </a:r>
            <a:r>
              <a:rPr lang="zh-CN" altLang="en-US" sz="2400" dirty="0"/>
              <a:t>是</a:t>
            </a:r>
            <a:r>
              <a:rPr lang="en-US" altLang="zh-CN" sz="2400" dirty="0"/>
              <a:t>shell</a:t>
            </a:r>
            <a:r>
              <a:rPr lang="zh-CN" altLang="en-US" sz="2400" dirty="0"/>
              <a:t>内建命令，可以处理脚本里的各类工作，</a:t>
            </a:r>
            <a:r>
              <a:rPr lang="zh-CN" altLang="en-US" sz="2400" dirty="0">
                <a:solidFill>
                  <a:schemeClr val="accent2">
                    <a:lumMod val="50000"/>
                  </a:schemeClr>
                </a:solidFill>
              </a:rPr>
              <a:t>产生的不是一般形式的输出，而是可用的退出状态</a:t>
            </a:r>
            <a:r>
              <a:rPr lang="zh-CN" altLang="en-US" sz="2400" dirty="0"/>
              <a:t>。使用</a:t>
            </a:r>
            <a:r>
              <a:rPr lang="en-US" altLang="zh-CN" sz="2400" dirty="0"/>
              <a:t>help  test</a:t>
            </a:r>
            <a:r>
              <a:rPr lang="zh-CN" altLang="en-US" sz="2400" dirty="0"/>
              <a:t>查看帮助文档。</a:t>
            </a:r>
            <a:endParaRPr lang="en-US" altLang="zh-CN" sz="2400" dirty="0"/>
          </a:p>
          <a:p>
            <a:pPr>
              <a:lnSpc>
                <a:spcPct val="120000"/>
              </a:lnSpc>
            </a:pPr>
            <a:r>
              <a:rPr lang="en-US" altLang="zh-CN" sz="2400" dirty="0"/>
              <a:t>test</a:t>
            </a:r>
            <a:r>
              <a:rPr lang="zh-CN" altLang="en-US" sz="2400" dirty="0"/>
              <a:t>命令有其他形式：</a:t>
            </a:r>
            <a:r>
              <a:rPr lang="en-US" altLang="zh-CN" sz="2400" dirty="0"/>
              <a:t>[······]</a:t>
            </a:r>
            <a:r>
              <a:rPr lang="zh-CN" altLang="en-US" sz="2400" dirty="0"/>
              <a:t>，</a:t>
            </a:r>
            <a:r>
              <a:rPr lang="en-US" altLang="zh-CN" sz="2400" dirty="0"/>
              <a:t>[[······]]</a:t>
            </a:r>
            <a:r>
              <a:rPr lang="zh-CN" altLang="en-US" sz="2400" dirty="0"/>
              <a:t>。当在</a:t>
            </a:r>
            <a:r>
              <a:rPr lang="en-US" altLang="zh-CN" sz="2400" dirty="0"/>
              <a:t>[ ]</a:t>
            </a:r>
            <a:r>
              <a:rPr lang="zh-CN" altLang="en-US" sz="2400" dirty="0"/>
              <a:t>中使用</a:t>
            </a:r>
            <a:r>
              <a:rPr lang="en-US" altLang="zh-CN" sz="2400" dirty="0"/>
              <a:t>&amp;&amp; || </a:t>
            </a:r>
            <a:r>
              <a:rPr lang="zh-CN" altLang="en-US" sz="2400" dirty="0"/>
              <a:t>会出错，这时候要使用</a:t>
            </a:r>
            <a:r>
              <a:rPr lang="en-US" altLang="zh-CN" sz="2400" dirty="0"/>
              <a:t>[[ ]]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>
              <a:lnSpc>
                <a:spcPct val="120000"/>
              </a:lnSpc>
            </a:pPr>
            <a:r>
              <a:rPr lang="en-US" altLang="zh-CN" sz="2400" dirty="0"/>
              <a:t>test</a:t>
            </a:r>
            <a:r>
              <a:rPr lang="zh-CN" altLang="en-US" sz="2400" dirty="0"/>
              <a:t>返回</a:t>
            </a:r>
            <a:r>
              <a:rPr lang="en-US" altLang="zh-CN" sz="2400" dirty="0"/>
              <a:t>true</a:t>
            </a:r>
            <a:r>
              <a:rPr lang="zh-CN" altLang="en-US" sz="2400" dirty="0"/>
              <a:t>或</a:t>
            </a:r>
            <a:r>
              <a:rPr lang="en-US" altLang="zh-CN" sz="2400" dirty="0"/>
              <a:t>false</a:t>
            </a:r>
            <a:r>
              <a:rPr lang="zh-CN" altLang="en-US" sz="2400" dirty="0"/>
              <a:t>，但是</a:t>
            </a:r>
            <a:r>
              <a:rPr lang="en-US" altLang="zh-CN" sz="2400" dirty="0"/>
              <a:t>test</a:t>
            </a:r>
            <a:r>
              <a:rPr lang="zh-CN" altLang="en-US" sz="2400" dirty="0"/>
              <a:t>返回的</a:t>
            </a:r>
            <a:r>
              <a:rPr lang="en-US" altLang="zh-CN" sz="2400" dirty="0"/>
              <a:t>true</a:t>
            </a:r>
            <a:r>
              <a:rPr lang="zh-CN" altLang="en-US" sz="2400" dirty="0"/>
              <a:t>是</a:t>
            </a:r>
            <a:r>
              <a:rPr lang="en-US" altLang="zh-CN" sz="2400" dirty="0"/>
              <a:t>0</a:t>
            </a:r>
            <a:r>
              <a:rPr lang="zh-CN" altLang="en-US" sz="2400" dirty="0"/>
              <a:t>，</a:t>
            </a:r>
            <a:r>
              <a:rPr lang="en-US" altLang="zh-CN" sz="2400" dirty="0"/>
              <a:t>false</a:t>
            </a:r>
            <a:r>
              <a:rPr lang="zh-CN" altLang="en-US" sz="2400" dirty="0"/>
              <a:t>是</a:t>
            </a:r>
            <a:r>
              <a:rPr lang="en-US" altLang="zh-CN" sz="2400" dirty="0"/>
              <a:t>1</a:t>
            </a:r>
            <a:r>
              <a:rPr lang="zh-CN" altLang="en-US" sz="2400" dirty="0"/>
              <a:t>，这和通常的编程语言定义的</a:t>
            </a:r>
            <a:r>
              <a:rPr lang="en-US" altLang="zh-CN" sz="2400" dirty="0"/>
              <a:t>true</a:t>
            </a:r>
            <a:r>
              <a:rPr lang="zh-CN" altLang="en-US" sz="2400" dirty="0"/>
              <a:t>是</a:t>
            </a:r>
            <a:r>
              <a:rPr lang="en-US" altLang="zh-CN" sz="2400" dirty="0"/>
              <a:t>1</a:t>
            </a:r>
            <a:r>
              <a:rPr lang="zh-CN" altLang="en-US" sz="2400" dirty="0"/>
              <a:t>（或非</a:t>
            </a:r>
            <a:r>
              <a:rPr lang="en-US" altLang="zh-CN" sz="2400" dirty="0"/>
              <a:t>0</a:t>
            </a:r>
            <a:r>
              <a:rPr lang="zh-CN" altLang="en-US" sz="2400" dirty="0"/>
              <a:t>值），</a:t>
            </a:r>
            <a:r>
              <a:rPr lang="en-US" altLang="zh-CN" sz="2400" dirty="0"/>
              <a:t>false</a:t>
            </a:r>
            <a:r>
              <a:rPr lang="zh-CN" altLang="en-US" sz="2400" dirty="0"/>
              <a:t>是</a:t>
            </a:r>
            <a:r>
              <a:rPr lang="en-US" altLang="zh-CN" sz="2400" dirty="0"/>
              <a:t>0</a:t>
            </a:r>
            <a:r>
              <a:rPr lang="zh-CN" altLang="en-US" sz="2400" dirty="0"/>
              <a:t>有所区别。</a:t>
            </a:r>
            <a:r>
              <a:rPr lang="zh-CN" altLang="en-US" sz="2400" dirty="0">
                <a:solidFill>
                  <a:srgbClr val="C00000"/>
                </a:solidFill>
              </a:rPr>
              <a:t>（</a:t>
            </a:r>
            <a:r>
              <a:rPr lang="en-US" altLang="zh-CN" sz="2400" dirty="0">
                <a:solidFill>
                  <a:srgbClr val="C00000"/>
                </a:solidFill>
              </a:rPr>
              <a:t>Linux/Unix</a:t>
            </a:r>
            <a:r>
              <a:rPr lang="zh-CN" altLang="en-US" sz="2400" dirty="0">
                <a:solidFill>
                  <a:srgbClr val="C00000"/>
                </a:solidFill>
              </a:rPr>
              <a:t>上程序退出状态为</a:t>
            </a:r>
            <a:r>
              <a:rPr lang="en-US" altLang="zh-CN" sz="2400" dirty="0">
                <a:solidFill>
                  <a:srgbClr val="C00000"/>
                </a:solidFill>
              </a:rPr>
              <a:t>0</a:t>
            </a:r>
            <a:r>
              <a:rPr lang="zh-CN" altLang="en-US" sz="2400" dirty="0">
                <a:solidFill>
                  <a:srgbClr val="C00000"/>
                </a:solidFill>
              </a:rPr>
              <a:t>表示</a:t>
            </a:r>
            <a:r>
              <a:rPr lang="en-US" altLang="zh-CN" sz="2400" dirty="0">
                <a:solidFill>
                  <a:srgbClr val="C00000"/>
                </a:solidFill>
              </a:rPr>
              <a:t>0</a:t>
            </a:r>
            <a:r>
              <a:rPr lang="zh-CN" altLang="en-US" sz="2400" dirty="0">
                <a:solidFill>
                  <a:srgbClr val="C00000"/>
                </a:solidFill>
              </a:rPr>
              <a:t>错误正确执行，而非</a:t>
            </a:r>
            <a:r>
              <a:rPr lang="en-US" altLang="zh-CN" sz="2400" dirty="0">
                <a:solidFill>
                  <a:srgbClr val="C00000"/>
                </a:solidFill>
              </a:rPr>
              <a:t>0</a:t>
            </a:r>
            <a:r>
              <a:rPr lang="zh-CN" altLang="en-US" sz="2400" dirty="0">
                <a:solidFill>
                  <a:srgbClr val="C00000"/>
                </a:solidFill>
              </a:rPr>
              <a:t>值表示有错。）</a:t>
            </a:r>
            <a:endParaRPr lang="en-US" altLang="zh-CN" sz="2400" dirty="0">
              <a:solidFill>
                <a:srgbClr val="C00000"/>
              </a:solidFill>
            </a:endParaRPr>
          </a:p>
          <a:p>
            <a:pPr>
              <a:lnSpc>
                <a:spcPct val="120000"/>
              </a:lnSpc>
            </a:pPr>
            <a:endParaRPr lang="en-US" altLang="zh-CN" sz="2400" dirty="0"/>
          </a:p>
          <a:p>
            <a:r>
              <a:rPr lang="zh-CN" altLang="en-US" sz="2400" dirty="0"/>
              <a:t>例：</a:t>
            </a:r>
            <a:r>
              <a:rPr lang="en-US" altLang="zh-CN" sz="2400" dirty="0"/>
              <a:t>test  “</a:t>
            </a:r>
            <a:r>
              <a:rPr lang="en-US" altLang="zh-CN" sz="2400" dirty="0" err="1"/>
              <a:t>abc</a:t>
            </a:r>
            <a:r>
              <a:rPr lang="en-US" altLang="zh-CN" sz="2400" dirty="0"/>
              <a:t>”=“</a:t>
            </a:r>
            <a:r>
              <a:rPr lang="en-US" altLang="zh-CN" sz="2400" dirty="0" err="1"/>
              <a:t>abc</a:t>
            </a:r>
            <a:r>
              <a:rPr lang="en-US" altLang="zh-CN" sz="2400" dirty="0"/>
              <a:t>” ;  test  -f  ~/tmp/a.sh ; [ -f  ~/tmp/a.sh ]</a:t>
            </a:r>
          </a:p>
        </p:txBody>
      </p:sp>
    </p:spTree>
    <p:extLst>
      <p:ext uri="{BB962C8B-B14F-4D97-AF65-F5344CB8AC3E}">
        <p14:creationId xmlns:p14="http://schemas.microsoft.com/office/powerpoint/2010/main" val="5106055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328C32-8851-4853-AD26-4F64E7033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if,else,elif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7E04DD-9E82-4F14-8054-5F856E49ED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if ,</a:t>
            </a:r>
            <a:r>
              <a:rPr lang="en-US" altLang="zh-CN" sz="2400" dirty="0" err="1"/>
              <a:t>else,elif</a:t>
            </a:r>
            <a:r>
              <a:rPr lang="zh-CN" altLang="en-US" sz="2400" dirty="0"/>
              <a:t>的语法结构：</a:t>
            </a:r>
            <a:endParaRPr lang="en-US" altLang="zh-CN" sz="2400" dirty="0"/>
          </a:p>
          <a:p>
            <a:r>
              <a:rPr lang="zh-CN" altLang="en-US" sz="2400" dirty="0"/>
              <a:t>写在一行要使用分号分隔：</a:t>
            </a:r>
            <a:r>
              <a:rPr lang="en-US" altLang="zh-CN" sz="2400" dirty="0"/>
              <a:t>if  [COMMAND] ; then  [COMMAND] ; fi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BF7F6071-FC00-40C8-813C-1AF477BE8B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2042558"/>
              </p:ext>
            </p:extLst>
          </p:nvPr>
        </p:nvGraphicFramePr>
        <p:xfrm>
          <a:off x="838200" y="2858610"/>
          <a:ext cx="10515600" cy="358657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132921997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232649243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421335014"/>
                    </a:ext>
                  </a:extLst>
                </a:gridCol>
              </a:tblGrid>
              <a:tr h="3586578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if  [COMMAND]</a:t>
                      </a:r>
                    </a:p>
                    <a:p>
                      <a:r>
                        <a:rPr lang="en-US" altLang="zh-CN" sz="2400" dirty="0"/>
                        <a:t>then</a:t>
                      </a:r>
                    </a:p>
                    <a:p>
                      <a:r>
                        <a:rPr lang="en-US" altLang="zh-CN" sz="2400" dirty="0"/>
                        <a:t>        [COMMAND]</a:t>
                      </a:r>
                    </a:p>
                    <a:p>
                      <a:r>
                        <a:rPr lang="en-US" altLang="zh-CN" sz="2400" dirty="0"/>
                        <a:t>fi</a:t>
                      </a:r>
                      <a:endParaRPr lang="zh-CN" altLang="en-US" sz="24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if [COMMAND]; then</a:t>
                      </a:r>
                    </a:p>
                    <a:p>
                      <a:r>
                        <a:rPr lang="en-US" altLang="zh-CN" sz="2400" dirty="0"/>
                        <a:t>        [COMMAND]</a:t>
                      </a:r>
                    </a:p>
                    <a:p>
                      <a:r>
                        <a:rPr lang="en-US" altLang="zh-CN" sz="2400" dirty="0"/>
                        <a:t>else</a:t>
                      </a:r>
                    </a:p>
                    <a:p>
                      <a:r>
                        <a:rPr lang="en-US" altLang="zh-CN" sz="2400" dirty="0"/>
                        <a:t>        [COMMAND]</a:t>
                      </a:r>
                    </a:p>
                    <a:p>
                      <a:r>
                        <a:rPr lang="en-US" altLang="zh-CN" sz="2400" dirty="0"/>
                        <a:t>fi</a:t>
                      </a:r>
                      <a:endParaRPr lang="zh-CN" altLang="en-US" sz="24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if  [COMMAND]; then</a:t>
                      </a:r>
                    </a:p>
                    <a:p>
                      <a:r>
                        <a:rPr lang="en-US" altLang="zh-CN" sz="2400" dirty="0"/>
                        <a:t>        [COMMAND]</a:t>
                      </a:r>
                    </a:p>
                    <a:p>
                      <a:r>
                        <a:rPr lang="en-US" altLang="zh-CN" sz="2400" dirty="0" err="1"/>
                        <a:t>elif</a:t>
                      </a:r>
                      <a:r>
                        <a:rPr lang="en-US" altLang="zh-CN" sz="2400" dirty="0"/>
                        <a:t>  [COMMAND] ; then</a:t>
                      </a:r>
                    </a:p>
                    <a:p>
                      <a:r>
                        <a:rPr lang="en-US" altLang="zh-CN" sz="2400" dirty="0"/>
                        <a:t>        [COMMAND]</a:t>
                      </a:r>
                    </a:p>
                    <a:p>
                      <a:r>
                        <a:rPr lang="en-US" altLang="zh-CN" sz="2400" dirty="0"/>
                        <a:t>else</a:t>
                      </a:r>
                    </a:p>
                    <a:p>
                      <a:r>
                        <a:rPr lang="en-US" altLang="zh-CN" sz="2400" dirty="0"/>
                        <a:t>        [COMMAND]</a:t>
                      </a:r>
                    </a:p>
                    <a:p>
                      <a:r>
                        <a:rPr lang="en-US" altLang="zh-CN" sz="2400" dirty="0"/>
                        <a:t>fi</a:t>
                      </a:r>
                      <a:endParaRPr lang="zh-CN" altLang="en-US" sz="24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78827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91746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328C32-8851-4853-AD26-4F64E7033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if,else,elif</a:t>
            </a:r>
            <a:r>
              <a:rPr lang="zh-CN" altLang="en-US" dirty="0"/>
              <a:t>示例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7E04DD-9E82-4F14-8054-5F856E49ED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if ,</a:t>
            </a:r>
            <a:r>
              <a:rPr lang="en-US" altLang="zh-CN" sz="2400" dirty="0" err="1"/>
              <a:t>else,elif</a:t>
            </a:r>
            <a:r>
              <a:rPr lang="zh-CN" altLang="en-US" sz="2400" dirty="0"/>
              <a:t>的用法：</a:t>
            </a:r>
            <a:endParaRPr lang="en-US" altLang="zh-CN" sz="2400" dirty="0"/>
          </a:p>
          <a:p>
            <a:pPr marL="457200" lvl="1" indent="0">
              <a:buNone/>
            </a:pPr>
            <a:r>
              <a:rPr lang="en-US" altLang="zh-CN" dirty="0"/>
              <a:t>file=~/tmp/a.sh</a:t>
            </a:r>
          </a:p>
          <a:p>
            <a:pPr marL="457200" lvl="1" indent="0">
              <a:buNone/>
            </a:pPr>
            <a:r>
              <a:rPr lang="en-US" altLang="zh-CN" dirty="0" err="1"/>
              <a:t>dbin</a:t>
            </a:r>
            <a:r>
              <a:rPr lang="en-US" altLang="zh-CN" dirty="0"/>
              <a:t>=~/bin</a:t>
            </a:r>
          </a:p>
          <a:p>
            <a:pPr marL="457200" lvl="1" indent="0">
              <a:buNone/>
            </a:pPr>
            <a:r>
              <a:rPr lang="en-US" altLang="zh-CN" dirty="0"/>
              <a:t>if  test  -f</a:t>
            </a:r>
            <a:r>
              <a:rPr lang="zh-CN" altLang="en-US" dirty="0"/>
              <a:t>  </a:t>
            </a:r>
            <a:r>
              <a:rPr lang="en-US" altLang="zh-CN" dirty="0"/>
              <a:t>“$file”</a:t>
            </a:r>
          </a:p>
          <a:p>
            <a:pPr marL="457200" lvl="1" indent="0">
              <a:buNone/>
            </a:pPr>
            <a:r>
              <a:rPr lang="en-US" altLang="zh-CN" dirty="0"/>
              <a:t>    then</a:t>
            </a:r>
          </a:p>
          <a:p>
            <a:pPr marL="457200" lvl="1" indent="0">
              <a:buNone/>
            </a:pPr>
            <a:r>
              <a:rPr lang="en-US" altLang="zh-CN" dirty="0"/>
              <a:t>        cat  “$file”</a:t>
            </a:r>
          </a:p>
          <a:p>
            <a:pPr marL="457200" lvl="1" indent="0">
              <a:buNone/>
            </a:pPr>
            <a:r>
              <a:rPr lang="en-US" altLang="zh-CN" dirty="0" err="1"/>
              <a:t>elif</a:t>
            </a:r>
            <a:r>
              <a:rPr lang="en-US" altLang="zh-CN" dirty="0"/>
              <a:t> [ -d “$</a:t>
            </a:r>
            <a:r>
              <a:rPr lang="en-US" altLang="zh-CN" dirty="0" err="1"/>
              <a:t>dbin</a:t>
            </a:r>
            <a:r>
              <a:rPr lang="en-US" altLang="zh-CN" dirty="0"/>
              <a:t>” ]</a:t>
            </a:r>
          </a:p>
          <a:p>
            <a:pPr marL="457200" lvl="1" indent="0">
              <a:buNone/>
            </a:pPr>
            <a:r>
              <a:rPr lang="en-US" altLang="zh-CN" dirty="0"/>
              <a:t>    then</a:t>
            </a:r>
          </a:p>
          <a:p>
            <a:pPr marL="457200" lvl="1" indent="0">
              <a:buNone/>
            </a:pPr>
            <a:r>
              <a:rPr lang="en-US" altLang="zh-CN" dirty="0"/>
              <a:t>        ls “$</a:t>
            </a:r>
            <a:r>
              <a:rPr lang="en-US" altLang="zh-CN" dirty="0" err="1"/>
              <a:t>dbin</a:t>
            </a:r>
            <a:r>
              <a:rPr lang="en-US" altLang="zh-CN" dirty="0"/>
              <a:t>”</a:t>
            </a:r>
          </a:p>
          <a:p>
            <a:pPr marL="457200" lvl="1" indent="0">
              <a:buNone/>
            </a:pPr>
            <a:r>
              <a:rPr lang="en-US" altLang="zh-CN" dirty="0"/>
              <a:t>else</a:t>
            </a:r>
          </a:p>
          <a:p>
            <a:pPr marL="457200" lvl="1" indent="0">
              <a:buNone/>
            </a:pPr>
            <a:r>
              <a:rPr lang="en-US" altLang="zh-CN" dirty="0"/>
              <a:t>    echo  “file not found”</a:t>
            </a:r>
          </a:p>
          <a:p>
            <a:pPr marL="457200" lvl="1" indent="0">
              <a:buNone/>
            </a:pPr>
            <a:r>
              <a:rPr lang="en-US" altLang="zh-CN" dirty="0"/>
              <a:t>fi</a:t>
            </a:r>
          </a:p>
        </p:txBody>
      </p:sp>
    </p:spTree>
    <p:extLst>
      <p:ext uri="{BB962C8B-B14F-4D97-AF65-F5344CB8AC3E}">
        <p14:creationId xmlns:p14="http://schemas.microsoft.com/office/powerpoint/2010/main" val="20061204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328C32-8851-4853-AD26-4F64E7033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case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7E04DD-9E82-4F14-8054-5F856E49ED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sz="2400" dirty="0"/>
              <a:t>多个判断值可以使用</a:t>
            </a:r>
            <a:r>
              <a:rPr lang="en-US" altLang="zh-CN" sz="2400" dirty="0"/>
              <a:t>if</a:t>
            </a:r>
            <a:r>
              <a:rPr lang="zh-CN" altLang="en-US" sz="2400" dirty="0"/>
              <a:t>，</a:t>
            </a:r>
            <a:r>
              <a:rPr lang="en-US" altLang="zh-CN" sz="2400" dirty="0" err="1"/>
              <a:t>elif</a:t>
            </a:r>
            <a:r>
              <a:rPr lang="zh-CN" altLang="en-US" sz="2400" dirty="0"/>
              <a:t>，</a:t>
            </a:r>
            <a:r>
              <a:rPr lang="en-US" altLang="zh-CN" sz="2400" dirty="0"/>
              <a:t>else</a:t>
            </a:r>
            <a:r>
              <a:rPr lang="zh-CN" altLang="en-US" sz="2400" dirty="0"/>
              <a:t>组合。更简洁的形式是使用</a:t>
            </a:r>
            <a:r>
              <a:rPr lang="en-US" altLang="zh-CN" sz="2400" dirty="0"/>
              <a:t>case</a:t>
            </a:r>
            <a:r>
              <a:rPr lang="zh-CN" altLang="en-US" sz="2400" dirty="0"/>
              <a:t>语句实现，就像普通编程语言的</a:t>
            </a:r>
            <a:r>
              <a:rPr lang="en-US" altLang="zh-CN" sz="2400" dirty="0"/>
              <a:t>switch</a:t>
            </a:r>
            <a:r>
              <a:rPr lang="zh-CN" altLang="en-US" sz="2400" dirty="0"/>
              <a:t>。语法结构：</a:t>
            </a:r>
            <a:endParaRPr lang="en-US" altLang="zh-CN" sz="2400" dirty="0"/>
          </a:p>
          <a:p>
            <a:pPr marL="457200" lvl="1" indent="0">
              <a:buNone/>
            </a:pPr>
            <a:r>
              <a:rPr lang="en-US" altLang="zh-CN" sz="2000" dirty="0"/>
              <a:t>case WORD in</a:t>
            </a:r>
          </a:p>
          <a:p>
            <a:pPr marL="457200" lvl="1" indent="0">
              <a:buNone/>
            </a:pPr>
            <a:r>
              <a:rPr lang="en-US" altLang="zh-CN" sz="2000" dirty="0"/>
              <a:t>    VALUE1)</a:t>
            </a:r>
          </a:p>
          <a:p>
            <a:pPr marL="457200" lvl="1" indent="0">
              <a:buNone/>
            </a:pPr>
            <a:r>
              <a:rPr lang="en-US" altLang="zh-CN" sz="2000" dirty="0"/>
              <a:t>        [COMMANDS]</a:t>
            </a:r>
          </a:p>
          <a:p>
            <a:pPr marL="457200" lvl="1" indent="0">
              <a:buNone/>
            </a:pPr>
            <a:r>
              <a:rPr lang="en-US" altLang="zh-CN" sz="2000" dirty="0"/>
              <a:t>        ;;</a:t>
            </a:r>
          </a:p>
          <a:p>
            <a:pPr marL="457200" lvl="1" indent="0">
              <a:buNone/>
            </a:pPr>
            <a:r>
              <a:rPr lang="en-US" altLang="zh-CN" sz="2000" dirty="0"/>
              <a:t>    VALUE2)</a:t>
            </a:r>
          </a:p>
          <a:p>
            <a:pPr marL="457200" lvl="1" indent="0">
              <a:buNone/>
            </a:pPr>
            <a:r>
              <a:rPr lang="en-US" altLang="zh-CN" sz="2000" dirty="0"/>
              <a:t>        [COMMANDS]</a:t>
            </a:r>
          </a:p>
          <a:p>
            <a:pPr marL="457200" lvl="1" indent="0">
              <a:buNone/>
            </a:pPr>
            <a:r>
              <a:rPr lang="en-US" altLang="zh-CN" sz="2000" dirty="0"/>
              <a:t>        ;;</a:t>
            </a:r>
          </a:p>
          <a:p>
            <a:pPr marL="457200" lvl="1" indent="0">
              <a:buNone/>
            </a:pPr>
            <a:r>
              <a:rPr lang="en-US" altLang="zh-CN" sz="2000" dirty="0"/>
              <a:t>    *)</a:t>
            </a:r>
          </a:p>
          <a:p>
            <a:pPr marL="457200" lvl="1" indent="0">
              <a:buNone/>
            </a:pPr>
            <a:r>
              <a:rPr lang="en-US" altLang="zh-CN" sz="2000" dirty="0"/>
              <a:t>        [COMMANDS]</a:t>
            </a:r>
          </a:p>
          <a:p>
            <a:pPr marL="457200" lvl="1" indent="0">
              <a:buNone/>
            </a:pPr>
            <a:r>
              <a:rPr lang="en-US" altLang="zh-CN" sz="2000" dirty="0"/>
              <a:t>        ;;  //</a:t>
            </a:r>
            <a:r>
              <a:rPr lang="en-US" altLang="zh-CN" sz="2000" dirty="0" err="1"/>
              <a:t>esac</a:t>
            </a:r>
            <a:r>
              <a:rPr lang="zh-CN" altLang="en-US" sz="2000" dirty="0"/>
              <a:t>之前的</a:t>
            </a:r>
            <a:r>
              <a:rPr lang="en-US" altLang="zh-CN" sz="2000" dirty="0"/>
              <a:t>;;</a:t>
            </a:r>
            <a:r>
              <a:rPr lang="zh-CN" altLang="en-US" sz="2000" dirty="0"/>
              <a:t>可以省略</a:t>
            </a:r>
            <a:endParaRPr lang="en-US" altLang="zh-CN" sz="2000" dirty="0"/>
          </a:p>
          <a:p>
            <a:pPr marL="457200" lvl="1" indent="0">
              <a:buNone/>
            </a:pPr>
            <a:r>
              <a:rPr lang="en-US" altLang="zh-CN" sz="2000" dirty="0" err="1"/>
              <a:t>esac</a:t>
            </a:r>
            <a:endParaRPr lang="en-US" altLang="zh-CN" sz="2000" dirty="0"/>
          </a:p>
          <a:p>
            <a:r>
              <a:rPr lang="en-US" altLang="zh-CN" sz="2400" dirty="0"/>
              <a:t>)</a:t>
            </a:r>
            <a:r>
              <a:rPr lang="zh-CN" altLang="en-US" sz="2400" dirty="0"/>
              <a:t>是必须要加的，每个逻辑块执行到</a:t>
            </a:r>
            <a:r>
              <a:rPr lang="en-US" altLang="zh-CN" sz="2400" dirty="0"/>
              <a:t>;;</a:t>
            </a:r>
            <a:r>
              <a:rPr lang="zh-CN" altLang="en-US" sz="2400" dirty="0"/>
              <a:t>结束。*</a:t>
            </a:r>
            <a:r>
              <a:rPr lang="en-US" altLang="zh-CN" sz="2400" dirty="0"/>
              <a:t>)</a:t>
            </a:r>
            <a:r>
              <a:rPr lang="zh-CN" altLang="en-US" sz="2400" dirty="0"/>
              <a:t>是默认情况，并非必须。</a:t>
            </a:r>
          </a:p>
        </p:txBody>
      </p:sp>
    </p:spTree>
    <p:extLst>
      <p:ext uri="{BB962C8B-B14F-4D97-AF65-F5344CB8AC3E}">
        <p14:creationId xmlns:p14="http://schemas.microsoft.com/office/powerpoint/2010/main" val="40215380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328C32-8851-4853-AD26-4F64E7033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case</a:t>
            </a:r>
            <a:r>
              <a:rPr lang="zh-CN" altLang="en-US" dirty="0"/>
              <a:t>示例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7E04DD-9E82-4F14-8054-5F856E49ED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sz="2400" dirty="0"/>
              <a:t>创建</a:t>
            </a:r>
            <a:r>
              <a:rPr lang="en-US" altLang="zh-CN" sz="2400" dirty="0"/>
              <a:t>shell</a:t>
            </a:r>
            <a:r>
              <a:rPr lang="zh-CN" altLang="en-US" sz="2400" dirty="0"/>
              <a:t>脚本</a:t>
            </a:r>
            <a:r>
              <a:rPr lang="en-US" altLang="zh-CN" sz="2400" dirty="0"/>
              <a:t>casetest.sh</a:t>
            </a:r>
            <a:r>
              <a:rPr lang="zh-CN" altLang="en-US" sz="2400" dirty="0"/>
              <a:t>，写入一下代码并运行：</a:t>
            </a:r>
            <a:endParaRPr lang="en-US" altLang="zh-CN" sz="2400" dirty="0"/>
          </a:p>
          <a:p>
            <a:pPr marL="457200" lvl="1" indent="0">
              <a:lnSpc>
                <a:spcPts val="2200"/>
              </a:lnSpc>
              <a:buNone/>
            </a:pPr>
            <a:r>
              <a:rPr lang="en-US" altLang="zh-CN" dirty="0"/>
              <a:t>case  $1 in</a:t>
            </a:r>
          </a:p>
          <a:p>
            <a:pPr marL="457200" lvl="1" indent="0">
              <a:lnSpc>
                <a:spcPts val="2200"/>
              </a:lnSpc>
              <a:buNone/>
            </a:pPr>
            <a:r>
              <a:rPr lang="en-US" altLang="zh-CN" dirty="0"/>
              <a:t>    “hello”)</a:t>
            </a:r>
          </a:p>
          <a:p>
            <a:pPr marL="457200" lvl="1" indent="0">
              <a:lnSpc>
                <a:spcPts val="2200"/>
              </a:lnSpc>
              <a:buNone/>
            </a:pPr>
            <a:r>
              <a:rPr lang="en-US" altLang="zh-CN" dirty="0"/>
              <a:t>        echo “hey!”</a:t>
            </a:r>
          </a:p>
          <a:p>
            <a:pPr marL="457200" lvl="1" indent="0">
              <a:lnSpc>
                <a:spcPts val="2200"/>
              </a:lnSpc>
              <a:buNone/>
            </a:pPr>
            <a:r>
              <a:rPr lang="en-US" altLang="zh-CN" dirty="0"/>
              <a:t>        ;;</a:t>
            </a:r>
          </a:p>
          <a:p>
            <a:pPr marL="457200" lvl="1" indent="0">
              <a:lnSpc>
                <a:spcPts val="2200"/>
              </a:lnSpc>
              <a:buNone/>
            </a:pPr>
            <a:r>
              <a:rPr lang="en-US" altLang="zh-CN" dirty="0"/>
              <a:t>    “time”)</a:t>
            </a:r>
          </a:p>
          <a:p>
            <a:pPr marL="457200" lvl="1" indent="0">
              <a:lnSpc>
                <a:spcPts val="2200"/>
              </a:lnSpc>
              <a:buNone/>
            </a:pPr>
            <a:r>
              <a:rPr lang="en-US" altLang="zh-CN" dirty="0"/>
              <a:t>        date</a:t>
            </a:r>
          </a:p>
          <a:p>
            <a:pPr marL="457200" lvl="1" indent="0">
              <a:lnSpc>
                <a:spcPts val="2200"/>
              </a:lnSpc>
              <a:buNone/>
            </a:pPr>
            <a:r>
              <a:rPr lang="en-US" altLang="zh-CN" dirty="0"/>
              <a:t>        ;;</a:t>
            </a:r>
          </a:p>
          <a:p>
            <a:pPr marL="457200" lvl="1" indent="0">
              <a:lnSpc>
                <a:spcPts val="2200"/>
              </a:lnSpc>
              <a:buNone/>
            </a:pPr>
            <a:r>
              <a:rPr lang="en-US" altLang="zh-CN" dirty="0"/>
              <a:t>    *)</a:t>
            </a:r>
          </a:p>
          <a:p>
            <a:pPr marL="457200" lvl="1" indent="0">
              <a:lnSpc>
                <a:spcPts val="2200"/>
              </a:lnSpc>
              <a:buNone/>
            </a:pPr>
            <a:r>
              <a:rPr lang="en-US" altLang="zh-CN" dirty="0"/>
              <a:t>        echo “nothing to do”</a:t>
            </a:r>
          </a:p>
          <a:p>
            <a:pPr marL="457200" lvl="1" indent="0">
              <a:lnSpc>
                <a:spcPts val="2200"/>
              </a:lnSpc>
              <a:buNone/>
            </a:pPr>
            <a:r>
              <a:rPr lang="en-US" altLang="zh-CN" dirty="0"/>
              <a:t>        exit 0</a:t>
            </a:r>
          </a:p>
          <a:p>
            <a:pPr marL="457200" lvl="1" indent="0">
              <a:lnSpc>
                <a:spcPts val="2200"/>
              </a:lnSpc>
              <a:buNone/>
            </a:pPr>
            <a:r>
              <a:rPr lang="en-US" altLang="zh-CN" dirty="0" err="1"/>
              <a:t>esac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762385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for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/>
              <a:t>for</a:t>
            </a:r>
            <a:r>
              <a:rPr lang="zh-CN" altLang="en-US" sz="2000" dirty="0"/>
              <a:t>循环用于重复整个列表对象，基本用法：</a:t>
            </a:r>
            <a:endParaRPr lang="en-US" altLang="zh-CN" sz="2000" dirty="0"/>
          </a:p>
          <a:p>
            <a:pPr lvl="1"/>
            <a:r>
              <a:rPr lang="en-US" altLang="zh-CN" sz="2000" dirty="0"/>
              <a:t>for  NAME in WORDS; do COMMANDS; done</a:t>
            </a:r>
          </a:p>
          <a:p>
            <a:pPr lvl="1"/>
            <a:r>
              <a:rPr lang="en-US" altLang="zh-CN" sz="2000" dirty="0"/>
              <a:t>for NAME in WORDS</a:t>
            </a:r>
          </a:p>
          <a:p>
            <a:pPr marL="457200" lvl="1" indent="0">
              <a:buNone/>
            </a:pPr>
            <a:r>
              <a:rPr lang="en-US" altLang="zh-CN" sz="2000" dirty="0"/>
              <a:t>      do</a:t>
            </a:r>
          </a:p>
          <a:p>
            <a:pPr marL="457200" lvl="1" indent="0">
              <a:buNone/>
            </a:pPr>
            <a:r>
              <a:rPr lang="en-US" altLang="zh-CN" sz="2000" dirty="0"/>
              <a:t>          COMMANDS</a:t>
            </a:r>
          </a:p>
          <a:p>
            <a:pPr marL="457200" lvl="1" indent="0">
              <a:buNone/>
            </a:pPr>
            <a:r>
              <a:rPr lang="en-US" altLang="zh-CN" sz="2000" dirty="0"/>
              <a:t>      done</a:t>
            </a:r>
          </a:p>
          <a:p>
            <a:r>
              <a:rPr lang="zh-CN" altLang="en-US" sz="2000" dirty="0"/>
              <a:t>示例：</a:t>
            </a:r>
            <a:endParaRPr lang="en-US" altLang="zh-CN" sz="2000" dirty="0"/>
          </a:p>
          <a:p>
            <a:endParaRPr lang="en-US" altLang="zh-CN" sz="2000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9D96396E-48CF-4DA3-9B1C-9847E398A0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9319457"/>
              </p:ext>
            </p:extLst>
          </p:nvPr>
        </p:nvGraphicFramePr>
        <p:xfrm>
          <a:off x="838199" y="4252979"/>
          <a:ext cx="10515600" cy="24407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369250665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886972058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883017132"/>
                    </a:ext>
                  </a:extLst>
                </a:gridCol>
              </a:tblGrid>
              <a:tr h="2440784"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循环列表</a:t>
                      </a:r>
                      <a:endParaRPr lang="en-US" altLang="zh-CN" sz="2000" dirty="0"/>
                    </a:p>
                    <a:p>
                      <a:endParaRPr lang="en-US" altLang="zh-CN" sz="2000" dirty="0"/>
                    </a:p>
                    <a:p>
                      <a:r>
                        <a:rPr lang="en-US" altLang="zh-CN" sz="2000" dirty="0"/>
                        <a:t>for  </a:t>
                      </a:r>
                      <a:r>
                        <a:rPr lang="en-US" altLang="zh-CN" sz="2000" dirty="0" err="1"/>
                        <a:t>i</a:t>
                      </a:r>
                      <a:r>
                        <a:rPr lang="en-US" altLang="zh-CN" sz="2000" dirty="0"/>
                        <a:t>  in  a b c</a:t>
                      </a:r>
                    </a:p>
                    <a:p>
                      <a:r>
                        <a:rPr lang="en-US" altLang="zh-CN" sz="2000" dirty="0"/>
                        <a:t>do</a:t>
                      </a:r>
                    </a:p>
                    <a:p>
                      <a:r>
                        <a:rPr lang="en-US" altLang="zh-CN" sz="2000" dirty="0"/>
                        <a:t>    echo $</a:t>
                      </a:r>
                      <a:r>
                        <a:rPr lang="en-US" altLang="zh-CN" sz="2000" dirty="0" err="1"/>
                        <a:t>i</a:t>
                      </a:r>
                      <a:endParaRPr lang="en-US" altLang="zh-CN" sz="2000" dirty="0"/>
                    </a:p>
                    <a:p>
                      <a:r>
                        <a:rPr lang="en-US" altLang="zh-CN" sz="2000" dirty="0"/>
                        <a:t>done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遍历目录下所有文件</a:t>
                      </a:r>
                      <a:endParaRPr lang="en-US" altLang="zh-CN" sz="2000" dirty="0"/>
                    </a:p>
                    <a:p>
                      <a:endParaRPr lang="en-US" altLang="zh-CN" sz="2000" dirty="0"/>
                    </a:p>
                    <a:p>
                      <a:r>
                        <a:rPr lang="en-US" altLang="zh-CN" sz="2000" dirty="0"/>
                        <a:t>for  </a:t>
                      </a:r>
                      <a:r>
                        <a:rPr lang="en-US" altLang="zh-CN" sz="2000" dirty="0" err="1"/>
                        <a:t>i</a:t>
                      </a:r>
                      <a:r>
                        <a:rPr lang="en-US" altLang="zh-CN" sz="2000" dirty="0"/>
                        <a:t>  in  ./*</a:t>
                      </a:r>
                    </a:p>
                    <a:p>
                      <a:r>
                        <a:rPr lang="en-US" altLang="zh-CN" sz="2000" dirty="0"/>
                        <a:t>do</a:t>
                      </a:r>
                    </a:p>
                    <a:p>
                      <a:r>
                        <a:rPr lang="en-US" altLang="zh-CN" sz="2000" dirty="0"/>
                        <a:t>    echo  $</a:t>
                      </a:r>
                      <a:r>
                        <a:rPr lang="en-US" altLang="zh-CN" sz="2000" dirty="0" err="1"/>
                        <a:t>i</a:t>
                      </a:r>
                      <a:endParaRPr lang="en-US" altLang="zh-CN" sz="2000" dirty="0"/>
                    </a:p>
                    <a:p>
                      <a:r>
                        <a:rPr lang="en-US" altLang="zh-CN" sz="2000" dirty="0"/>
                        <a:t>done</a:t>
                      </a:r>
                    </a:p>
                    <a:p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计数循环，这种结构</a:t>
                      </a:r>
                      <a:r>
                        <a:rPr lang="en-US" altLang="zh-CN" sz="2000" dirty="0"/>
                        <a:t>bash</a:t>
                      </a:r>
                      <a:r>
                        <a:rPr lang="zh-CN" altLang="en-US" sz="2000" dirty="0"/>
                        <a:t>支持，</a:t>
                      </a:r>
                      <a:r>
                        <a:rPr lang="en-US" altLang="zh-CN" sz="2000" dirty="0" err="1"/>
                        <a:t>sh</a:t>
                      </a:r>
                      <a:r>
                        <a:rPr lang="zh-CN" altLang="en-US" sz="2000" dirty="0"/>
                        <a:t>不支持</a:t>
                      </a:r>
                      <a:endParaRPr lang="en-US" altLang="zh-CN" sz="2000" dirty="0"/>
                    </a:p>
                    <a:p>
                      <a:endParaRPr lang="en-US" altLang="zh-CN" sz="2000" dirty="0"/>
                    </a:p>
                    <a:p>
                      <a:r>
                        <a:rPr lang="en-US" altLang="zh-CN" sz="2000" dirty="0"/>
                        <a:t>for  (( </a:t>
                      </a:r>
                      <a:r>
                        <a:rPr lang="en-US" altLang="zh-CN" sz="2000" dirty="0" err="1"/>
                        <a:t>i</a:t>
                      </a:r>
                      <a:r>
                        <a:rPr lang="en-US" altLang="zh-CN" sz="2000" dirty="0"/>
                        <a:t>=0;i&lt;100;i++ ))</a:t>
                      </a:r>
                    </a:p>
                    <a:p>
                      <a:r>
                        <a:rPr lang="en-US" altLang="zh-CN" sz="2000" dirty="0"/>
                        <a:t>do</a:t>
                      </a:r>
                    </a:p>
                    <a:p>
                      <a:r>
                        <a:rPr lang="en-US" altLang="zh-CN" sz="2000" dirty="0"/>
                        <a:t>    echo $</a:t>
                      </a:r>
                      <a:r>
                        <a:rPr lang="en-US" altLang="zh-CN" sz="2000" dirty="0" err="1"/>
                        <a:t>i</a:t>
                      </a:r>
                      <a:endParaRPr lang="en-US" altLang="zh-CN" sz="2000" dirty="0"/>
                    </a:p>
                    <a:p>
                      <a:r>
                        <a:rPr lang="en-US" altLang="zh-CN" sz="2000" dirty="0"/>
                        <a:t>done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59623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0413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8E7491-39CF-4BD4-9510-F0E0DF2ADF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</a:rPr>
              <a:t>知识回顾与整理</a:t>
            </a:r>
          </a:p>
        </p:txBody>
      </p:sp>
    </p:spTree>
    <p:extLst>
      <p:ext uri="{BB962C8B-B14F-4D97-AF65-F5344CB8AC3E}">
        <p14:creationId xmlns:p14="http://schemas.microsoft.com/office/powerpoint/2010/main" val="40850032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while</a:t>
            </a:r>
            <a:r>
              <a:rPr lang="zh-CN" altLang="en-US" dirty="0"/>
              <a:t>与</a:t>
            </a:r>
            <a:r>
              <a:rPr lang="en-US" altLang="zh-CN" dirty="0"/>
              <a:t>until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/>
              <a:t>while</a:t>
            </a:r>
            <a:r>
              <a:rPr lang="zh-CN" altLang="en-US" sz="2000" dirty="0"/>
              <a:t>与</a:t>
            </a:r>
            <a:r>
              <a:rPr lang="en-US" altLang="zh-CN" sz="2000" dirty="0"/>
              <a:t>until</a:t>
            </a:r>
            <a:r>
              <a:rPr lang="zh-CN" altLang="en-US" sz="2000" dirty="0"/>
              <a:t>循环的结构一致，不同的是对待条件退出的状态，</a:t>
            </a:r>
            <a:r>
              <a:rPr lang="en-US" altLang="zh-CN" sz="2000" dirty="0"/>
              <a:t>while</a:t>
            </a:r>
            <a:r>
              <a:rPr lang="zh-CN" altLang="en-US" sz="2000" dirty="0"/>
              <a:t>是成功则执行，</a:t>
            </a:r>
            <a:r>
              <a:rPr lang="en-US" altLang="zh-CN" sz="2000" dirty="0"/>
              <a:t>until</a:t>
            </a:r>
            <a:r>
              <a:rPr lang="zh-CN" altLang="en-US" sz="2000" dirty="0"/>
              <a:t>是不成功则执行。结构使用如下：</a:t>
            </a:r>
            <a:endParaRPr lang="en-US" altLang="zh-CN" sz="2000" dirty="0"/>
          </a:p>
          <a:p>
            <a:pPr marL="457200" lvl="1" indent="0">
              <a:buNone/>
            </a:pPr>
            <a:r>
              <a:rPr lang="en-US" altLang="zh-CN" sz="2000" dirty="0"/>
              <a:t>while  CONDITION</a:t>
            </a:r>
          </a:p>
          <a:p>
            <a:pPr marL="457200" lvl="1" indent="0">
              <a:buNone/>
            </a:pPr>
            <a:r>
              <a:rPr lang="en-US" altLang="zh-CN" sz="2000" dirty="0"/>
              <a:t>do</a:t>
            </a:r>
          </a:p>
          <a:p>
            <a:pPr marL="457200" lvl="1" indent="0">
              <a:buNone/>
            </a:pPr>
            <a:r>
              <a:rPr lang="en-US" altLang="zh-CN" sz="2000" dirty="0"/>
              <a:t>        COMMANDS</a:t>
            </a:r>
          </a:p>
          <a:p>
            <a:pPr marL="457200" lvl="1" indent="0">
              <a:buNone/>
            </a:pPr>
            <a:r>
              <a:rPr lang="en-US" altLang="zh-CN" sz="2000" dirty="0"/>
              <a:t>done</a:t>
            </a:r>
          </a:p>
          <a:p>
            <a:r>
              <a:rPr lang="zh-CN" altLang="en-US" sz="2000" dirty="0"/>
              <a:t>示例：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704FC15C-5F6B-4600-B5A6-E2C8439D2D5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38200" y="4139738"/>
          <a:ext cx="10515600" cy="24356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1305893581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971633853"/>
                    </a:ext>
                  </a:extLst>
                </a:gridCol>
              </a:tblGrid>
              <a:tr h="2435629">
                <a:tc>
                  <a:txBody>
                    <a:bodyPr/>
                    <a:lstStyle/>
                    <a:p>
                      <a:r>
                        <a:rPr lang="en-US" altLang="zh-CN" dirty="0"/>
                        <a:t>catfile=~/tmp/test.sh</a:t>
                      </a:r>
                    </a:p>
                    <a:p>
                      <a:r>
                        <a:rPr lang="en-US" altLang="zh-CN" dirty="0"/>
                        <a:t>while [  -f  “$</a:t>
                      </a:r>
                      <a:r>
                        <a:rPr lang="en-US" altLang="zh-CN" dirty="0" err="1"/>
                        <a:t>catfile</a:t>
                      </a:r>
                      <a:r>
                        <a:rPr lang="en-US" altLang="zh-CN" dirty="0"/>
                        <a:t>”]</a:t>
                      </a:r>
                    </a:p>
                    <a:p>
                      <a:r>
                        <a:rPr lang="en-US" altLang="zh-CN" dirty="0"/>
                        <a:t>do</a:t>
                      </a:r>
                    </a:p>
                    <a:p>
                      <a:r>
                        <a:rPr lang="en-US" altLang="zh-CN" dirty="0"/>
                        <a:t>    cat “$</a:t>
                      </a:r>
                      <a:r>
                        <a:rPr lang="en-US" altLang="zh-CN" dirty="0" err="1"/>
                        <a:t>catfile</a:t>
                      </a:r>
                      <a:r>
                        <a:rPr lang="en-US" altLang="zh-CN" dirty="0"/>
                        <a:t>”</a:t>
                      </a:r>
                    </a:p>
                    <a:p>
                      <a:r>
                        <a:rPr lang="en-US" altLang="zh-CN" dirty="0"/>
                        <a:t>done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catfile=~/tmp/null.sh</a:t>
                      </a:r>
                    </a:p>
                    <a:p>
                      <a:r>
                        <a:rPr lang="en-US" altLang="zh-CN" dirty="0"/>
                        <a:t>until [  -f  “$</a:t>
                      </a:r>
                      <a:r>
                        <a:rPr lang="en-US" altLang="zh-CN" dirty="0" err="1"/>
                        <a:t>catfile</a:t>
                      </a:r>
                      <a:r>
                        <a:rPr lang="en-US" altLang="zh-CN" dirty="0"/>
                        <a:t>”]</a:t>
                      </a:r>
                    </a:p>
                    <a:p>
                      <a:r>
                        <a:rPr lang="en-US" altLang="zh-CN" dirty="0"/>
                        <a:t>do</a:t>
                      </a:r>
                    </a:p>
                    <a:p>
                      <a:r>
                        <a:rPr lang="en-US" altLang="zh-CN" dirty="0"/>
                        <a:t>    echo “$</a:t>
                      </a:r>
                      <a:r>
                        <a:rPr lang="en-US" altLang="zh-CN" dirty="0" err="1"/>
                        <a:t>catfile</a:t>
                      </a:r>
                      <a:r>
                        <a:rPr lang="en-US" altLang="zh-CN" dirty="0"/>
                        <a:t> not found”</a:t>
                      </a:r>
                    </a:p>
                    <a:p>
                      <a:r>
                        <a:rPr lang="en-US" altLang="zh-CN" dirty="0"/>
                        <a:t>done</a:t>
                      </a:r>
                      <a:endParaRPr lang="zh-CN" altLang="en-US" dirty="0"/>
                    </a:p>
                    <a:p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6271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87642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函数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shell</a:t>
            </a:r>
            <a:r>
              <a:rPr lang="zh-CN" altLang="en-US" sz="2400" dirty="0"/>
              <a:t>中定义一个函数：</a:t>
            </a:r>
            <a:endParaRPr lang="en-US" altLang="zh-CN" sz="2400" dirty="0"/>
          </a:p>
          <a:p>
            <a:pPr marL="457200" lvl="1" indent="0">
              <a:buNone/>
            </a:pPr>
            <a:r>
              <a:rPr lang="en-US" altLang="zh-CN" dirty="0" err="1"/>
              <a:t>loop_show_time</a:t>
            </a:r>
            <a:r>
              <a:rPr lang="en-US" altLang="zh-CN" dirty="0"/>
              <a:t>(){</a:t>
            </a:r>
          </a:p>
          <a:p>
            <a:pPr marL="457200" lvl="1" indent="0">
              <a:buNone/>
            </a:pPr>
            <a:r>
              <a:rPr lang="en-US" altLang="zh-CN" dirty="0"/>
              <a:t>    while date ; do</a:t>
            </a:r>
          </a:p>
          <a:p>
            <a:pPr marL="457200" lvl="1" indent="0">
              <a:buNone/>
            </a:pPr>
            <a:r>
              <a:rPr lang="en-US" altLang="zh-CN" dirty="0"/>
              <a:t>        sleep 1</a:t>
            </a:r>
          </a:p>
          <a:p>
            <a:pPr marL="457200" lvl="1" indent="0">
              <a:buNone/>
            </a:pPr>
            <a:r>
              <a:rPr lang="en-US" altLang="zh-CN" dirty="0"/>
              <a:t>        clear</a:t>
            </a:r>
          </a:p>
          <a:p>
            <a:pPr marL="457200" lvl="1" indent="0">
              <a:buNone/>
            </a:pPr>
            <a:r>
              <a:rPr lang="en-US" altLang="zh-CN" dirty="0"/>
              <a:t>    done</a:t>
            </a:r>
          </a:p>
          <a:p>
            <a:pPr marL="457200" lvl="1" indent="0">
              <a:buNone/>
            </a:pPr>
            <a:r>
              <a:rPr lang="en-US" altLang="zh-CN" dirty="0"/>
              <a:t>}</a:t>
            </a:r>
          </a:p>
          <a:p>
            <a:r>
              <a:rPr lang="zh-CN" altLang="en-US" sz="2400" dirty="0"/>
              <a:t>调用函数：</a:t>
            </a:r>
            <a:r>
              <a:rPr lang="en-US" altLang="zh-CN" sz="2400" dirty="0" err="1"/>
              <a:t>loop_show_time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909140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en-US" altLang="zh-CN" dirty="0" err="1"/>
              <a:t>Apache+PHP</a:t>
            </a:r>
            <a:r>
              <a:rPr lang="zh-CN" altLang="en-US" dirty="0"/>
              <a:t>的运行模式</a:t>
            </a:r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3910750B-D5A5-405E-9FBD-6CC9182E4455}"/>
              </a:ext>
            </a:extLst>
          </p:cNvPr>
          <p:cNvCxnSpPr/>
          <p:nvPr/>
        </p:nvCxnSpPr>
        <p:spPr>
          <a:xfrm>
            <a:off x="1091954" y="2263806"/>
            <a:ext cx="20063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C1F313C2-7271-4974-9DB8-2D1FD336C518}"/>
              </a:ext>
            </a:extLst>
          </p:cNvPr>
          <p:cNvSpPr/>
          <p:nvPr/>
        </p:nvSpPr>
        <p:spPr>
          <a:xfrm>
            <a:off x="3098307" y="1926454"/>
            <a:ext cx="2272684" cy="129613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Apache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98C76C52-DBE5-45FC-AD45-BA6BD8A90C16}"/>
              </a:ext>
            </a:extLst>
          </p:cNvPr>
          <p:cNvCxnSpPr/>
          <p:nvPr/>
        </p:nvCxnSpPr>
        <p:spPr>
          <a:xfrm flipH="1">
            <a:off x="1091954" y="2956268"/>
            <a:ext cx="20063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6894665F-2DF9-41E1-9A36-88D4DBD87C26}"/>
              </a:ext>
            </a:extLst>
          </p:cNvPr>
          <p:cNvSpPr txBox="1"/>
          <p:nvPr/>
        </p:nvSpPr>
        <p:spPr>
          <a:xfrm>
            <a:off x="1198485" y="1828800"/>
            <a:ext cx="1455938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Request</a:t>
            </a:r>
            <a:endParaRPr lang="zh-CN" altLang="en-US" sz="20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4A53709-3ACE-4B4B-BBCF-A3D731F026AB}"/>
              </a:ext>
            </a:extLst>
          </p:cNvPr>
          <p:cNvSpPr txBox="1"/>
          <p:nvPr/>
        </p:nvSpPr>
        <p:spPr>
          <a:xfrm>
            <a:off x="1198485" y="2425371"/>
            <a:ext cx="1455938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Response</a:t>
            </a:r>
            <a:endParaRPr lang="zh-CN" altLang="en-US" sz="2000" dirty="0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E408A47E-3C90-4600-9359-781916F1C34B}"/>
              </a:ext>
            </a:extLst>
          </p:cNvPr>
          <p:cNvCxnSpPr>
            <a:stCxn id="5" idx="3"/>
          </p:cNvCxnSpPr>
          <p:nvPr/>
        </p:nvCxnSpPr>
        <p:spPr>
          <a:xfrm flipV="1">
            <a:off x="5370991" y="2574523"/>
            <a:ext cx="1438182" cy="1"/>
          </a:xfrm>
          <a:prstGeom prst="straightConnector1">
            <a:avLst/>
          </a:prstGeom>
          <a:ln w="9525" cap="flat" cmpd="sng" algn="ctr">
            <a:solidFill>
              <a:schemeClr val="tx1">
                <a:lumMod val="85000"/>
                <a:lumOff val="15000"/>
              </a:schemeClr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00830AA3-0146-4B9C-911D-4C21C074A380}"/>
              </a:ext>
            </a:extLst>
          </p:cNvPr>
          <p:cNvSpPr/>
          <p:nvPr/>
        </p:nvSpPr>
        <p:spPr>
          <a:xfrm>
            <a:off x="6821011" y="1926453"/>
            <a:ext cx="1873188" cy="12960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PHP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解释器</a:t>
            </a: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DF3A4A4B-94F1-42BC-8BA8-3EF0F097BD5E}"/>
              </a:ext>
            </a:extLst>
          </p:cNvPr>
          <p:cNvCxnSpPr>
            <a:stCxn id="13" idx="3"/>
          </p:cNvCxnSpPr>
          <p:nvPr/>
        </p:nvCxnSpPr>
        <p:spPr>
          <a:xfrm>
            <a:off x="8694199" y="2574502"/>
            <a:ext cx="902562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" name="矩形: 对角圆角 16">
            <a:extLst>
              <a:ext uri="{FF2B5EF4-FFF2-40B4-BE49-F238E27FC236}">
                <a16:creationId xmlns:a16="http://schemas.microsoft.com/office/drawing/2014/main" id="{C6882B70-5FA7-4048-967E-18E849D52DB9}"/>
              </a:ext>
            </a:extLst>
          </p:cNvPr>
          <p:cNvSpPr/>
          <p:nvPr/>
        </p:nvSpPr>
        <p:spPr>
          <a:xfrm>
            <a:off x="9596761" y="1828800"/>
            <a:ext cx="1552852" cy="1438165"/>
          </a:xfrm>
          <a:prstGeom prst="round2Diag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MySQL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F52C4E08-B6D7-4DAA-AB18-C8A5FF63F526}"/>
              </a:ext>
            </a:extLst>
          </p:cNvPr>
          <p:cNvCxnSpPr>
            <a:cxnSpLocks/>
          </p:cNvCxnSpPr>
          <p:nvPr/>
        </p:nvCxnSpPr>
        <p:spPr>
          <a:xfrm>
            <a:off x="5708342" y="2574502"/>
            <a:ext cx="0" cy="1331673"/>
          </a:xfrm>
          <a:prstGeom prst="line">
            <a:avLst/>
          </a:prstGeom>
          <a:ln w="9525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7F88EEEA-A122-4A84-94FD-318501FD7770}"/>
              </a:ext>
            </a:extLst>
          </p:cNvPr>
          <p:cNvSpPr txBox="1"/>
          <p:nvPr/>
        </p:nvSpPr>
        <p:spPr>
          <a:xfrm>
            <a:off x="1926453" y="3915012"/>
            <a:ext cx="861551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Apache</a:t>
            </a:r>
            <a:r>
              <a:rPr lang="zh-CN" altLang="en-US" sz="2400" dirty="0"/>
              <a:t>与</a:t>
            </a:r>
            <a:r>
              <a:rPr lang="en-US" altLang="zh-CN" sz="2400" dirty="0"/>
              <a:t>PHP</a:t>
            </a:r>
            <a:r>
              <a:rPr lang="zh-CN" altLang="en-US" sz="2400" dirty="0"/>
              <a:t>的接入方式最简单的是使用</a:t>
            </a:r>
            <a:r>
              <a:rPr lang="en-US" altLang="zh-CN" sz="2400" dirty="0" err="1"/>
              <a:t>mod_php</a:t>
            </a:r>
            <a:r>
              <a:rPr lang="zh-CN" altLang="en-US" sz="2400" dirty="0"/>
              <a:t>，请求到达后，</a:t>
            </a:r>
            <a:r>
              <a:rPr lang="en-US" altLang="zh-CN" sz="2400" dirty="0"/>
              <a:t>Apache</a:t>
            </a:r>
            <a:r>
              <a:rPr lang="zh-CN" altLang="en-US" sz="2400" dirty="0"/>
              <a:t>会创建进程运行</a:t>
            </a:r>
            <a:r>
              <a:rPr lang="en-US" altLang="zh-CN" sz="2400" dirty="0"/>
              <a:t>PHP</a:t>
            </a:r>
            <a:r>
              <a:rPr lang="zh-CN" altLang="en-US" sz="2400" dirty="0"/>
              <a:t>解释器处理。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Apache</a:t>
            </a:r>
            <a:r>
              <a:rPr lang="zh-CN" altLang="en-US" sz="2400" dirty="0"/>
              <a:t>的这种处理方式效率很低，只能应对并发不高的场景。</a:t>
            </a:r>
          </a:p>
        </p:txBody>
      </p:sp>
    </p:spTree>
    <p:extLst>
      <p:ext uri="{BB962C8B-B14F-4D97-AF65-F5344CB8AC3E}">
        <p14:creationId xmlns:p14="http://schemas.microsoft.com/office/powerpoint/2010/main" val="2530648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en-US" altLang="zh-CN" dirty="0"/>
              <a:t>PHP</a:t>
            </a:r>
            <a:r>
              <a:rPr lang="zh-CN" altLang="en-US" dirty="0"/>
              <a:t>的特点与当前发展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EE1DBA-F015-4E13-B948-F2CA77768E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5037263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PHP</a:t>
            </a:r>
            <a:r>
              <a:rPr lang="zh-CN" altLang="en-US" sz="2400" dirty="0"/>
              <a:t>几乎只被用于</a:t>
            </a:r>
            <a:r>
              <a:rPr lang="en-US" altLang="zh-CN" sz="2400" dirty="0"/>
              <a:t>Web</a:t>
            </a:r>
            <a:r>
              <a:rPr lang="zh-CN" altLang="en-US" sz="2400" dirty="0"/>
              <a:t>领域。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r>
              <a:rPr lang="en-US" altLang="zh-CN" sz="2400" dirty="0"/>
              <a:t>PHP</a:t>
            </a:r>
            <a:r>
              <a:rPr lang="zh-CN" altLang="en-US" sz="2400" dirty="0"/>
              <a:t>的网站支持热部署，因为是解释器动态加载程序文件解释执行，每次请求会重新加载脚本，所以代码更改后改变会立即体现，这是一个优势。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PHP7</a:t>
            </a:r>
            <a:r>
              <a:rPr lang="zh-CN" altLang="en-US" sz="2400" dirty="0"/>
              <a:t>的发布，是一个重大成就。任何一个语言都是不断适应当前需求的，</a:t>
            </a:r>
            <a:r>
              <a:rPr lang="en-US" altLang="zh-CN" sz="2400" dirty="0"/>
              <a:t>PHP</a:t>
            </a:r>
            <a:r>
              <a:rPr lang="zh-CN" altLang="en-US" sz="2400" dirty="0"/>
              <a:t>也在不断改变。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317717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 dirty="0"/>
              <a:t>传统</a:t>
            </a:r>
            <a:r>
              <a:rPr lang="en-US" altLang="zh-CN" dirty="0"/>
              <a:t>PHP</a:t>
            </a:r>
            <a:r>
              <a:rPr lang="zh-CN" altLang="en-US" dirty="0"/>
              <a:t>网站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CBA7440D-8BF5-466A-BFF1-E7D2E40FFF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PHP</a:t>
            </a:r>
            <a:r>
              <a:rPr lang="zh-CN" altLang="en-US" sz="2400" dirty="0"/>
              <a:t>负责后端数据库处理，前端模板渲染。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小规模站点，不用考虑缓存，甚至不用日志。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初具规模的网站就要使用日志记录操作，错误等信息，网站访问量大就要使用缓存，消息队列等技术，避免直接操作数据库导致数据库服务异常。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多数网站不能推送。</a:t>
            </a:r>
          </a:p>
        </p:txBody>
      </p:sp>
    </p:spTree>
    <p:extLst>
      <p:ext uri="{BB962C8B-B14F-4D97-AF65-F5344CB8AC3E}">
        <p14:creationId xmlns:p14="http://schemas.microsoft.com/office/powerpoint/2010/main" val="28335206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 dirty="0"/>
              <a:t>前后端分离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2CA4CFFE-BA9F-4353-935D-DE62EE274B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sz="2400" dirty="0"/>
              <a:t>前后端分离后，</a:t>
            </a:r>
            <a:r>
              <a:rPr lang="en-US" altLang="zh-CN" sz="2400" dirty="0"/>
              <a:t>PHP</a:t>
            </a:r>
            <a:r>
              <a:rPr lang="zh-CN" altLang="en-US" sz="2400" dirty="0"/>
              <a:t>不再负责模板渲染。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PHP</a:t>
            </a:r>
            <a:r>
              <a:rPr lang="zh-CN" altLang="en-US" sz="2400" dirty="0"/>
              <a:t>实现接口，返回</a:t>
            </a:r>
            <a:r>
              <a:rPr lang="en-US" altLang="zh-CN" sz="2400" dirty="0"/>
              <a:t>JSON</a:t>
            </a:r>
            <a:r>
              <a:rPr lang="zh-CN" altLang="en-US" sz="2400" dirty="0"/>
              <a:t>格式的数据。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前端使用</a:t>
            </a:r>
            <a:r>
              <a:rPr lang="en-US" altLang="zh-CN" sz="2400" dirty="0"/>
              <a:t>AJAX</a:t>
            </a:r>
            <a:r>
              <a:rPr lang="zh-CN" altLang="en-US" sz="2400" dirty="0"/>
              <a:t>发起请求，并进行页面数据生成。一般会使用成熟的框架快速开发。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前后端分离能更好的降低开发耦合性，开发工作可以同时进行。前端页面和后端服务器通过接口进行通信。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前端使用响应式设计，自适应窗口大小变化并自动调整布局。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目前，单页应用是趋势，前端页面向原生</a:t>
            </a:r>
            <a:r>
              <a:rPr lang="en-US" altLang="zh-CN" sz="2400" dirty="0"/>
              <a:t>app</a:t>
            </a:r>
            <a:r>
              <a:rPr lang="zh-CN" altLang="en-US" sz="2400" dirty="0"/>
              <a:t>的体验靠近。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5372380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346F1D-0962-4C3B-B136-095B74DED4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  <a:t>Linux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</a:rPr>
              <a:t>基础使用进阶</a:t>
            </a:r>
          </a:p>
        </p:txBody>
      </p:sp>
    </p:spTree>
    <p:extLst>
      <p:ext uri="{BB962C8B-B14F-4D97-AF65-F5344CB8AC3E}">
        <p14:creationId xmlns:p14="http://schemas.microsoft.com/office/powerpoint/2010/main" val="16976725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shell</a:t>
            </a:r>
            <a:r>
              <a:rPr lang="zh-CN" altLang="en-US" dirty="0"/>
              <a:t>运行命令的路径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z="2400" dirty="0"/>
              <a:t>bash</a:t>
            </a:r>
            <a:r>
              <a:rPr lang="zh-CN" altLang="en-US" sz="2400" dirty="0"/>
              <a:t>会根据</a:t>
            </a:r>
            <a:r>
              <a:rPr lang="en-US" altLang="zh-CN" sz="2400" dirty="0"/>
              <a:t>PATH</a:t>
            </a:r>
            <a:r>
              <a:rPr lang="zh-CN" altLang="en-US" sz="2400" dirty="0"/>
              <a:t>变量的设置自动寻找输入的命令。如果有同名的命令，按照路径顺序找到后返回执行，不再继续寻找。有同名的指令可以输入路径运行。</a:t>
            </a:r>
            <a:endParaRPr lang="en-US" altLang="zh-CN" sz="2400" dirty="0"/>
          </a:p>
          <a:p>
            <a:r>
              <a:rPr lang="en-US" altLang="zh-CN" sz="2400" dirty="0"/>
              <a:t>.profile</a:t>
            </a:r>
            <a:r>
              <a:rPr lang="zh-CN" altLang="en-US" sz="2400" dirty="0"/>
              <a:t>记录了</a:t>
            </a:r>
            <a:r>
              <a:rPr lang="en-US" altLang="zh-CN" sz="2400" dirty="0"/>
              <a:t>bash</a:t>
            </a:r>
            <a:r>
              <a:rPr lang="zh-CN" altLang="en-US" sz="2400" dirty="0"/>
              <a:t>会在哪些目录查找命令</a:t>
            </a:r>
            <a:endParaRPr lang="en-US" altLang="zh-CN" sz="2400" dirty="0"/>
          </a:p>
          <a:p>
            <a:r>
              <a:rPr lang="zh-CN" altLang="en-US" sz="2400" dirty="0"/>
              <a:t>默认的路径：</a:t>
            </a:r>
            <a:endParaRPr lang="en-US" altLang="zh-CN" sz="2400" dirty="0"/>
          </a:p>
          <a:p>
            <a:pPr marL="457200" lvl="1" indent="0">
              <a:buNone/>
            </a:pPr>
            <a:r>
              <a:rPr lang="en-US" altLang="zh-CN" sz="2000" dirty="0"/>
              <a:t>~/bin</a:t>
            </a:r>
          </a:p>
          <a:p>
            <a:pPr marL="457200" lvl="1" indent="0">
              <a:buNone/>
            </a:pPr>
            <a:r>
              <a:rPr lang="en-US" altLang="zh-CN" sz="2000" dirty="0"/>
              <a:t>~/.local/bin</a:t>
            </a:r>
          </a:p>
          <a:p>
            <a:pPr marL="457200" lvl="1" indent="0">
              <a:buNone/>
            </a:pPr>
            <a:r>
              <a:rPr lang="en-US" altLang="zh-CN" sz="2000" dirty="0"/>
              <a:t>/</a:t>
            </a:r>
            <a:r>
              <a:rPr lang="en-US" altLang="zh-CN" sz="2000" dirty="0" err="1"/>
              <a:t>usr</a:t>
            </a:r>
            <a:r>
              <a:rPr lang="en-US" altLang="zh-CN" sz="2000" dirty="0"/>
              <a:t>/local/</a:t>
            </a:r>
            <a:r>
              <a:rPr lang="en-US" altLang="zh-CN" sz="2000" dirty="0" err="1"/>
              <a:t>sbin</a:t>
            </a:r>
            <a:endParaRPr lang="en-US" altLang="zh-CN" sz="2000" dirty="0"/>
          </a:p>
          <a:p>
            <a:pPr marL="457200" lvl="1" indent="0">
              <a:buNone/>
            </a:pPr>
            <a:r>
              <a:rPr lang="en-US" altLang="zh-CN" sz="2000" dirty="0"/>
              <a:t>/</a:t>
            </a:r>
            <a:r>
              <a:rPr lang="en-US" altLang="zh-CN" sz="2000" dirty="0" err="1"/>
              <a:t>usr</a:t>
            </a:r>
            <a:r>
              <a:rPr lang="en-US" altLang="zh-CN" sz="2000" dirty="0"/>
              <a:t>/local/bin</a:t>
            </a:r>
          </a:p>
          <a:p>
            <a:pPr marL="457200" lvl="1" indent="0">
              <a:buNone/>
            </a:pPr>
            <a:r>
              <a:rPr lang="en-US" altLang="zh-CN" sz="2000" dirty="0"/>
              <a:t>/</a:t>
            </a:r>
            <a:r>
              <a:rPr lang="en-US" altLang="zh-CN" sz="2000" dirty="0" err="1"/>
              <a:t>usr</a:t>
            </a:r>
            <a:r>
              <a:rPr lang="en-US" altLang="zh-CN" sz="2000" dirty="0"/>
              <a:t>/</a:t>
            </a:r>
            <a:r>
              <a:rPr lang="en-US" altLang="zh-CN" sz="2000" dirty="0" err="1"/>
              <a:t>sbin</a:t>
            </a:r>
            <a:endParaRPr lang="en-US" altLang="zh-CN" sz="2000" dirty="0"/>
          </a:p>
          <a:p>
            <a:pPr marL="457200" lvl="1" indent="0">
              <a:buNone/>
            </a:pPr>
            <a:r>
              <a:rPr lang="en-US" altLang="zh-CN" sz="2000" dirty="0"/>
              <a:t>/</a:t>
            </a:r>
            <a:r>
              <a:rPr lang="en-US" altLang="zh-CN" sz="2000" dirty="0" err="1"/>
              <a:t>usr</a:t>
            </a:r>
            <a:r>
              <a:rPr lang="en-US" altLang="zh-CN" sz="2000" dirty="0"/>
              <a:t>/bin</a:t>
            </a:r>
          </a:p>
          <a:p>
            <a:pPr marL="457200" lvl="1" indent="0">
              <a:buNone/>
            </a:pPr>
            <a:r>
              <a:rPr lang="en-US" altLang="zh-CN" sz="2000" dirty="0"/>
              <a:t>/</a:t>
            </a:r>
            <a:r>
              <a:rPr lang="en-US" altLang="zh-CN" sz="2000" dirty="0" err="1"/>
              <a:t>sbin</a:t>
            </a:r>
            <a:endParaRPr lang="en-US" altLang="zh-CN" sz="2000" dirty="0"/>
          </a:p>
          <a:p>
            <a:pPr marL="457200" lvl="1" indent="0">
              <a:buNone/>
            </a:pPr>
            <a:r>
              <a:rPr lang="en-US" altLang="zh-CN" sz="2000" dirty="0"/>
              <a:t>/bin</a:t>
            </a:r>
          </a:p>
          <a:p>
            <a:pPr marL="457200" lvl="1" indent="0">
              <a:buNone/>
            </a:pPr>
            <a:r>
              <a:rPr lang="en-US" altLang="zh-CN" sz="2000" dirty="0"/>
              <a:t>/</a:t>
            </a:r>
            <a:r>
              <a:rPr lang="en-US" altLang="zh-CN" sz="2000" dirty="0" err="1"/>
              <a:t>usr</a:t>
            </a:r>
            <a:r>
              <a:rPr lang="en-US" altLang="zh-CN" sz="2000" dirty="0"/>
              <a:t>/games</a:t>
            </a:r>
          </a:p>
          <a:p>
            <a:pPr marL="457200" lvl="1" indent="0">
              <a:buNone/>
            </a:pPr>
            <a:r>
              <a:rPr lang="en-US" altLang="zh-CN" sz="2000" dirty="0"/>
              <a:t>/</a:t>
            </a:r>
            <a:r>
              <a:rPr lang="en-US" altLang="zh-CN" sz="2000" dirty="0" err="1"/>
              <a:t>usr</a:t>
            </a:r>
            <a:r>
              <a:rPr lang="en-US" altLang="zh-CN" sz="2000" dirty="0"/>
              <a:t>/local/games</a:t>
            </a:r>
          </a:p>
        </p:txBody>
      </p:sp>
    </p:spTree>
    <p:extLst>
      <p:ext uri="{BB962C8B-B14F-4D97-AF65-F5344CB8AC3E}">
        <p14:creationId xmlns:p14="http://schemas.microsoft.com/office/powerpoint/2010/main" val="2090684580"/>
      </p:ext>
    </p:extLst>
  </p:cSld>
  <p:clrMapOvr>
    <a:masterClrMapping/>
  </p:clrMapOvr>
</p:sld>
</file>

<file path=ppt/theme/theme1.xml><?xml version="1.0" encoding="utf-8"?>
<a:theme xmlns:a="http://schemas.openxmlformats.org/drawingml/2006/main" name="PHPcove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2174</TotalTime>
  <Words>2318</Words>
  <Application>Microsoft Office PowerPoint</Application>
  <PresentationFormat>宽屏</PresentationFormat>
  <Paragraphs>304</Paragraphs>
  <Slides>31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40" baseType="lpstr">
      <vt:lpstr>等线</vt:lpstr>
      <vt:lpstr>等线 Light</vt:lpstr>
      <vt:lpstr>汉仪家书简</vt:lpstr>
      <vt:lpstr>楷体_GB2312</vt:lpstr>
      <vt:lpstr>书体坊向佳红毛笔行书</vt:lpstr>
      <vt:lpstr>Arial</vt:lpstr>
      <vt:lpstr>Tahoma</vt:lpstr>
      <vt:lpstr>Wingdings</vt:lpstr>
      <vt:lpstr>PHPcover</vt:lpstr>
      <vt:lpstr>PowerPoint 演示文稿</vt:lpstr>
      <vt:lpstr>目录</vt:lpstr>
      <vt:lpstr>1</vt:lpstr>
      <vt:lpstr>Apache+PHP的运行模式</vt:lpstr>
      <vt:lpstr>PHP的特点与当前发展</vt:lpstr>
      <vt:lpstr>传统PHP网站</vt:lpstr>
      <vt:lpstr>前后端分离</vt:lpstr>
      <vt:lpstr>2</vt:lpstr>
      <vt:lpstr>shell运行命令的路径</vt:lpstr>
      <vt:lpstr>shell运行命令的基本过程</vt:lpstr>
      <vt:lpstr>IO重定向</vt:lpstr>
      <vt:lpstr>重定向符号</vt:lpstr>
      <vt:lpstr>重定向示例</vt:lpstr>
      <vt:lpstr>管道</vt:lpstr>
      <vt:lpstr>管道示例</vt:lpstr>
      <vt:lpstr>3</vt:lpstr>
      <vt:lpstr>shell脚本</vt:lpstr>
      <vt:lpstr>脚本的可执行权限</vt:lpstr>
      <vt:lpstr>变量</vt:lpstr>
      <vt:lpstr>只读变量</vt:lpstr>
      <vt:lpstr>算数运算</vt:lpstr>
      <vt:lpstr>逻辑运算</vt:lpstr>
      <vt:lpstr>放进环境变量</vt:lpstr>
      <vt:lpstr>test</vt:lpstr>
      <vt:lpstr>if,else,elif</vt:lpstr>
      <vt:lpstr>if,else,elif示例</vt:lpstr>
      <vt:lpstr>case</vt:lpstr>
      <vt:lpstr>case示例</vt:lpstr>
      <vt:lpstr>for</vt:lpstr>
      <vt:lpstr>while与until</vt:lpstr>
      <vt:lpstr>函数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Python C</dc:creator>
  <cp:lastModifiedBy>Brave Wang</cp:lastModifiedBy>
  <cp:revision>217</cp:revision>
  <cp:lastPrinted>2018-01-27T19:05:55Z</cp:lastPrinted>
  <dcterms:created xsi:type="dcterms:W3CDTF">2017-12-10T11:51:32Z</dcterms:created>
  <dcterms:modified xsi:type="dcterms:W3CDTF">2018-03-05T12:34:15Z</dcterms:modified>
</cp:coreProperties>
</file>