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7" r:id="rId2"/>
    <p:sldId id="292" r:id="rId3"/>
    <p:sldId id="293" r:id="rId4"/>
    <p:sldId id="294" r:id="rId5"/>
    <p:sldId id="288" r:id="rId6"/>
    <p:sldId id="304" r:id="rId7"/>
    <p:sldId id="305" r:id="rId8"/>
    <p:sldId id="295" r:id="rId9"/>
    <p:sldId id="299" r:id="rId10"/>
    <p:sldId id="303" r:id="rId11"/>
    <p:sldId id="302"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15D5"/>
    <a:srgbClr val="AD310F"/>
    <a:srgbClr val="B0BC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6CEEBCD-9950-4063-A537-515D310903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zh-CN" altLang="en-US"/>
              <a:t>河北师范大学软件学院</a:t>
            </a:r>
          </a:p>
        </p:txBody>
      </p:sp>
      <p:sp>
        <p:nvSpPr>
          <p:cNvPr id="3" name="日期占位符 2">
            <a:extLst>
              <a:ext uri="{FF2B5EF4-FFF2-40B4-BE49-F238E27FC236}">
                <a16:creationId xmlns:a16="http://schemas.microsoft.com/office/drawing/2014/main" id="{EBCF86AB-4C9A-4314-B51C-AAD4B139EBF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23E828-953C-4D4A-9B10-11E7329F433D}" type="datetimeFigureOut">
              <a:rPr lang="zh-CN" altLang="en-US" smtClean="0"/>
              <a:t>2018/4/15</a:t>
            </a:fld>
            <a:endParaRPr lang="zh-CN" altLang="en-US"/>
          </a:p>
        </p:txBody>
      </p:sp>
      <p:sp>
        <p:nvSpPr>
          <p:cNvPr id="4" name="页脚占位符 3">
            <a:extLst>
              <a:ext uri="{FF2B5EF4-FFF2-40B4-BE49-F238E27FC236}">
                <a16:creationId xmlns:a16="http://schemas.microsoft.com/office/drawing/2014/main" id="{2698EF48-BB5F-4AD5-BCCB-AE8531CC27B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AD96077E-A537-47A4-935F-E8FA72A4349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230E4A-87D1-4DAD-8088-35C578F074BA}" type="slidenum">
              <a:rPr lang="zh-CN" altLang="en-US" smtClean="0"/>
              <a:t>‹#›</a:t>
            </a:fld>
            <a:endParaRPr lang="zh-CN" altLang="en-US"/>
          </a:p>
        </p:txBody>
      </p:sp>
    </p:spTree>
    <p:extLst>
      <p:ext uri="{BB962C8B-B14F-4D97-AF65-F5344CB8AC3E}">
        <p14:creationId xmlns:p14="http://schemas.microsoft.com/office/powerpoint/2010/main" val="18146332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zh-CN" altLang="en-US"/>
              <a:t>河北师范大学软件学院</a:t>
            </a: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7C5346-22E5-4085-8130-851344A84DFF}" type="datetimeFigureOut">
              <a:rPr lang="zh-CN" altLang="en-US" smtClean="0"/>
              <a:t>2018/4/15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B975F3-1C40-4D40-A7FE-36EEB7CAFC85}" type="slidenum">
              <a:rPr lang="zh-CN" altLang="en-US" smtClean="0"/>
              <a:t>‹#›</a:t>
            </a:fld>
            <a:endParaRPr lang="zh-CN" altLang="en-US"/>
          </a:p>
        </p:txBody>
      </p:sp>
    </p:spTree>
    <p:extLst>
      <p:ext uri="{BB962C8B-B14F-4D97-AF65-F5344CB8AC3E}">
        <p14:creationId xmlns:p14="http://schemas.microsoft.com/office/powerpoint/2010/main" val="11234948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2</a:t>
            </a:fld>
            <a:endParaRPr lang="zh-CN" altLang="en-US"/>
          </a:p>
        </p:txBody>
      </p:sp>
    </p:spTree>
    <p:extLst>
      <p:ext uri="{BB962C8B-B14F-4D97-AF65-F5344CB8AC3E}">
        <p14:creationId xmlns:p14="http://schemas.microsoft.com/office/powerpoint/2010/main" val="1599478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11</a:t>
            </a:fld>
            <a:endParaRPr lang="zh-CN" altLang="en-US"/>
          </a:p>
        </p:txBody>
      </p:sp>
    </p:spTree>
    <p:extLst>
      <p:ext uri="{BB962C8B-B14F-4D97-AF65-F5344CB8AC3E}">
        <p14:creationId xmlns:p14="http://schemas.microsoft.com/office/powerpoint/2010/main" val="1254337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3</a:t>
            </a:fld>
            <a:endParaRPr lang="zh-CN" altLang="en-US"/>
          </a:p>
        </p:txBody>
      </p:sp>
    </p:spTree>
    <p:extLst>
      <p:ext uri="{BB962C8B-B14F-4D97-AF65-F5344CB8AC3E}">
        <p14:creationId xmlns:p14="http://schemas.microsoft.com/office/powerpoint/2010/main" val="676521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4</a:t>
            </a:fld>
            <a:endParaRPr lang="zh-CN" altLang="en-US"/>
          </a:p>
        </p:txBody>
      </p:sp>
    </p:spTree>
    <p:extLst>
      <p:ext uri="{BB962C8B-B14F-4D97-AF65-F5344CB8AC3E}">
        <p14:creationId xmlns:p14="http://schemas.microsoft.com/office/powerpoint/2010/main" val="3820153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5</a:t>
            </a:fld>
            <a:endParaRPr lang="zh-CN" altLang="en-US"/>
          </a:p>
        </p:txBody>
      </p:sp>
    </p:spTree>
    <p:extLst>
      <p:ext uri="{BB962C8B-B14F-4D97-AF65-F5344CB8AC3E}">
        <p14:creationId xmlns:p14="http://schemas.microsoft.com/office/powerpoint/2010/main" val="251414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6</a:t>
            </a:fld>
            <a:endParaRPr lang="zh-CN" altLang="en-US"/>
          </a:p>
        </p:txBody>
      </p:sp>
    </p:spTree>
    <p:extLst>
      <p:ext uri="{BB962C8B-B14F-4D97-AF65-F5344CB8AC3E}">
        <p14:creationId xmlns:p14="http://schemas.microsoft.com/office/powerpoint/2010/main" val="3903666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7</a:t>
            </a:fld>
            <a:endParaRPr lang="zh-CN" altLang="en-US"/>
          </a:p>
        </p:txBody>
      </p:sp>
    </p:spTree>
    <p:extLst>
      <p:ext uri="{BB962C8B-B14F-4D97-AF65-F5344CB8AC3E}">
        <p14:creationId xmlns:p14="http://schemas.microsoft.com/office/powerpoint/2010/main" val="1895417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8</a:t>
            </a:fld>
            <a:endParaRPr lang="zh-CN" altLang="en-US"/>
          </a:p>
        </p:txBody>
      </p:sp>
    </p:spTree>
    <p:extLst>
      <p:ext uri="{BB962C8B-B14F-4D97-AF65-F5344CB8AC3E}">
        <p14:creationId xmlns:p14="http://schemas.microsoft.com/office/powerpoint/2010/main" val="1476944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9</a:t>
            </a:fld>
            <a:endParaRPr lang="zh-CN" altLang="en-US"/>
          </a:p>
        </p:txBody>
      </p:sp>
    </p:spTree>
    <p:extLst>
      <p:ext uri="{BB962C8B-B14F-4D97-AF65-F5344CB8AC3E}">
        <p14:creationId xmlns:p14="http://schemas.microsoft.com/office/powerpoint/2010/main" val="467974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10</a:t>
            </a:fld>
            <a:endParaRPr lang="zh-CN" altLang="en-US"/>
          </a:p>
        </p:txBody>
      </p:sp>
    </p:spTree>
    <p:extLst>
      <p:ext uri="{BB962C8B-B14F-4D97-AF65-F5344CB8AC3E}">
        <p14:creationId xmlns:p14="http://schemas.microsoft.com/office/powerpoint/2010/main" val="2445932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F7F1A0-0452-4C02-8939-7A37F9B00A07}"/>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FC08F11-ACC3-4EC4-93B8-4EE33F46D5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8C76E55-68B1-4967-8705-96D50D57A039}"/>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2018/4/15</a:t>
            </a:fld>
            <a:endParaRPr lang="zh-CN" altLang="en-US"/>
          </a:p>
        </p:txBody>
      </p:sp>
      <p:sp>
        <p:nvSpPr>
          <p:cNvPr id="5" name="页脚占位符 4">
            <a:extLst>
              <a:ext uri="{FF2B5EF4-FFF2-40B4-BE49-F238E27FC236}">
                <a16:creationId xmlns:a16="http://schemas.microsoft.com/office/drawing/2014/main" id="{10969AB8-6412-4CED-9080-BED4491B0F0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A80FE1EA-97C6-4AFA-AC9B-20D107D1A940}"/>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2624022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96C05A-DA8C-4A7C-A492-D0809BD2DB31}"/>
              </a:ext>
            </a:extLst>
          </p:cNvPr>
          <p:cNvSpPr>
            <a:spLocks noGrp="1"/>
          </p:cNvSpPr>
          <p:nvPr>
            <p:ph type="title"/>
          </p:nvPr>
        </p:nvSpPr>
        <p:spPr>
          <a:xfrm>
            <a:off x="838200" y="681037"/>
            <a:ext cx="10515600" cy="1009651"/>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53D367E-7F2A-4FD7-9469-7C9A700B650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E26699F-BBC8-4B78-A229-3D8DC392F313}"/>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2018/4/15</a:t>
            </a:fld>
            <a:endParaRPr lang="zh-CN" altLang="en-US"/>
          </a:p>
        </p:txBody>
      </p:sp>
      <p:sp>
        <p:nvSpPr>
          <p:cNvPr id="5" name="页脚占位符 4">
            <a:extLst>
              <a:ext uri="{FF2B5EF4-FFF2-40B4-BE49-F238E27FC236}">
                <a16:creationId xmlns:a16="http://schemas.microsoft.com/office/drawing/2014/main" id="{EF10FD69-3F21-470B-AAFA-E4B4E4CE1C0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0BAE10E6-F8FC-40C0-9488-C1C9C49A04EF}"/>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4087158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487B404-BAC9-4593-8465-E11AC8BDA2E5}"/>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A1F81FF-A10F-40F0-A344-EC0C197FB79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E6EFC1C-9511-4F95-86C8-1CEF677E7097}"/>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2018/4/15</a:t>
            </a:fld>
            <a:endParaRPr lang="zh-CN" altLang="en-US"/>
          </a:p>
        </p:txBody>
      </p:sp>
      <p:sp>
        <p:nvSpPr>
          <p:cNvPr id="5" name="页脚占位符 4">
            <a:extLst>
              <a:ext uri="{FF2B5EF4-FFF2-40B4-BE49-F238E27FC236}">
                <a16:creationId xmlns:a16="http://schemas.microsoft.com/office/drawing/2014/main" id="{431DE7AE-7D97-4A12-9042-25D8BE03C3D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2DDB4BF8-C9B0-48EF-A0C5-D79BF097373C}"/>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360460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DE8EA2-BB9B-4AF2-B89D-EF0747DDCDB9}"/>
              </a:ext>
            </a:extLst>
          </p:cNvPr>
          <p:cNvSpPr>
            <a:spLocks noGrp="1"/>
          </p:cNvSpPr>
          <p:nvPr>
            <p:ph type="title"/>
          </p:nvPr>
        </p:nvSpPr>
        <p:spPr>
          <a:xfrm>
            <a:off x="838200" y="673331"/>
            <a:ext cx="10515600" cy="723207"/>
          </a:xfrm>
          <a:prstGeom prst="rect">
            <a:avLst/>
          </a:prstGeom>
        </p:spPr>
        <p:txBody>
          <a:bodyPr>
            <a:normAutofit/>
          </a:bodyPr>
          <a:lstStyle>
            <a:lvl1pPr>
              <a:defRPr sz="3600"/>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B445F7A7-7224-4A7A-842D-FA53741C4B11}"/>
              </a:ext>
            </a:extLst>
          </p:cNvPr>
          <p:cNvSpPr>
            <a:spLocks noGrp="1"/>
          </p:cNvSpPr>
          <p:nvPr>
            <p:ph idx="1"/>
          </p:nvPr>
        </p:nvSpPr>
        <p:spPr>
          <a:xfrm>
            <a:off x="838200" y="1656500"/>
            <a:ext cx="10515600" cy="5043558"/>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框 3">
            <a:extLst>
              <a:ext uri="{FF2B5EF4-FFF2-40B4-BE49-F238E27FC236}">
                <a16:creationId xmlns:a16="http://schemas.microsoft.com/office/drawing/2014/main" id="{3F76D789-4F75-42DD-A76C-A8D410F853B7}"/>
              </a:ext>
            </a:extLst>
          </p:cNvPr>
          <p:cNvSpPr txBox="1"/>
          <p:nvPr userDrawn="1"/>
        </p:nvSpPr>
        <p:spPr>
          <a:xfrm>
            <a:off x="9318568" y="31465"/>
            <a:ext cx="2751512" cy="523220"/>
          </a:xfrm>
          <a:prstGeom prst="rect">
            <a:avLst/>
          </a:prstGeom>
          <a:noFill/>
        </p:spPr>
        <p:txBody>
          <a:bodyPr wrap="square" rtlCol="0">
            <a:spAutoFit/>
          </a:bodyPr>
          <a:lstStyle/>
          <a:p>
            <a:r>
              <a:rPr lang="zh-CN" altLang="en-US" dirty="0">
                <a:latin typeface="书体坊向佳红毛笔行书" panose="02010600010101010101" pitchFamily="2" charset="-122"/>
                <a:ea typeface="书体坊向佳红毛笔行书" panose="02010600010101010101" pitchFamily="2" charset="-122"/>
              </a:rPr>
              <a:t>河北师范大学</a:t>
            </a:r>
            <a:r>
              <a:rPr lang="zh-CN" altLang="en-US" dirty="0"/>
              <a:t> </a:t>
            </a:r>
            <a:r>
              <a:rPr lang="zh-CN" altLang="en-US" sz="1800" dirty="0">
                <a:latin typeface="汉仪家书简" panose="02010609000101010101" pitchFamily="49" charset="-122"/>
                <a:ea typeface="汉仪家书简" panose="02010609000101010101" pitchFamily="49" charset="-122"/>
              </a:rPr>
              <a:t>软件学院</a:t>
            </a:r>
            <a:endParaRPr lang="en-US" altLang="zh-CN" sz="1800" dirty="0">
              <a:latin typeface="汉仪家书简" panose="02010609000101010101" pitchFamily="49" charset="-122"/>
              <a:ea typeface="汉仪家书简" panose="02010609000101010101" pitchFamily="49" charset="-122"/>
            </a:endParaRPr>
          </a:p>
          <a:p>
            <a:r>
              <a:rPr lang="en-US" altLang="zh-CN" sz="1000" dirty="0">
                <a:latin typeface="汉仪家书简" panose="02010609000101010101" pitchFamily="49" charset="-122"/>
                <a:ea typeface="汉仪家书简" panose="02010609000101010101" pitchFamily="49" charset="-122"/>
              </a:rPr>
              <a:t> </a:t>
            </a:r>
            <a:r>
              <a:rPr lang="en-US" altLang="zh-CN" sz="1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Software College of Hebei Normal University</a:t>
            </a:r>
            <a:endParaRPr lang="zh-CN" altLang="en-US" sz="1000" dirty="0">
              <a:solidFill>
                <a:schemeClr val="tx2">
                  <a:lumMod val="75000"/>
                </a:schemeClr>
              </a:solidFill>
              <a:latin typeface="Tahoma" panose="020B0604030504040204" pitchFamily="34" charset="0"/>
              <a:ea typeface="汉仪家书简" panose="02010609000101010101" pitchFamily="49" charset="-122"/>
              <a:cs typeface="Tahoma" panose="020B0604030504040204" pitchFamily="34" charset="0"/>
            </a:endParaRPr>
          </a:p>
        </p:txBody>
      </p:sp>
      <p:cxnSp>
        <p:nvCxnSpPr>
          <p:cNvPr id="6" name="直接连接符 5">
            <a:extLst>
              <a:ext uri="{FF2B5EF4-FFF2-40B4-BE49-F238E27FC236}">
                <a16:creationId xmlns:a16="http://schemas.microsoft.com/office/drawing/2014/main" id="{DD2D2CA7-6B98-42E4-8791-D05722D06B09}"/>
              </a:ext>
            </a:extLst>
          </p:cNvPr>
          <p:cNvCxnSpPr/>
          <p:nvPr userDrawn="1"/>
        </p:nvCxnSpPr>
        <p:spPr>
          <a:xfrm>
            <a:off x="838200" y="1512916"/>
            <a:ext cx="1051560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3893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036E31-38B8-473A-8F0B-E30762E853E9}"/>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FDF9F3D-2A78-439A-8552-D5CC961538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07B1DD3-F19C-49EA-91E7-BA84F24DAFAE}"/>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2018/4/15</a:t>
            </a:fld>
            <a:endParaRPr lang="zh-CN" altLang="en-US"/>
          </a:p>
        </p:txBody>
      </p:sp>
      <p:sp>
        <p:nvSpPr>
          <p:cNvPr id="5" name="页脚占位符 4">
            <a:extLst>
              <a:ext uri="{FF2B5EF4-FFF2-40B4-BE49-F238E27FC236}">
                <a16:creationId xmlns:a16="http://schemas.microsoft.com/office/drawing/2014/main" id="{A701DD96-A4D2-4CDF-9CCD-A8BCFD312C13}"/>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A7C02DB5-4CCE-43F3-9031-44EB534489E7}"/>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2180744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C050C8-B8F5-4783-8C87-08A2C55F0E08}"/>
              </a:ext>
            </a:extLst>
          </p:cNvPr>
          <p:cNvSpPr>
            <a:spLocks noGrp="1"/>
          </p:cNvSpPr>
          <p:nvPr>
            <p:ph type="title"/>
          </p:nvPr>
        </p:nvSpPr>
        <p:spPr>
          <a:xfrm>
            <a:off x="838200" y="681037"/>
            <a:ext cx="10515600" cy="1009651"/>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C55AE49-94BE-4F45-9763-A5A7F32DFCD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4D1498FB-5DE7-4C57-827B-A27ABD1FE98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042E97A-2684-4155-AF64-ED17E161DB64}"/>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2018/4/15</a:t>
            </a:fld>
            <a:endParaRPr lang="zh-CN" altLang="en-US"/>
          </a:p>
        </p:txBody>
      </p:sp>
      <p:sp>
        <p:nvSpPr>
          <p:cNvPr id="6" name="页脚占位符 5">
            <a:extLst>
              <a:ext uri="{FF2B5EF4-FFF2-40B4-BE49-F238E27FC236}">
                <a16:creationId xmlns:a16="http://schemas.microsoft.com/office/drawing/2014/main" id="{5B4571E2-8058-42D6-91EC-E68151EA77D2}"/>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930A8003-FF80-4A8D-BD32-C2F3C4B8BF29}"/>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389357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EF5CC-E472-40A0-A017-F742646013FB}"/>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D534E77-7CF3-4B3F-A51A-167DC2D505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884DD8A-3591-47CE-BAFE-437F00311A6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ECEC5C6-D2FB-4390-A886-ED9D0B4A96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4A31481-AB79-441F-B290-340FEB87D95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60782B9-8F1E-4CE3-9E24-F9CE5E4BCDA0}"/>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2018/4/15</a:t>
            </a:fld>
            <a:endParaRPr lang="zh-CN" altLang="en-US"/>
          </a:p>
        </p:txBody>
      </p:sp>
      <p:sp>
        <p:nvSpPr>
          <p:cNvPr id="8" name="页脚占位符 7">
            <a:extLst>
              <a:ext uri="{FF2B5EF4-FFF2-40B4-BE49-F238E27FC236}">
                <a16:creationId xmlns:a16="http://schemas.microsoft.com/office/drawing/2014/main" id="{E7D9E158-6AD9-4B81-A946-BFF67649D58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968AD7F8-6BB3-4ACB-8BF2-E14721CCAFC1}"/>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348311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559809-69F0-4CB1-9B00-02B52D9D62DC}"/>
              </a:ext>
            </a:extLst>
          </p:cNvPr>
          <p:cNvSpPr>
            <a:spLocks noGrp="1"/>
          </p:cNvSpPr>
          <p:nvPr>
            <p:ph type="title"/>
          </p:nvPr>
        </p:nvSpPr>
        <p:spPr>
          <a:xfrm>
            <a:off x="838200" y="681037"/>
            <a:ext cx="10515600" cy="1009651"/>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692ADFC-8DF9-4846-8424-EAA3397C1977}"/>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2018/4/15</a:t>
            </a:fld>
            <a:endParaRPr lang="zh-CN" altLang="en-US"/>
          </a:p>
        </p:txBody>
      </p:sp>
      <p:sp>
        <p:nvSpPr>
          <p:cNvPr id="4" name="页脚占位符 3">
            <a:extLst>
              <a:ext uri="{FF2B5EF4-FFF2-40B4-BE49-F238E27FC236}">
                <a16:creationId xmlns:a16="http://schemas.microsoft.com/office/drawing/2014/main" id="{4ABF734D-6E84-4C4D-8BAD-17194BE302E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6D38A299-9834-47C7-8BE6-F84771469402}"/>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1357974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3CB5974-B4F3-4CCA-B80B-9B26503843CA}"/>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2018/4/15</a:t>
            </a:fld>
            <a:endParaRPr lang="zh-CN" altLang="en-US"/>
          </a:p>
        </p:txBody>
      </p:sp>
      <p:sp>
        <p:nvSpPr>
          <p:cNvPr id="3" name="页脚占位符 2">
            <a:extLst>
              <a:ext uri="{FF2B5EF4-FFF2-40B4-BE49-F238E27FC236}">
                <a16:creationId xmlns:a16="http://schemas.microsoft.com/office/drawing/2014/main" id="{6AC66EC4-4183-413F-8407-C28B3BD3351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87BED633-56D2-476A-82F4-846F76B199CE}"/>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949879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156041-A094-4A3D-BE4A-FF667B276BF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B2164A3-48CE-4D08-9991-28B629853B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94A656F-8481-4B0D-B2DF-F655C98D57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4546089-3981-4A82-B215-86D64A8D120A}"/>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2018/4/15</a:t>
            </a:fld>
            <a:endParaRPr lang="zh-CN" altLang="en-US"/>
          </a:p>
        </p:txBody>
      </p:sp>
      <p:sp>
        <p:nvSpPr>
          <p:cNvPr id="6" name="页脚占位符 5">
            <a:extLst>
              <a:ext uri="{FF2B5EF4-FFF2-40B4-BE49-F238E27FC236}">
                <a16:creationId xmlns:a16="http://schemas.microsoft.com/office/drawing/2014/main" id="{FF5DD60C-1CAE-4F0F-9C64-5E627066B5B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49FFA086-7303-4753-80FE-3065683D1257}"/>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2399288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7C3B0B-459D-43C3-8277-066241B6338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9A00508-1EBE-43FE-B484-AD4806BE2F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01E5FE2-7078-4DE5-B3AE-A71D8B1F45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3365445-4870-4D89-A12B-92E5E673EFB6}"/>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2018/4/15</a:t>
            </a:fld>
            <a:endParaRPr lang="zh-CN" altLang="en-US"/>
          </a:p>
        </p:txBody>
      </p:sp>
      <p:sp>
        <p:nvSpPr>
          <p:cNvPr id="6" name="页脚占位符 5">
            <a:extLst>
              <a:ext uri="{FF2B5EF4-FFF2-40B4-BE49-F238E27FC236}">
                <a16:creationId xmlns:a16="http://schemas.microsoft.com/office/drawing/2014/main" id="{FDAB2786-32B9-4A40-B9EA-4EC3CF080EA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423D45C3-3BA1-4D78-8278-DB52923DF7DB}"/>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391482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7BBCDDB7-4F78-4DA3-8A16-38B457E2F151}"/>
              </a:ext>
            </a:extLst>
          </p:cNvPr>
          <p:cNvSpPr>
            <a:spLocks noGrp="1"/>
          </p:cNvSpPr>
          <p:nvPr>
            <p:ph type="body" idx="1"/>
          </p:nvPr>
        </p:nvSpPr>
        <p:spPr>
          <a:xfrm>
            <a:off x="954578" y="861348"/>
            <a:ext cx="10515600" cy="5356572"/>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文本框 6">
            <a:extLst>
              <a:ext uri="{FF2B5EF4-FFF2-40B4-BE49-F238E27FC236}">
                <a16:creationId xmlns:a16="http://schemas.microsoft.com/office/drawing/2014/main" id="{295122E5-49A2-444F-BFA7-D7B990EE0561}"/>
              </a:ext>
            </a:extLst>
          </p:cNvPr>
          <p:cNvSpPr txBox="1"/>
          <p:nvPr userDrawn="1"/>
        </p:nvSpPr>
        <p:spPr>
          <a:xfrm>
            <a:off x="9318568" y="31465"/>
            <a:ext cx="2751512" cy="523220"/>
          </a:xfrm>
          <a:prstGeom prst="rect">
            <a:avLst/>
          </a:prstGeom>
          <a:noFill/>
        </p:spPr>
        <p:txBody>
          <a:bodyPr wrap="square" rtlCol="0">
            <a:spAutoFit/>
          </a:bodyPr>
          <a:lstStyle/>
          <a:p>
            <a:r>
              <a:rPr lang="zh-CN" altLang="en-US" dirty="0">
                <a:latin typeface="书体坊向佳红毛笔行书" panose="02010600010101010101" pitchFamily="2" charset="-122"/>
                <a:ea typeface="书体坊向佳红毛笔行书" panose="02010600010101010101" pitchFamily="2" charset="-122"/>
              </a:rPr>
              <a:t>河北师范大学</a:t>
            </a:r>
            <a:r>
              <a:rPr lang="zh-CN" altLang="en-US" dirty="0"/>
              <a:t> </a:t>
            </a:r>
            <a:r>
              <a:rPr lang="zh-CN" altLang="en-US" sz="1800" dirty="0">
                <a:latin typeface="汉仪家书简" panose="02010609000101010101" pitchFamily="49" charset="-122"/>
                <a:ea typeface="汉仪家书简" panose="02010609000101010101" pitchFamily="49" charset="-122"/>
              </a:rPr>
              <a:t>软件学院</a:t>
            </a:r>
            <a:endParaRPr lang="en-US" altLang="zh-CN" sz="1800" dirty="0">
              <a:latin typeface="汉仪家书简" panose="02010609000101010101" pitchFamily="49" charset="-122"/>
              <a:ea typeface="汉仪家书简" panose="02010609000101010101" pitchFamily="49" charset="-122"/>
            </a:endParaRPr>
          </a:p>
          <a:p>
            <a:r>
              <a:rPr lang="en-US" altLang="zh-CN" sz="1000" dirty="0">
                <a:latin typeface="汉仪家书简" panose="02010609000101010101" pitchFamily="49" charset="-122"/>
                <a:ea typeface="汉仪家书简" panose="02010609000101010101" pitchFamily="49" charset="-122"/>
              </a:rPr>
              <a:t> </a:t>
            </a:r>
            <a:r>
              <a:rPr lang="en-US" altLang="zh-CN" sz="1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Software College of Hebei Normal University</a:t>
            </a:r>
            <a:endParaRPr lang="zh-CN" altLang="en-US" sz="1000" dirty="0">
              <a:solidFill>
                <a:schemeClr val="tx2">
                  <a:lumMod val="75000"/>
                </a:schemeClr>
              </a:solidFill>
              <a:latin typeface="Tahoma" panose="020B0604030504040204" pitchFamily="34" charset="0"/>
              <a:ea typeface="汉仪家书简" panose="02010609000101010101" pitchFamily="49" charset="-122"/>
              <a:cs typeface="Tahoma" panose="020B0604030504040204" pitchFamily="34" charset="0"/>
            </a:endParaRPr>
          </a:p>
        </p:txBody>
      </p:sp>
    </p:spTree>
    <p:extLst>
      <p:ext uri="{BB962C8B-B14F-4D97-AF65-F5344CB8AC3E}">
        <p14:creationId xmlns:p14="http://schemas.microsoft.com/office/powerpoint/2010/main" val="2430487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BEED1BB-626A-4642-BCBE-36C635C8D8F4}"/>
              </a:ext>
            </a:extLst>
          </p:cNvPr>
          <p:cNvSpPr txBox="1"/>
          <p:nvPr/>
        </p:nvSpPr>
        <p:spPr>
          <a:xfrm>
            <a:off x="672483" y="1012055"/>
            <a:ext cx="10847034" cy="4678204"/>
          </a:xfrm>
          <a:prstGeom prst="rect">
            <a:avLst/>
          </a:prstGeom>
          <a:noFill/>
        </p:spPr>
        <p:txBody>
          <a:bodyPr wrap="square" rtlCol="0">
            <a:spAutoFit/>
          </a:bodyPr>
          <a:lstStyle/>
          <a:p>
            <a:r>
              <a:rPr lang="en-US" altLang="zh-CN" sz="3200" dirty="0"/>
              <a:t>Linux</a:t>
            </a:r>
            <a:r>
              <a:rPr lang="zh-CN" altLang="en-US" sz="3200" dirty="0"/>
              <a:t>平台</a:t>
            </a:r>
            <a:r>
              <a:rPr lang="en-US" altLang="zh-CN" sz="3200" dirty="0"/>
              <a:t>PHP</a:t>
            </a:r>
            <a:r>
              <a:rPr lang="zh-CN" altLang="en-US" sz="3200" dirty="0"/>
              <a:t>服务端开发</a:t>
            </a:r>
            <a:r>
              <a:rPr lang="en-US" altLang="zh-CN" sz="3200" dirty="0"/>
              <a:t>——</a:t>
            </a:r>
          </a:p>
          <a:p>
            <a:endParaRPr lang="en-US" altLang="zh-CN" dirty="0"/>
          </a:p>
          <a:p>
            <a:endParaRPr lang="en-US" altLang="zh-CN" dirty="0"/>
          </a:p>
          <a:p>
            <a:endParaRPr lang="en-US" altLang="zh-CN" dirty="0"/>
          </a:p>
          <a:p>
            <a:endParaRPr lang="en-US" altLang="zh-CN" dirty="0"/>
          </a:p>
          <a:p>
            <a:pPr algn="ctr"/>
            <a:endParaRPr lang="en-US" altLang="zh-CN" dirty="0">
              <a:solidFill>
                <a:schemeClr val="tx1">
                  <a:lumMod val="50000"/>
                  <a:lumOff val="50000"/>
                </a:schemeClr>
              </a:solidFill>
            </a:endParaRPr>
          </a:p>
          <a:p>
            <a:pPr algn="ctr"/>
            <a:endParaRPr lang="en-US" altLang="zh-CN" dirty="0">
              <a:solidFill>
                <a:schemeClr val="tx1">
                  <a:lumMod val="50000"/>
                  <a:lumOff val="50000"/>
                </a:schemeClr>
              </a:solidFill>
            </a:endParaRPr>
          </a:p>
          <a:p>
            <a:pPr algn="ctr"/>
            <a:endParaRPr lang="en-US" altLang="zh-CN" dirty="0">
              <a:solidFill>
                <a:schemeClr val="tx1">
                  <a:lumMod val="50000"/>
                  <a:lumOff val="50000"/>
                </a:schemeClr>
              </a:solidFill>
            </a:endParaRPr>
          </a:p>
          <a:p>
            <a:pPr algn="ctr"/>
            <a:endParaRPr lang="en-US" altLang="zh-CN" dirty="0"/>
          </a:p>
          <a:p>
            <a:pPr algn="ctr"/>
            <a:r>
              <a:rPr lang="zh-CN" altLang="en-US" sz="3200"/>
              <a:t>第十一讲 </a:t>
            </a:r>
            <a:r>
              <a:rPr lang="en-US" altLang="zh-CN" sz="3200"/>
              <a:t>JS</a:t>
            </a:r>
            <a:r>
              <a:rPr lang="zh-CN" altLang="en-US" sz="3200"/>
              <a:t>和</a:t>
            </a:r>
            <a:r>
              <a:rPr lang="en-US" altLang="zh-CN" sz="3200"/>
              <a:t>AJAX</a:t>
            </a:r>
            <a:endParaRPr lang="en-US" altLang="zh-CN" sz="3200" dirty="0"/>
          </a:p>
          <a:p>
            <a:endParaRPr lang="en-US" altLang="zh-CN" dirty="0"/>
          </a:p>
          <a:p>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77345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lstStyle/>
          <a:p>
            <a:r>
              <a:rPr lang="en-US" altLang="zh-CN"/>
              <a:t>AJAX</a:t>
            </a:r>
            <a:r>
              <a:rPr lang="zh-CN" altLang="en-US"/>
              <a:t>发送</a:t>
            </a:r>
            <a:r>
              <a:rPr lang="en-US" altLang="zh-CN"/>
              <a:t>GET</a:t>
            </a:r>
            <a:r>
              <a:rPr lang="zh-CN" altLang="en-US"/>
              <a:t>请求</a:t>
            </a:r>
            <a:endParaRPr lang="zh-CN" altLang="en-US" dirty="0"/>
          </a:p>
        </p:txBody>
      </p:sp>
      <p:sp>
        <p:nvSpPr>
          <p:cNvPr id="3" name="内容占位符 2">
            <a:extLst>
              <a:ext uri="{FF2B5EF4-FFF2-40B4-BE49-F238E27FC236}">
                <a16:creationId xmlns:a16="http://schemas.microsoft.com/office/drawing/2014/main" id="{4CD7B2DB-885C-409D-B64C-6888A873A66F}"/>
              </a:ext>
            </a:extLst>
          </p:cNvPr>
          <p:cNvSpPr>
            <a:spLocks noGrp="1"/>
          </p:cNvSpPr>
          <p:nvPr>
            <p:ph idx="1"/>
          </p:nvPr>
        </p:nvSpPr>
        <p:spPr/>
        <p:txBody>
          <a:bodyPr/>
          <a:lstStyle/>
          <a:p>
            <a:r>
              <a:rPr lang="zh-CN" altLang="en-US" sz="2400"/>
              <a:t>发送</a:t>
            </a:r>
            <a:r>
              <a:rPr lang="en-US" altLang="zh-CN" sz="2400"/>
              <a:t>GET</a:t>
            </a:r>
            <a:r>
              <a:rPr lang="zh-CN" altLang="en-US" sz="2400"/>
              <a:t>请求：</a:t>
            </a:r>
            <a:endParaRPr lang="de-DE" altLang="zh-CN" sz="2400"/>
          </a:p>
          <a:p>
            <a:pPr marL="457200" lvl="1" indent="0">
              <a:buNone/>
            </a:pPr>
            <a:r>
              <a:rPr lang="de-DE" altLang="zh-CN" sz="2000"/>
              <a:t>xhr.open("GET","http://api.wywwwxm.com/api.php?act=info");</a:t>
            </a:r>
          </a:p>
          <a:p>
            <a:pPr marL="457200" lvl="1" indent="0">
              <a:buNone/>
            </a:pPr>
            <a:r>
              <a:rPr lang="de-DE" altLang="zh-CN" sz="2000"/>
              <a:t>xhr.send();</a:t>
            </a:r>
            <a:endParaRPr lang="zh-CN" altLang="en-US" sz="2000"/>
          </a:p>
        </p:txBody>
      </p:sp>
    </p:spTree>
    <p:extLst>
      <p:ext uri="{BB962C8B-B14F-4D97-AF65-F5344CB8AC3E}">
        <p14:creationId xmlns:p14="http://schemas.microsoft.com/office/powerpoint/2010/main" val="446600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lstStyle/>
          <a:p>
            <a:r>
              <a:rPr lang="en-US" altLang="zh-CN"/>
              <a:t>AJAX</a:t>
            </a:r>
            <a:r>
              <a:rPr lang="zh-CN" altLang="en-US"/>
              <a:t>发送</a:t>
            </a:r>
            <a:r>
              <a:rPr lang="en-US" altLang="zh-CN"/>
              <a:t>POST</a:t>
            </a:r>
            <a:r>
              <a:rPr lang="zh-CN" altLang="en-US"/>
              <a:t>请求</a:t>
            </a:r>
            <a:endParaRPr lang="zh-CN" altLang="en-US" dirty="0"/>
          </a:p>
        </p:txBody>
      </p:sp>
      <p:sp>
        <p:nvSpPr>
          <p:cNvPr id="6" name="内容占位符 5">
            <a:extLst>
              <a:ext uri="{FF2B5EF4-FFF2-40B4-BE49-F238E27FC236}">
                <a16:creationId xmlns:a16="http://schemas.microsoft.com/office/drawing/2014/main" id="{B83E9AD4-C606-4679-B884-01F71CC97E44}"/>
              </a:ext>
            </a:extLst>
          </p:cNvPr>
          <p:cNvSpPr>
            <a:spLocks noGrp="1"/>
          </p:cNvSpPr>
          <p:nvPr>
            <p:ph idx="1"/>
          </p:nvPr>
        </p:nvSpPr>
        <p:spPr>
          <a:xfrm>
            <a:off x="838200" y="1656500"/>
            <a:ext cx="10515600" cy="4850832"/>
          </a:xfrm>
        </p:spPr>
        <p:txBody>
          <a:bodyPr>
            <a:normAutofit/>
          </a:bodyPr>
          <a:lstStyle/>
          <a:p>
            <a:r>
              <a:rPr lang="zh-CN" altLang="en-US" sz="2400"/>
              <a:t>发送</a:t>
            </a:r>
            <a:r>
              <a:rPr lang="en-US" altLang="zh-CN" sz="2400"/>
              <a:t>POST</a:t>
            </a:r>
            <a:r>
              <a:rPr lang="zh-CN" altLang="en-US" sz="2400"/>
              <a:t>请求：</a:t>
            </a:r>
            <a:endParaRPr lang="en-US" altLang="zh-CN" sz="2400"/>
          </a:p>
          <a:p>
            <a:pPr marL="457200" lvl="1" indent="0">
              <a:buNone/>
            </a:pPr>
            <a:r>
              <a:rPr lang="en-US" altLang="zh-CN" sz="2000"/>
              <a:t>xhr.open("POST","http://api.wywwwxm.com/api.php?act=submit");</a:t>
            </a:r>
          </a:p>
          <a:p>
            <a:pPr marL="457200" lvl="1" indent="0">
              <a:buNone/>
            </a:pPr>
            <a:r>
              <a:rPr lang="en-US" altLang="zh-CN" sz="2000"/>
              <a:t>//</a:t>
            </a:r>
            <a:r>
              <a:rPr lang="zh-CN" altLang="en-US" sz="2000"/>
              <a:t>设置请求头信息，否则</a:t>
            </a:r>
            <a:r>
              <a:rPr lang="en-US" altLang="zh-CN" sz="2000"/>
              <a:t>POST</a:t>
            </a:r>
            <a:r>
              <a:rPr lang="zh-CN" altLang="en-US" sz="2000"/>
              <a:t>不成功</a:t>
            </a:r>
            <a:endParaRPr lang="en-US" altLang="zh-CN" sz="2000"/>
          </a:p>
          <a:p>
            <a:pPr marL="457200" lvl="1" indent="0">
              <a:buNone/>
            </a:pPr>
            <a:r>
              <a:rPr lang="en-US" altLang="zh-CN" sz="2000"/>
              <a:t>xhr.setRequestHeader("Content-type","application/x-www-form-urlencoded");</a:t>
            </a:r>
          </a:p>
          <a:p>
            <a:pPr marL="457200" lvl="1" indent="0">
              <a:buNone/>
            </a:pPr>
            <a:r>
              <a:rPr lang="en-US" altLang="zh-CN" sz="2000"/>
              <a:t>//</a:t>
            </a:r>
            <a:r>
              <a:rPr lang="zh-CN" altLang="en-US" sz="2000"/>
              <a:t>设置要</a:t>
            </a:r>
            <a:r>
              <a:rPr lang="en-US" altLang="zh-CN" sz="2000"/>
              <a:t>POST</a:t>
            </a:r>
            <a:r>
              <a:rPr lang="zh-CN" altLang="en-US" sz="2000"/>
              <a:t>提交的数据，使用</a:t>
            </a:r>
            <a:r>
              <a:rPr lang="en-US" altLang="zh-CN" sz="2000"/>
              <a:t>”key1=val1&amp;key2=val2”</a:t>
            </a:r>
            <a:r>
              <a:rPr lang="zh-CN" altLang="en-US" sz="2000"/>
              <a:t>的形式</a:t>
            </a:r>
            <a:endParaRPr lang="en-US" altLang="zh-CN" sz="2000"/>
          </a:p>
          <a:p>
            <a:pPr marL="457200" lvl="1" indent="0">
              <a:buNone/>
            </a:pPr>
            <a:r>
              <a:rPr lang="en-US" altLang="zh-CN" sz="2000"/>
              <a:t>xhr.send("username=phpmaster&amp;passwd=123545");</a:t>
            </a:r>
            <a:endParaRPr lang="en-US" altLang="zh-CN" sz="2000" dirty="0"/>
          </a:p>
          <a:p>
            <a:pPr lvl="1"/>
            <a:endParaRPr lang="en-US" altLang="zh-CN" sz="2000" dirty="0"/>
          </a:p>
          <a:p>
            <a:endParaRPr lang="en-US" altLang="zh-CN" sz="2000" dirty="0"/>
          </a:p>
        </p:txBody>
      </p:sp>
    </p:spTree>
    <p:extLst>
      <p:ext uri="{BB962C8B-B14F-4D97-AF65-F5344CB8AC3E}">
        <p14:creationId xmlns:p14="http://schemas.microsoft.com/office/powerpoint/2010/main" val="2051629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lstStyle/>
          <a:p>
            <a:r>
              <a:rPr lang="zh-CN" altLang="en-US"/>
              <a:t>本节课程重点</a:t>
            </a:r>
            <a:endParaRPr lang="zh-CN" altLang="en-US" dirty="0"/>
          </a:p>
        </p:txBody>
      </p:sp>
      <p:sp>
        <p:nvSpPr>
          <p:cNvPr id="6" name="内容占位符 5">
            <a:extLst>
              <a:ext uri="{FF2B5EF4-FFF2-40B4-BE49-F238E27FC236}">
                <a16:creationId xmlns:a16="http://schemas.microsoft.com/office/drawing/2014/main" id="{B83E9AD4-C606-4679-B884-01F71CC97E44}"/>
              </a:ext>
            </a:extLst>
          </p:cNvPr>
          <p:cNvSpPr>
            <a:spLocks noGrp="1"/>
          </p:cNvSpPr>
          <p:nvPr>
            <p:ph idx="1"/>
          </p:nvPr>
        </p:nvSpPr>
        <p:spPr>
          <a:xfrm>
            <a:off x="838200" y="1656500"/>
            <a:ext cx="10515600" cy="4850832"/>
          </a:xfrm>
        </p:spPr>
        <p:txBody>
          <a:bodyPr>
            <a:normAutofit/>
          </a:bodyPr>
          <a:lstStyle/>
          <a:p>
            <a:r>
              <a:rPr lang="zh-CN" altLang="en-US" sz="2400"/>
              <a:t>本节课程不涉及</a:t>
            </a:r>
            <a:r>
              <a:rPr lang="en-US" altLang="zh-CN" sz="2400"/>
              <a:t>JS</a:t>
            </a:r>
            <a:r>
              <a:rPr lang="zh-CN" altLang="en-US" sz="2400"/>
              <a:t>的原理内容。</a:t>
            </a:r>
            <a:endParaRPr lang="en-US" altLang="zh-CN" sz="2400"/>
          </a:p>
          <a:p>
            <a:endParaRPr lang="en-US" altLang="zh-CN" sz="2400"/>
          </a:p>
          <a:p>
            <a:r>
              <a:rPr lang="zh-CN" altLang="en-US" sz="2400"/>
              <a:t>重点关注</a:t>
            </a:r>
            <a:r>
              <a:rPr lang="en-US" altLang="zh-CN" sz="2400"/>
              <a:t>JS</a:t>
            </a:r>
            <a:r>
              <a:rPr lang="zh-CN" altLang="en-US" sz="2400"/>
              <a:t>的基本使用以及</a:t>
            </a:r>
            <a:r>
              <a:rPr lang="en-US" altLang="zh-CN" sz="2400"/>
              <a:t>AJAX</a:t>
            </a:r>
            <a:r>
              <a:rPr lang="zh-CN" altLang="en-US" sz="2400"/>
              <a:t>的原生使用方式。</a:t>
            </a:r>
            <a:endParaRPr lang="en-US" altLang="zh-CN" sz="2400" dirty="0"/>
          </a:p>
          <a:p>
            <a:endParaRPr lang="en-US" altLang="zh-CN" sz="2400" dirty="0"/>
          </a:p>
          <a:p>
            <a:endParaRPr lang="en-US" altLang="zh-CN" sz="2400" dirty="0"/>
          </a:p>
          <a:p>
            <a:endParaRPr lang="en-US" altLang="zh-CN" sz="2000" dirty="0"/>
          </a:p>
        </p:txBody>
      </p:sp>
    </p:spTree>
    <p:extLst>
      <p:ext uri="{BB962C8B-B14F-4D97-AF65-F5344CB8AC3E}">
        <p14:creationId xmlns:p14="http://schemas.microsoft.com/office/powerpoint/2010/main" val="3138294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lstStyle/>
          <a:p>
            <a:r>
              <a:rPr lang="en-US" altLang="zh-CN"/>
              <a:t>JavaScript</a:t>
            </a:r>
            <a:r>
              <a:rPr lang="zh-CN" altLang="en-US"/>
              <a:t>标准文档</a:t>
            </a:r>
            <a:endParaRPr lang="zh-CN" altLang="en-US" dirty="0"/>
          </a:p>
        </p:txBody>
      </p:sp>
      <p:sp>
        <p:nvSpPr>
          <p:cNvPr id="6" name="内容占位符 5">
            <a:extLst>
              <a:ext uri="{FF2B5EF4-FFF2-40B4-BE49-F238E27FC236}">
                <a16:creationId xmlns:a16="http://schemas.microsoft.com/office/drawing/2014/main" id="{B83E9AD4-C606-4679-B884-01F71CC97E44}"/>
              </a:ext>
            </a:extLst>
          </p:cNvPr>
          <p:cNvSpPr>
            <a:spLocks noGrp="1"/>
          </p:cNvSpPr>
          <p:nvPr>
            <p:ph idx="1"/>
          </p:nvPr>
        </p:nvSpPr>
        <p:spPr>
          <a:xfrm>
            <a:off x="838200" y="1656500"/>
            <a:ext cx="10515600" cy="4850832"/>
          </a:xfrm>
        </p:spPr>
        <p:txBody>
          <a:bodyPr>
            <a:normAutofit/>
          </a:bodyPr>
          <a:lstStyle/>
          <a:p>
            <a:r>
              <a:rPr lang="zh-CN" altLang="en-US" sz="2400"/>
              <a:t>网址：</a:t>
            </a:r>
            <a:r>
              <a:rPr lang="en-US" altLang="zh-CN" sz="2400"/>
              <a:t>https://developer.mozilla.org/zh-CN/</a:t>
            </a:r>
          </a:p>
          <a:p>
            <a:pPr marL="0" indent="0">
              <a:buNone/>
            </a:pPr>
            <a:endParaRPr lang="en-US" altLang="zh-CN" sz="2000"/>
          </a:p>
          <a:p>
            <a:endParaRPr lang="en-US" altLang="zh-CN" sz="2000" dirty="0"/>
          </a:p>
          <a:p>
            <a:endParaRPr lang="en-US" altLang="zh-CN" sz="2000"/>
          </a:p>
          <a:p>
            <a:endParaRPr lang="en-US" altLang="zh-CN" sz="2000"/>
          </a:p>
          <a:p>
            <a:endParaRPr lang="en-US" altLang="zh-CN" sz="2000" dirty="0"/>
          </a:p>
          <a:p>
            <a:endParaRPr lang="en-US" altLang="zh-CN" sz="2000" dirty="0"/>
          </a:p>
        </p:txBody>
      </p:sp>
      <p:pic>
        <p:nvPicPr>
          <p:cNvPr id="5" name="图片 4">
            <a:extLst>
              <a:ext uri="{FF2B5EF4-FFF2-40B4-BE49-F238E27FC236}">
                <a16:creationId xmlns:a16="http://schemas.microsoft.com/office/drawing/2014/main" id="{726F274A-3DED-492B-8981-D043AE8261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2645" y="2847622"/>
            <a:ext cx="9579947" cy="2621193"/>
          </a:xfrm>
          <a:prstGeom prst="rect">
            <a:avLst/>
          </a:prstGeom>
        </p:spPr>
      </p:pic>
    </p:spTree>
    <p:extLst>
      <p:ext uri="{BB962C8B-B14F-4D97-AF65-F5344CB8AC3E}">
        <p14:creationId xmlns:p14="http://schemas.microsoft.com/office/powerpoint/2010/main" val="2748455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normAutofit/>
          </a:bodyPr>
          <a:lstStyle/>
          <a:p>
            <a:r>
              <a:rPr lang="en-US" altLang="zh-CN"/>
              <a:t>DOM</a:t>
            </a:r>
            <a:endParaRPr lang="zh-CN" altLang="en-US" dirty="0"/>
          </a:p>
        </p:txBody>
      </p:sp>
      <p:sp>
        <p:nvSpPr>
          <p:cNvPr id="6" name="内容占位符 5">
            <a:extLst>
              <a:ext uri="{FF2B5EF4-FFF2-40B4-BE49-F238E27FC236}">
                <a16:creationId xmlns:a16="http://schemas.microsoft.com/office/drawing/2014/main" id="{B83E9AD4-C606-4679-B884-01F71CC97E44}"/>
              </a:ext>
            </a:extLst>
          </p:cNvPr>
          <p:cNvSpPr>
            <a:spLocks noGrp="1"/>
          </p:cNvSpPr>
          <p:nvPr>
            <p:ph idx="1"/>
          </p:nvPr>
        </p:nvSpPr>
        <p:spPr>
          <a:xfrm>
            <a:off x="838200" y="1656500"/>
            <a:ext cx="10515600" cy="4850832"/>
          </a:xfrm>
        </p:spPr>
        <p:txBody>
          <a:bodyPr>
            <a:normAutofit/>
          </a:bodyPr>
          <a:lstStyle/>
          <a:p>
            <a:r>
              <a:rPr lang="en-US" altLang="zh-CN" sz="2400"/>
              <a:t>DOM</a:t>
            </a:r>
            <a:r>
              <a:rPr lang="zh-CN" altLang="en-US" sz="2400"/>
              <a:t>是</a:t>
            </a:r>
            <a:r>
              <a:rPr lang="en-US" altLang="zh-CN" sz="2400"/>
              <a:t>W3C</a:t>
            </a:r>
            <a:r>
              <a:rPr lang="zh-CN" altLang="en-US" sz="2400"/>
              <a:t>标准，定义了访问</a:t>
            </a:r>
            <a:r>
              <a:rPr lang="en-US" altLang="zh-CN" sz="2400"/>
              <a:t>HTML</a:t>
            </a:r>
            <a:r>
              <a:rPr lang="zh-CN" altLang="en-US" sz="2400"/>
              <a:t>和</a:t>
            </a:r>
            <a:r>
              <a:rPr lang="en-US" altLang="zh-CN" sz="2400"/>
              <a:t>XML</a:t>
            </a:r>
            <a:r>
              <a:rPr lang="zh-CN" altLang="en-US" sz="2400"/>
              <a:t>元素的标准。</a:t>
            </a:r>
            <a:endParaRPr lang="en-US" altLang="zh-CN" sz="2000" dirty="0"/>
          </a:p>
          <a:p>
            <a:endParaRPr lang="en-US" altLang="zh-CN" sz="2400"/>
          </a:p>
          <a:p>
            <a:r>
              <a:rPr lang="en-US" altLang="zh-CN" sz="2400"/>
              <a:t>DOM</a:t>
            </a:r>
            <a:r>
              <a:rPr lang="zh-CN" altLang="en-US" sz="2400"/>
              <a:t>是独立于平台和语言的，核心的</a:t>
            </a:r>
            <a:r>
              <a:rPr lang="en-US" altLang="zh-CN" sz="2400"/>
              <a:t>DOM</a:t>
            </a:r>
            <a:r>
              <a:rPr lang="zh-CN" altLang="en-US" sz="2400"/>
              <a:t>定义了访问任何结构化文档的标准，同时也定义了访问</a:t>
            </a:r>
            <a:r>
              <a:rPr lang="en-US" altLang="zh-CN" sz="2400"/>
              <a:t>HTML</a:t>
            </a:r>
            <a:r>
              <a:rPr lang="zh-CN" altLang="en-US" sz="2400"/>
              <a:t>和</a:t>
            </a:r>
            <a:r>
              <a:rPr lang="en-US" altLang="zh-CN" sz="2400"/>
              <a:t>XML</a:t>
            </a:r>
            <a:r>
              <a:rPr lang="zh-CN" altLang="en-US" sz="2400"/>
              <a:t>文档的标准。</a:t>
            </a:r>
            <a:endParaRPr lang="en-US" altLang="zh-CN" sz="2400"/>
          </a:p>
          <a:p>
            <a:endParaRPr lang="en-US" altLang="zh-CN" sz="2400"/>
          </a:p>
          <a:p>
            <a:r>
              <a:rPr lang="en-US" altLang="zh-CN" sz="2400"/>
              <a:t>DOM </a:t>
            </a:r>
            <a:r>
              <a:rPr lang="zh-CN" altLang="en-US" sz="2400"/>
              <a:t>是 </a:t>
            </a:r>
            <a:r>
              <a:rPr lang="en-US" altLang="zh-CN" sz="2400"/>
              <a:t>Document Object Model</a:t>
            </a:r>
            <a:r>
              <a:rPr lang="zh-CN" altLang="en-US" sz="2400"/>
              <a:t>（文档对象模型）的缩写。所以不要说成</a:t>
            </a:r>
            <a:r>
              <a:rPr lang="en-US" altLang="zh-CN" sz="2400"/>
              <a:t>DOM</a:t>
            </a:r>
            <a:r>
              <a:rPr lang="zh-CN" altLang="en-US" sz="2400"/>
              <a:t>模型。</a:t>
            </a:r>
            <a:endParaRPr lang="en-US" altLang="zh-CN" sz="2400"/>
          </a:p>
          <a:p>
            <a:endParaRPr lang="en-US" altLang="zh-CN" sz="2400"/>
          </a:p>
          <a:p>
            <a:r>
              <a:rPr lang="en-US" altLang="zh-CN" sz="2400"/>
              <a:t>Web</a:t>
            </a:r>
            <a:r>
              <a:rPr lang="zh-CN" altLang="en-US" sz="2400"/>
              <a:t>前端开发中，</a:t>
            </a:r>
            <a:r>
              <a:rPr lang="en-US" altLang="zh-CN" sz="2400"/>
              <a:t>JS</a:t>
            </a:r>
            <a:r>
              <a:rPr lang="zh-CN" altLang="en-US" sz="2400"/>
              <a:t>通过</a:t>
            </a:r>
            <a:r>
              <a:rPr lang="en-US" altLang="zh-CN" sz="2400"/>
              <a:t>DOM</a:t>
            </a:r>
            <a:r>
              <a:rPr lang="zh-CN" altLang="en-US" sz="2400"/>
              <a:t>提供的接口访问和控制</a:t>
            </a:r>
            <a:r>
              <a:rPr lang="en-US" altLang="zh-CN" sz="2400"/>
              <a:t>HTML</a:t>
            </a:r>
            <a:r>
              <a:rPr lang="zh-CN" altLang="en-US" sz="2400"/>
              <a:t>元素。但是</a:t>
            </a:r>
            <a:r>
              <a:rPr lang="en-US" altLang="zh-CN" sz="2400"/>
              <a:t>JS</a:t>
            </a:r>
            <a:r>
              <a:rPr lang="zh-CN" altLang="en-US" sz="2400"/>
              <a:t>语言本身不包括</a:t>
            </a:r>
            <a:r>
              <a:rPr lang="en-US" altLang="zh-CN" sz="2400"/>
              <a:t>DOM</a:t>
            </a:r>
            <a:r>
              <a:rPr lang="zh-CN" altLang="en-US" sz="2400"/>
              <a:t>。这两个是不相关的。</a:t>
            </a:r>
            <a:endParaRPr lang="en-US" altLang="zh-CN" sz="2400" dirty="0"/>
          </a:p>
        </p:txBody>
      </p:sp>
    </p:spTree>
    <p:extLst>
      <p:ext uri="{BB962C8B-B14F-4D97-AF65-F5344CB8AC3E}">
        <p14:creationId xmlns:p14="http://schemas.microsoft.com/office/powerpoint/2010/main" val="1018546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normAutofit/>
          </a:bodyPr>
          <a:lstStyle/>
          <a:p>
            <a:r>
              <a:rPr lang="en-US" altLang="zh-CN"/>
              <a:t>JS</a:t>
            </a:r>
            <a:r>
              <a:rPr lang="zh-CN" altLang="en-US"/>
              <a:t>获取以及设置元素内容</a:t>
            </a:r>
            <a:endParaRPr lang="zh-CN" altLang="en-US" dirty="0"/>
          </a:p>
        </p:txBody>
      </p:sp>
      <p:sp>
        <p:nvSpPr>
          <p:cNvPr id="6" name="内容占位符 5">
            <a:extLst>
              <a:ext uri="{FF2B5EF4-FFF2-40B4-BE49-F238E27FC236}">
                <a16:creationId xmlns:a16="http://schemas.microsoft.com/office/drawing/2014/main" id="{B83E9AD4-C606-4679-B884-01F71CC97E44}"/>
              </a:ext>
            </a:extLst>
          </p:cNvPr>
          <p:cNvSpPr>
            <a:spLocks noGrp="1"/>
          </p:cNvSpPr>
          <p:nvPr>
            <p:ph idx="1"/>
          </p:nvPr>
        </p:nvSpPr>
        <p:spPr>
          <a:xfrm>
            <a:off x="838200" y="1656500"/>
            <a:ext cx="10515600" cy="4850832"/>
          </a:xfrm>
        </p:spPr>
        <p:txBody>
          <a:bodyPr>
            <a:normAutofit/>
          </a:bodyPr>
          <a:lstStyle/>
          <a:p>
            <a:r>
              <a:rPr lang="zh-CN" altLang="en-US" sz="2400"/>
              <a:t>获取</a:t>
            </a:r>
            <a:r>
              <a:rPr lang="en-US" altLang="zh-CN" sz="2400"/>
              <a:t>id</a:t>
            </a:r>
            <a:r>
              <a:rPr lang="zh-CN" altLang="en-US" sz="2400"/>
              <a:t>属性为</a:t>
            </a:r>
            <a:r>
              <a:rPr lang="en-US" altLang="zh-CN" sz="2400"/>
              <a:t>test-info</a:t>
            </a:r>
            <a:r>
              <a:rPr lang="zh-CN" altLang="en-US" sz="2400"/>
              <a:t>的内容：</a:t>
            </a:r>
            <a:endParaRPr lang="en-US" altLang="zh-CN" sz="2400"/>
          </a:p>
          <a:p>
            <a:pPr marL="457200" lvl="1" indent="0">
              <a:buNone/>
            </a:pPr>
            <a:r>
              <a:rPr lang="zh-CN" altLang="en-US" sz="2000"/>
              <a:t> </a:t>
            </a:r>
            <a:r>
              <a:rPr lang="en-US" altLang="zh-CN" sz="2000"/>
              <a:t>var test = document.getElementById(‘test-info’).innerHTML;</a:t>
            </a:r>
          </a:p>
          <a:p>
            <a:endParaRPr lang="en-US" altLang="zh-CN" sz="2400"/>
          </a:p>
          <a:p>
            <a:r>
              <a:rPr lang="zh-CN" altLang="en-US" sz="2400"/>
              <a:t>设置</a:t>
            </a:r>
            <a:r>
              <a:rPr lang="en-US" altLang="zh-CN" sz="2400"/>
              <a:t>id</a:t>
            </a:r>
            <a:r>
              <a:rPr lang="zh-CN" altLang="en-US" sz="2400"/>
              <a:t>属性为</a:t>
            </a:r>
            <a:r>
              <a:rPr lang="en-US" altLang="zh-CN" sz="2400"/>
              <a:t>test-info</a:t>
            </a:r>
            <a:r>
              <a:rPr lang="zh-CN" altLang="en-US" sz="2400"/>
              <a:t>的内容：</a:t>
            </a:r>
            <a:endParaRPr lang="en-US" altLang="zh-CN" sz="2400"/>
          </a:p>
          <a:p>
            <a:pPr marL="457200" lvl="1" indent="0">
              <a:buNone/>
            </a:pPr>
            <a:r>
              <a:rPr lang="en-US" altLang="zh-CN" sz="2000"/>
              <a:t>var test = document.getElementById(‘test-info’).innerHTML = </a:t>
            </a:r>
            <a:r>
              <a:rPr lang="zh-CN" altLang="en-US" sz="2000"/>
              <a:t>‘</a:t>
            </a:r>
            <a:r>
              <a:rPr lang="en-US" altLang="zh-CN" sz="2000"/>
              <a:t>PHP is best</a:t>
            </a:r>
            <a:r>
              <a:rPr lang="zh-CN" altLang="en-US" sz="2000"/>
              <a:t>’</a:t>
            </a:r>
            <a:r>
              <a:rPr lang="en-US" altLang="zh-CN" sz="2000"/>
              <a:t>;</a:t>
            </a:r>
          </a:p>
          <a:p>
            <a:pPr marL="457200" lvl="1" indent="0">
              <a:buNone/>
            </a:pPr>
            <a:endParaRPr lang="en-US" altLang="zh-CN" sz="2000"/>
          </a:p>
          <a:p>
            <a:pPr marL="457200" lvl="1" indent="0">
              <a:buNone/>
            </a:pPr>
            <a:endParaRPr lang="en-US" altLang="zh-CN" sz="2000"/>
          </a:p>
          <a:p>
            <a:endParaRPr lang="en-US" altLang="zh-CN" sz="2400" dirty="0"/>
          </a:p>
          <a:p>
            <a:endParaRPr lang="en-US" altLang="zh-CN" sz="2000" dirty="0"/>
          </a:p>
        </p:txBody>
      </p:sp>
    </p:spTree>
    <p:extLst>
      <p:ext uri="{BB962C8B-B14F-4D97-AF65-F5344CB8AC3E}">
        <p14:creationId xmlns:p14="http://schemas.microsoft.com/office/powerpoint/2010/main" val="3334003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normAutofit/>
          </a:bodyPr>
          <a:lstStyle/>
          <a:p>
            <a:r>
              <a:rPr lang="en-US" altLang="zh-CN"/>
              <a:t>JS</a:t>
            </a:r>
            <a:r>
              <a:rPr lang="zh-CN" altLang="en-US"/>
              <a:t>控制</a:t>
            </a:r>
            <a:r>
              <a:rPr lang="en-US" altLang="zh-CN"/>
              <a:t>input</a:t>
            </a:r>
            <a:r>
              <a:rPr lang="zh-CN" altLang="en-US"/>
              <a:t>元素</a:t>
            </a:r>
            <a:endParaRPr lang="zh-CN" altLang="en-US" dirty="0"/>
          </a:p>
        </p:txBody>
      </p:sp>
      <p:sp>
        <p:nvSpPr>
          <p:cNvPr id="6" name="内容占位符 5">
            <a:extLst>
              <a:ext uri="{FF2B5EF4-FFF2-40B4-BE49-F238E27FC236}">
                <a16:creationId xmlns:a16="http://schemas.microsoft.com/office/drawing/2014/main" id="{B83E9AD4-C606-4679-B884-01F71CC97E44}"/>
              </a:ext>
            </a:extLst>
          </p:cNvPr>
          <p:cNvSpPr>
            <a:spLocks noGrp="1"/>
          </p:cNvSpPr>
          <p:nvPr>
            <p:ph idx="1"/>
          </p:nvPr>
        </p:nvSpPr>
        <p:spPr>
          <a:xfrm>
            <a:off x="838200" y="1656500"/>
            <a:ext cx="10515600" cy="4850832"/>
          </a:xfrm>
        </p:spPr>
        <p:txBody>
          <a:bodyPr>
            <a:normAutofit/>
          </a:bodyPr>
          <a:lstStyle/>
          <a:p>
            <a:r>
              <a:rPr lang="en-US" altLang="zh-CN" sz="2400">
                <a:solidFill>
                  <a:schemeClr val="tx1">
                    <a:lumMod val="95000"/>
                    <a:lumOff val="5000"/>
                  </a:schemeClr>
                </a:solidFill>
              </a:rPr>
              <a:t>input</a:t>
            </a:r>
            <a:r>
              <a:rPr lang="zh-CN" altLang="en-US" sz="2400">
                <a:solidFill>
                  <a:schemeClr val="tx1">
                    <a:lumMod val="95000"/>
                    <a:lumOff val="5000"/>
                  </a:schemeClr>
                </a:solidFill>
              </a:rPr>
              <a:t>元素获取</a:t>
            </a:r>
            <a:r>
              <a:rPr lang="en-US" altLang="zh-CN" sz="2400">
                <a:solidFill>
                  <a:schemeClr val="tx1">
                    <a:lumMod val="95000"/>
                    <a:lumOff val="5000"/>
                  </a:schemeClr>
                </a:solidFill>
              </a:rPr>
              <a:t>value</a:t>
            </a:r>
            <a:r>
              <a:rPr lang="zh-CN" altLang="en-US" sz="2400">
                <a:solidFill>
                  <a:schemeClr val="tx1">
                    <a:lumMod val="95000"/>
                    <a:lumOff val="5000"/>
                  </a:schemeClr>
                </a:solidFill>
              </a:rPr>
              <a:t>值：</a:t>
            </a:r>
            <a:endParaRPr lang="en-US" altLang="zh-CN" sz="2400">
              <a:solidFill>
                <a:schemeClr val="tx1">
                  <a:lumMod val="95000"/>
                  <a:lumOff val="5000"/>
                </a:schemeClr>
              </a:solidFill>
            </a:endParaRPr>
          </a:p>
          <a:p>
            <a:pPr marL="457200" lvl="1" indent="0">
              <a:buNone/>
            </a:pPr>
            <a:r>
              <a:rPr lang="en-US" altLang="zh-CN" sz="2000">
                <a:solidFill>
                  <a:schemeClr val="tx1">
                    <a:lumMod val="95000"/>
                    <a:lumOff val="5000"/>
                  </a:schemeClr>
                </a:solidFill>
              </a:rPr>
              <a:t>var  v = document.getElementById(‘username’).value;  //</a:t>
            </a:r>
            <a:r>
              <a:rPr lang="zh-CN" altLang="en-US" sz="2000">
                <a:solidFill>
                  <a:schemeClr val="tx1">
                    <a:lumMod val="95000"/>
                    <a:lumOff val="5000"/>
                  </a:schemeClr>
                </a:solidFill>
              </a:rPr>
              <a:t>获取</a:t>
            </a:r>
            <a:endParaRPr lang="en-US" altLang="zh-CN" sz="2000">
              <a:solidFill>
                <a:schemeClr val="tx1">
                  <a:lumMod val="95000"/>
                  <a:lumOff val="5000"/>
                </a:schemeClr>
              </a:solidFill>
            </a:endParaRPr>
          </a:p>
          <a:p>
            <a:pPr marL="457200" lvl="1" indent="0">
              <a:buNone/>
            </a:pPr>
            <a:r>
              <a:rPr lang="en-US" altLang="zh-CN" sz="2000">
                <a:solidFill>
                  <a:schemeClr val="tx1">
                    <a:lumMod val="95000"/>
                    <a:lumOff val="5000"/>
                  </a:schemeClr>
                </a:solidFill>
              </a:rPr>
              <a:t>document. getElementById(‘username’).value = ‘12345’;  //</a:t>
            </a:r>
            <a:r>
              <a:rPr lang="zh-CN" altLang="en-US" sz="2000">
                <a:solidFill>
                  <a:schemeClr val="tx1">
                    <a:lumMod val="95000"/>
                    <a:lumOff val="5000"/>
                  </a:schemeClr>
                </a:solidFill>
              </a:rPr>
              <a:t>设置</a:t>
            </a:r>
            <a:endParaRPr lang="en-US" altLang="zh-CN" sz="2000">
              <a:solidFill>
                <a:schemeClr val="tx1">
                  <a:lumMod val="95000"/>
                  <a:lumOff val="5000"/>
                </a:schemeClr>
              </a:solidFill>
            </a:endParaRPr>
          </a:p>
          <a:p>
            <a:pPr marL="457200" lvl="1" indent="0">
              <a:buNone/>
            </a:pPr>
            <a:endParaRPr lang="en-US" altLang="zh-CN" sz="2000">
              <a:solidFill>
                <a:schemeClr val="accent2">
                  <a:lumMod val="75000"/>
                </a:schemeClr>
              </a:solidFill>
            </a:endParaRPr>
          </a:p>
          <a:p>
            <a:r>
              <a:rPr lang="en-US" altLang="zh-CN" sz="2400"/>
              <a:t>&lt;input type=“checkbox” id=“hen” value=“1”&gt;H</a:t>
            </a:r>
            <a:r>
              <a:rPr lang="zh-CN" altLang="en-US" sz="2400"/>
              <a:t>设置复选框：</a:t>
            </a:r>
            <a:endParaRPr lang="en-US" altLang="zh-CN" sz="2400"/>
          </a:p>
          <a:p>
            <a:pPr marL="457200" lvl="1" indent="0">
              <a:buNone/>
            </a:pPr>
            <a:r>
              <a:rPr lang="en-US" altLang="zh-CN" sz="2000"/>
              <a:t>document.getElementById(“hen”).checked = true;</a:t>
            </a:r>
          </a:p>
          <a:p>
            <a:pPr marL="457200" lvl="1" indent="0">
              <a:buNone/>
            </a:pPr>
            <a:endParaRPr lang="en-US" altLang="zh-CN" sz="2000"/>
          </a:p>
          <a:p>
            <a:r>
              <a:rPr lang="zh-CN" altLang="en-US" sz="2400"/>
              <a:t>禁用</a:t>
            </a:r>
            <a:r>
              <a:rPr lang="en-US" altLang="zh-CN" sz="2400"/>
              <a:t>input</a:t>
            </a:r>
            <a:r>
              <a:rPr lang="zh-CN" altLang="en-US" sz="2400"/>
              <a:t>元素：</a:t>
            </a:r>
            <a:endParaRPr lang="en-US" altLang="zh-CN" sz="2400"/>
          </a:p>
          <a:p>
            <a:pPr marL="457200" lvl="1" indent="0">
              <a:buNone/>
            </a:pPr>
            <a:r>
              <a:rPr lang="en-US" altLang="zh-CN" sz="2000">
                <a:solidFill>
                  <a:schemeClr val="tx1">
                    <a:lumMod val="95000"/>
                    <a:lumOff val="5000"/>
                  </a:schemeClr>
                </a:solidFill>
              </a:rPr>
              <a:t>document.getElementById(‘username’).disabled = true;</a:t>
            </a:r>
            <a:endParaRPr lang="en-US" altLang="zh-CN" sz="2000" dirty="0">
              <a:solidFill>
                <a:schemeClr val="tx1">
                  <a:lumMod val="95000"/>
                  <a:lumOff val="5000"/>
                </a:schemeClr>
              </a:solidFill>
            </a:endParaRPr>
          </a:p>
        </p:txBody>
      </p:sp>
    </p:spTree>
    <p:extLst>
      <p:ext uri="{BB962C8B-B14F-4D97-AF65-F5344CB8AC3E}">
        <p14:creationId xmlns:p14="http://schemas.microsoft.com/office/powerpoint/2010/main" val="2597762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normAutofit/>
          </a:bodyPr>
          <a:lstStyle/>
          <a:p>
            <a:r>
              <a:rPr lang="en-US" altLang="zh-CN"/>
              <a:t>JS</a:t>
            </a:r>
            <a:r>
              <a:rPr lang="zh-CN" altLang="en-US"/>
              <a:t>控制</a:t>
            </a:r>
            <a:r>
              <a:rPr lang="en-US" altLang="zh-CN"/>
              <a:t>select</a:t>
            </a:r>
            <a:r>
              <a:rPr lang="zh-CN" altLang="en-US"/>
              <a:t>元素以及</a:t>
            </a:r>
            <a:r>
              <a:rPr lang="en-US" altLang="zh-CN"/>
              <a:t>input</a:t>
            </a:r>
            <a:r>
              <a:rPr lang="zh-CN" altLang="en-US"/>
              <a:t>的</a:t>
            </a:r>
            <a:r>
              <a:rPr lang="en-US" altLang="zh-CN"/>
              <a:t>radio</a:t>
            </a:r>
            <a:r>
              <a:rPr lang="zh-CN" altLang="en-US"/>
              <a:t>类型</a:t>
            </a:r>
            <a:endParaRPr lang="zh-CN" altLang="en-US" dirty="0"/>
          </a:p>
        </p:txBody>
      </p:sp>
      <p:sp>
        <p:nvSpPr>
          <p:cNvPr id="6" name="内容占位符 5">
            <a:extLst>
              <a:ext uri="{FF2B5EF4-FFF2-40B4-BE49-F238E27FC236}">
                <a16:creationId xmlns:a16="http://schemas.microsoft.com/office/drawing/2014/main" id="{B83E9AD4-C606-4679-B884-01F71CC97E44}"/>
              </a:ext>
            </a:extLst>
          </p:cNvPr>
          <p:cNvSpPr>
            <a:spLocks noGrp="1"/>
          </p:cNvSpPr>
          <p:nvPr>
            <p:ph idx="1"/>
          </p:nvPr>
        </p:nvSpPr>
        <p:spPr>
          <a:xfrm>
            <a:off x="838200" y="1656500"/>
            <a:ext cx="10515600" cy="4850832"/>
          </a:xfrm>
        </p:spPr>
        <p:txBody>
          <a:bodyPr>
            <a:normAutofit/>
          </a:bodyPr>
          <a:lstStyle/>
          <a:p>
            <a:r>
              <a:rPr lang="zh-CN" altLang="en-US" sz="2400"/>
              <a:t>获取</a:t>
            </a:r>
            <a:r>
              <a:rPr lang="en-US" altLang="zh-CN" sz="2400"/>
              <a:t>select</a:t>
            </a:r>
            <a:r>
              <a:rPr lang="zh-CN" altLang="en-US" sz="2400"/>
              <a:t>元素选的值：</a:t>
            </a:r>
            <a:endParaRPr lang="en-US" altLang="zh-CN" sz="2400"/>
          </a:p>
          <a:p>
            <a:pPr marL="457200" lvl="1" indent="0">
              <a:buNone/>
            </a:pPr>
            <a:r>
              <a:rPr lang="en-US" altLang="zh-CN" sz="2000"/>
              <a:t>var howmuch = document.getElementById("howmuch");</a:t>
            </a:r>
          </a:p>
          <a:p>
            <a:pPr marL="457200" lvl="1" indent="0">
              <a:buNone/>
            </a:pPr>
            <a:r>
              <a:rPr lang="en-US" altLang="zh-CN" sz="2000"/>
              <a:t>var set_val = howmuch[howmuch.selectedIndex].value;</a:t>
            </a:r>
          </a:p>
          <a:p>
            <a:pPr marL="457200" lvl="1" indent="0">
              <a:buNone/>
            </a:pPr>
            <a:endParaRPr lang="en-US" altLang="zh-CN" sz="2000" dirty="0"/>
          </a:p>
          <a:p>
            <a:r>
              <a:rPr lang="en-US" altLang="zh-CN" sz="2400">
                <a:solidFill>
                  <a:schemeClr val="tx1">
                    <a:lumMod val="95000"/>
                    <a:lumOff val="5000"/>
                  </a:schemeClr>
                </a:solidFill>
              </a:rPr>
              <a:t>input</a:t>
            </a:r>
            <a:r>
              <a:rPr lang="zh-CN" altLang="en-US" sz="2400">
                <a:solidFill>
                  <a:schemeClr val="tx1">
                    <a:lumMod val="95000"/>
                    <a:lumOff val="5000"/>
                  </a:schemeClr>
                </a:solidFill>
              </a:rPr>
              <a:t>元素获取</a:t>
            </a:r>
            <a:r>
              <a:rPr lang="en-US" altLang="zh-CN" sz="2400">
                <a:solidFill>
                  <a:schemeClr val="tx1">
                    <a:lumMod val="95000"/>
                    <a:lumOff val="5000"/>
                  </a:schemeClr>
                </a:solidFill>
              </a:rPr>
              <a:t>type=</a:t>
            </a:r>
            <a:r>
              <a:rPr lang="zh-CN" altLang="en-US" sz="2400">
                <a:solidFill>
                  <a:schemeClr val="tx1">
                    <a:lumMod val="95000"/>
                    <a:lumOff val="5000"/>
                  </a:schemeClr>
                </a:solidFill>
              </a:rPr>
              <a:t>“</a:t>
            </a:r>
            <a:r>
              <a:rPr lang="en-US" altLang="zh-CN" sz="2400">
                <a:solidFill>
                  <a:schemeClr val="tx1">
                    <a:lumMod val="95000"/>
                    <a:lumOff val="5000"/>
                  </a:schemeClr>
                </a:solidFill>
              </a:rPr>
              <a:t>radio</a:t>
            </a:r>
            <a:r>
              <a:rPr lang="zh-CN" altLang="en-US" sz="2400">
                <a:solidFill>
                  <a:schemeClr val="tx1">
                    <a:lumMod val="95000"/>
                    <a:lumOff val="5000"/>
                  </a:schemeClr>
                </a:solidFill>
              </a:rPr>
              <a:t>”的选中值：</a:t>
            </a:r>
            <a:endParaRPr lang="en-US" altLang="zh-CN" sz="2400">
              <a:solidFill>
                <a:schemeClr val="tx1">
                  <a:lumMod val="95000"/>
                  <a:lumOff val="5000"/>
                </a:schemeClr>
              </a:solidFill>
            </a:endParaRPr>
          </a:p>
          <a:p>
            <a:pPr marL="457200" lvl="1" indent="0">
              <a:buNone/>
            </a:pPr>
            <a:r>
              <a:rPr lang="en-US" altLang="zh-CN" sz="2000">
                <a:solidFill>
                  <a:schemeClr val="tx1">
                    <a:lumMod val="95000"/>
                    <a:lumOff val="5000"/>
                  </a:schemeClr>
                </a:solidFill>
              </a:rPr>
              <a:t>var sect = document.getElementsByName(“sex”);</a:t>
            </a:r>
          </a:p>
          <a:p>
            <a:pPr marL="457200" lvl="1" indent="0">
              <a:buNone/>
            </a:pPr>
            <a:r>
              <a:rPr lang="en-US" altLang="zh-CN" sz="2000">
                <a:solidFill>
                  <a:schemeClr val="tx1">
                    <a:lumMod val="95000"/>
                    <a:lumOff val="5000"/>
                  </a:schemeClr>
                </a:solidFill>
              </a:rPr>
              <a:t>for (var i=0;i&lt;sect.length;i++) {</a:t>
            </a:r>
          </a:p>
          <a:p>
            <a:pPr marL="457200" lvl="1" indent="0">
              <a:buNone/>
            </a:pPr>
            <a:r>
              <a:rPr lang="en-US" altLang="zh-CN" sz="2000">
                <a:solidFill>
                  <a:schemeClr val="tx1">
                    <a:lumMod val="95000"/>
                    <a:lumOff val="5000"/>
                  </a:schemeClr>
                </a:solidFill>
              </a:rPr>
              <a:t>    if (sect[i].checked) {</a:t>
            </a:r>
          </a:p>
          <a:p>
            <a:pPr marL="457200" lvl="1" indent="0">
              <a:buNone/>
            </a:pPr>
            <a:r>
              <a:rPr lang="en-US" altLang="zh-CN" sz="2000">
                <a:solidFill>
                  <a:schemeClr val="tx1">
                    <a:lumMod val="95000"/>
                    <a:lumOff val="5000"/>
                  </a:schemeClr>
                </a:solidFill>
              </a:rPr>
              <a:t>        alert(sect[i].value);</a:t>
            </a:r>
          </a:p>
          <a:p>
            <a:pPr marL="457200" lvl="1" indent="0">
              <a:buNone/>
            </a:pPr>
            <a:r>
              <a:rPr lang="en-US" altLang="zh-CN" sz="2000">
                <a:solidFill>
                  <a:schemeClr val="tx1">
                    <a:lumMod val="95000"/>
                    <a:lumOff val="5000"/>
                  </a:schemeClr>
                </a:solidFill>
              </a:rPr>
              <a:t>        break;</a:t>
            </a:r>
          </a:p>
          <a:p>
            <a:pPr marL="457200" lvl="1" indent="0">
              <a:buNone/>
            </a:pPr>
            <a:r>
              <a:rPr lang="en-US" altLang="zh-CN" sz="2000">
                <a:solidFill>
                  <a:schemeClr val="tx1">
                    <a:lumMod val="95000"/>
                    <a:lumOff val="5000"/>
                  </a:schemeClr>
                </a:solidFill>
              </a:rPr>
              <a:t>    }</a:t>
            </a:r>
          </a:p>
          <a:p>
            <a:pPr marL="457200" lvl="1" indent="0">
              <a:buNone/>
            </a:pPr>
            <a:r>
              <a:rPr lang="en-US" altLang="zh-CN" sz="2000">
                <a:solidFill>
                  <a:schemeClr val="tx1">
                    <a:lumMod val="95000"/>
                    <a:lumOff val="5000"/>
                  </a:schemeClr>
                </a:solidFill>
              </a:rPr>
              <a:t>}</a:t>
            </a:r>
            <a:endParaRPr lang="en-US" altLang="zh-CN">
              <a:solidFill>
                <a:schemeClr val="tx1">
                  <a:lumMod val="95000"/>
                  <a:lumOff val="5000"/>
                </a:schemeClr>
              </a:solidFill>
            </a:endParaRPr>
          </a:p>
          <a:p>
            <a:endParaRPr lang="en-US" altLang="zh-CN" sz="2000" dirty="0"/>
          </a:p>
        </p:txBody>
      </p:sp>
    </p:spTree>
    <p:extLst>
      <p:ext uri="{BB962C8B-B14F-4D97-AF65-F5344CB8AC3E}">
        <p14:creationId xmlns:p14="http://schemas.microsoft.com/office/powerpoint/2010/main" val="911098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lstStyle/>
          <a:p>
            <a:r>
              <a:rPr lang="en-US" altLang="zh-CN"/>
              <a:t>AJAX</a:t>
            </a:r>
            <a:endParaRPr lang="zh-CN" altLang="en-US" dirty="0"/>
          </a:p>
        </p:txBody>
      </p:sp>
      <p:sp>
        <p:nvSpPr>
          <p:cNvPr id="6" name="内容占位符 5">
            <a:extLst>
              <a:ext uri="{FF2B5EF4-FFF2-40B4-BE49-F238E27FC236}">
                <a16:creationId xmlns:a16="http://schemas.microsoft.com/office/drawing/2014/main" id="{B83E9AD4-C606-4679-B884-01F71CC97E44}"/>
              </a:ext>
            </a:extLst>
          </p:cNvPr>
          <p:cNvSpPr>
            <a:spLocks noGrp="1"/>
          </p:cNvSpPr>
          <p:nvPr>
            <p:ph idx="1"/>
          </p:nvPr>
        </p:nvSpPr>
        <p:spPr>
          <a:xfrm>
            <a:off x="838200" y="1656500"/>
            <a:ext cx="10515600" cy="4850832"/>
          </a:xfrm>
        </p:spPr>
        <p:txBody>
          <a:bodyPr>
            <a:normAutofit/>
          </a:bodyPr>
          <a:lstStyle/>
          <a:p>
            <a:r>
              <a:rPr lang="en-US" altLang="zh-CN" sz="2400"/>
              <a:t>AJAX</a:t>
            </a:r>
            <a:r>
              <a:rPr lang="zh-CN" altLang="en-US" sz="2400"/>
              <a:t>是使用</a:t>
            </a:r>
            <a:r>
              <a:rPr lang="en-US" altLang="zh-CN" sz="2400"/>
              <a:t>JS</a:t>
            </a:r>
            <a:r>
              <a:rPr lang="zh-CN" altLang="en-US" sz="2400"/>
              <a:t>发送异步请求的技术，用于在不跳转页面的情况下执行请求并根据请求结果动态设置页面等操作。</a:t>
            </a:r>
            <a:endParaRPr lang="en-US" altLang="zh-CN" sz="2400"/>
          </a:p>
          <a:p>
            <a:endParaRPr lang="en-US" altLang="zh-CN" sz="2400"/>
          </a:p>
          <a:p>
            <a:r>
              <a:rPr lang="en-US" altLang="zh-CN" sz="2400"/>
              <a:t>AJAX</a:t>
            </a:r>
            <a:r>
              <a:rPr lang="zh-CN" altLang="en-US" sz="2400"/>
              <a:t>没有发明新的技术，而是使用现有的技术组合在一起完成强大的功能。</a:t>
            </a:r>
            <a:endParaRPr lang="en-US" altLang="zh-CN" sz="2400"/>
          </a:p>
          <a:p>
            <a:endParaRPr lang="en-US" altLang="zh-CN" sz="2400"/>
          </a:p>
          <a:p>
            <a:r>
              <a:rPr lang="zh-CN" altLang="en-US" sz="2400"/>
              <a:t>传输标准数据格式使用</a:t>
            </a:r>
            <a:r>
              <a:rPr lang="en-US" altLang="zh-CN" sz="2400"/>
              <a:t>XML</a:t>
            </a:r>
            <a:r>
              <a:rPr lang="zh-CN" altLang="en-US" sz="2400"/>
              <a:t>，但是由于</a:t>
            </a:r>
            <a:r>
              <a:rPr lang="en-US" altLang="zh-CN" sz="2400"/>
              <a:t>JSON</a:t>
            </a:r>
            <a:r>
              <a:rPr lang="zh-CN" altLang="en-US" sz="2400"/>
              <a:t>的优势，现已经不用</a:t>
            </a:r>
            <a:r>
              <a:rPr lang="en-US" altLang="zh-CN" sz="2400"/>
              <a:t>XML</a:t>
            </a:r>
            <a:r>
              <a:rPr lang="zh-CN" altLang="en-US" sz="2400"/>
              <a:t>，使用</a:t>
            </a:r>
            <a:r>
              <a:rPr lang="en-US" altLang="zh-CN" sz="2400"/>
              <a:t>JSON</a:t>
            </a:r>
            <a:r>
              <a:rPr lang="zh-CN" altLang="en-US" sz="2400"/>
              <a:t>格式最多。</a:t>
            </a:r>
            <a:endParaRPr lang="en-US" altLang="zh-CN" sz="2400" dirty="0"/>
          </a:p>
          <a:p>
            <a:endParaRPr lang="en-US" altLang="zh-CN" sz="2000" dirty="0"/>
          </a:p>
        </p:txBody>
      </p:sp>
    </p:spTree>
    <p:extLst>
      <p:ext uri="{BB962C8B-B14F-4D97-AF65-F5344CB8AC3E}">
        <p14:creationId xmlns:p14="http://schemas.microsoft.com/office/powerpoint/2010/main" val="1284186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lstStyle/>
          <a:p>
            <a:r>
              <a:rPr lang="zh-CN" altLang="en-US"/>
              <a:t>原生</a:t>
            </a:r>
            <a:r>
              <a:rPr lang="en-US" altLang="zh-CN"/>
              <a:t>AJAX</a:t>
            </a:r>
            <a:r>
              <a:rPr lang="zh-CN" altLang="en-US"/>
              <a:t>编程方式</a:t>
            </a:r>
            <a:endParaRPr lang="zh-CN" altLang="en-US" dirty="0"/>
          </a:p>
        </p:txBody>
      </p:sp>
      <p:sp>
        <p:nvSpPr>
          <p:cNvPr id="3" name="内容占位符 2">
            <a:extLst>
              <a:ext uri="{FF2B5EF4-FFF2-40B4-BE49-F238E27FC236}">
                <a16:creationId xmlns:a16="http://schemas.microsoft.com/office/drawing/2014/main" id="{6E16C1C4-6E3D-483D-B856-0676028106F1}"/>
              </a:ext>
            </a:extLst>
          </p:cNvPr>
          <p:cNvSpPr>
            <a:spLocks noGrp="1"/>
          </p:cNvSpPr>
          <p:nvPr>
            <p:ph idx="1"/>
          </p:nvPr>
        </p:nvSpPr>
        <p:spPr/>
        <p:txBody>
          <a:bodyPr>
            <a:normAutofit/>
          </a:bodyPr>
          <a:lstStyle/>
          <a:p>
            <a:pPr marL="0" indent="0">
              <a:buNone/>
            </a:pPr>
            <a:r>
              <a:rPr lang="en-US" altLang="zh-CN" sz="2000"/>
              <a:t>    var xhr = new XMLHttpRequest();</a:t>
            </a:r>
          </a:p>
          <a:p>
            <a:pPr marL="0" indent="0">
              <a:buNone/>
            </a:pPr>
            <a:r>
              <a:rPr lang="en-US" altLang="zh-CN" sz="2000"/>
              <a:t>    xhr.onreadystatechange = function(){</a:t>
            </a:r>
          </a:p>
          <a:p>
            <a:pPr marL="0" indent="0">
              <a:buNone/>
            </a:pPr>
            <a:r>
              <a:rPr lang="en-US" altLang="zh-CN" sz="2000"/>
              <a:t>      if(xhr.readyState==4){ //</a:t>
            </a:r>
            <a:r>
              <a:rPr lang="zh-CN" altLang="en-US" sz="2000"/>
              <a:t>请求完毕</a:t>
            </a:r>
            <a:endParaRPr lang="en-US" altLang="zh-CN" sz="2000"/>
          </a:p>
          <a:p>
            <a:pPr marL="0" indent="0">
              <a:buNone/>
            </a:pPr>
            <a:r>
              <a:rPr lang="en-US" altLang="zh-CN" sz="2000"/>
              <a:t>        if(xhr.status==200){ //</a:t>
            </a:r>
            <a:r>
              <a:rPr lang="zh-CN" altLang="en-US" sz="2000"/>
              <a:t>请求成功，返回</a:t>
            </a:r>
            <a:r>
              <a:rPr lang="en-US" altLang="zh-CN" sz="2000"/>
              <a:t>200</a:t>
            </a:r>
            <a:r>
              <a:rPr lang="zh-CN" altLang="en-US" sz="2000"/>
              <a:t>状态码</a:t>
            </a:r>
            <a:endParaRPr lang="en-US" altLang="zh-CN" sz="2000"/>
          </a:p>
          <a:p>
            <a:pPr marL="0" indent="0">
              <a:buNone/>
            </a:pPr>
            <a:r>
              <a:rPr lang="en-US" altLang="zh-CN" sz="2000"/>
              <a:t>              //</a:t>
            </a:r>
            <a:r>
              <a:rPr lang="zh-CN" altLang="en-US" sz="2000"/>
              <a:t>执行回调函数</a:t>
            </a:r>
            <a:endParaRPr lang="en-US" altLang="zh-CN" sz="2000"/>
          </a:p>
          <a:p>
            <a:pPr marL="0" indent="0">
              <a:buNone/>
            </a:pPr>
            <a:r>
              <a:rPr lang="en-US" altLang="zh-CN" sz="2000"/>
              <a:t>        } else { //</a:t>
            </a:r>
            <a:r>
              <a:rPr lang="zh-CN" altLang="en-US" sz="2000"/>
              <a:t>请求失败</a:t>
            </a:r>
            <a:endParaRPr lang="en-US" altLang="zh-CN" sz="2000"/>
          </a:p>
          <a:p>
            <a:pPr marL="0" indent="0">
              <a:buNone/>
            </a:pPr>
            <a:r>
              <a:rPr lang="en-US" altLang="zh-CN" sz="2000"/>
              <a:t>            //</a:t>
            </a:r>
            <a:r>
              <a:rPr lang="zh-CN" altLang="en-US" sz="2000"/>
              <a:t>执行请求失败的操作</a:t>
            </a:r>
            <a:endParaRPr lang="en-US" altLang="zh-CN" sz="2000"/>
          </a:p>
          <a:p>
            <a:pPr marL="0" indent="0">
              <a:buNone/>
            </a:pPr>
            <a:r>
              <a:rPr lang="en-US" altLang="zh-CN" sz="2000"/>
              <a:t>        }</a:t>
            </a:r>
          </a:p>
          <a:p>
            <a:pPr marL="0" indent="0">
              <a:buNone/>
            </a:pPr>
            <a:r>
              <a:rPr lang="en-US" altLang="zh-CN" sz="2000"/>
              <a:t>      }</a:t>
            </a:r>
          </a:p>
          <a:p>
            <a:pPr marL="0" indent="0">
              <a:buNone/>
            </a:pPr>
            <a:r>
              <a:rPr lang="en-US" altLang="zh-CN" sz="2000"/>
              <a:t>    }</a:t>
            </a:r>
          </a:p>
          <a:p>
            <a:pPr marL="0" indent="0">
              <a:buNone/>
            </a:pPr>
            <a:r>
              <a:rPr lang="de-DE" altLang="zh-CN" sz="2000"/>
              <a:t>    xhr.open("GET", </a:t>
            </a:r>
            <a:r>
              <a:rPr lang="en-US" altLang="zh-CN" sz="2000"/>
              <a:t>url</a:t>
            </a:r>
            <a:r>
              <a:rPr lang="de-DE" altLang="zh-CN" sz="2000"/>
              <a:t>);</a:t>
            </a:r>
          </a:p>
          <a:p>
            <a:pPr marL="0" indent="0">
              <a:buNone/>
            </a:pPr>
            <a:r>
              <a:rPr lang="de-DE" altLang="zh-CN" sz="2000"/>
              <a:t>    xhr.send();</a:t>
            </a:r>
            <a:endParaRPr lang="en-US" altLang="zh-CN" sz="2000" dirty="0"/>
          </a:p>
        </p:txBody>
      </p:sp>
    </p:spTree>
    <p:extLst>
      <p:ext uri="{BB962C8B-B14F-4D97-AF65-F5344CB8AC3E}">
        <p14:creationId xmlns:p14="http://schemas.microsoft.com/office/powerpoint/2010/main" val="1643127994"/>
      </p:ext>
    </p:extLst>
  </p:cSld>
  <p:clrMapOvr>
    <a:masterClrMapping/>
  </p:clrMapOvr>
</p:sld>
</file>

<file path=ppt/theme/theme1.xml><?xml version="1.0" encoding="utf-8"?>
<a:theme xmlns:a="http://schemas.openxmlformats.org/drawingml/2006/main" name="PHPcov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3864</TotalTime>
  <Words>669</Words>
  <Application>Microsoft Office PowerPoint</Application>
  <PresentationFormat>宽屏</PresentationFormat>
  <Paragraphs>103</Paragraphs>
  <Slides>11</Slides>
  <Notes>10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等线</vt:lpstr>
      <vt:lpstr>等线 Light</vt:lpstr>
      <vt:lpstr>汉仪家书简</vt:lpstr>
      <vt:lpstr>书体坊向佳红毛笔行书</vt:lpstr>
      <vt:lpstr>Arial</vt:lpstr>
      <vt:lpstr>Tahoma</vt:lpstr>
      <vt:lpstr>PHPcover</vt:lpstr>
      <vt:lpstr>PowerPoint 演示文稿</vt:lpstr>
      <vt:lpstr>本节课程重点</vt:lpstr>
      <vt:lpstr>JavaScript标准文档</vt:lpstr>
      <vt:lpstr>DOM</vt:lpstr>
      <vt:lpstr>JS获取以及设置元素内容</vt:lpstr>
      <vt:lpstr>JS控制input元素</vt:lpstr>
      <vt:lpstr>JS控制select元素以及input的radio类型</vt:lpstr>
      <vt:lpstr>AJAX</vt:lpstr>
      <vt:lpstr>原生AJAX编程方式</vt:lpstr>
      <vt:lpstr>AJAX发送GET请求</vt:lpstr>
      <vt:lpstr>AJAX发送POST请求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Python C</dc:creator>
  <cp:lastModifiedBy>Wang Brave</cp:lastModifiedBy>
  <cp:revision>418</cp:revision>
  <dcterms:created xsi:type="dcterms:W3CDTF">2017-12-10T11:51:32Z</dcterms:created>
  <dcterms:modified xsi:type="dcterms:W3CDTF">2018-04-15T05:35:11Z</dcterms:modified>
</cp:coreProperties>
</file>