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7" r:id="rId2"/>
    <p:sldId id="256" r:id="rId3"/>
    <p:sldId id="258" r:id="rId4"/>
    <p:sldId id="292" r:id="rId5"/>
    <p:sldId id="293" r:id="rId6"/>
    <p:sldId id="297" r:id="rId7"/>
    <p:sldId id="264" r:id="rId8"/>
    <p:sldId id="288" r:id="rId9"/>
    <p:sldId id="295" r:id="rId10"/>
    <p:sldId id="299" r:id="rId11"/>
    <p:sldId id="302" r:id="rId12"/>
    <p:sldId id="300" r:id="rId13"/>
    <p:sldId id="265" r:id="rId14"/>
    <p:sldId id="303" r:id="rId15"/>
    <p:sldId id="304" r:id="rId16"/>
    <p:sldId id="305" r:id="rId17"/>
    <p:sldId id="30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15D5"/>
    <a:srgbClr val="AD310F"/>
    <a:srgbClr val="B0BC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6CEEBCD-9950-4063-A537-515D310903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a:t>河北师范大学软件学院</a:t>
            </a:r>
          </a:p>
        </p:txBody>
      </p:sp>
      <p:sp>
        <p:nvSpPr>
          <p:cNvPr id="3" name="日期占位符 2">
            <a:extLst>
              <a:ext uri="{FF2B5EF4-FFF2-40B4-BE49-F238E27FC236}">
                <a16:creationId xmlns:a16="http://schemas.microsoft.com/office/drawing/2014/main" id="{EBCF86AB-4C9A-4314-B51C-AAD4B139EBF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23E828-953C-4D4A-9B10-11E7329F433D}" type="datetimeFigureOut">
              <a:rPr lang="zh-CN" altLang="en-US" smtClean="0"/>
              <a:t>2018/2/28</a:t>
            </a:fld>
            <a:endParaRPr lang="zh-CN" altLang="en-US"/>
          </a:p>
        </p:txBody>
      </p:sp>
      <p:sp>
        <p:nvSpPr>
          <p:cNvPr id="4" name="页脚占位符 3">
            <a:extLst>
              <a:ext uri="{FF2B5EF4-FFF2-40B4-BE49-F238E27FC236}">
                <a16:creationId xmlns:a16="http://schemas.microsoft.com/office/drawing/2014/main" id="{2698EF48-BB5F-4AD5-BCCB-AE8531CC27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AD96077E-A537-47A4-935F-E8FA72A4349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230E4A-87D1-4DAD-8088-35C578F074BA}" type="slidenum">
              <a:rPr lang="zh-CN" altLang="en-US" smtClean="0"/>
              <a:t>‹#›</a:t>
            </a:fld>
            <a:endParaRPr lang="zh-CN" altLang="en-US"/>
          </a:p>
        </p:txBody>
      </p:sp>
    </p:spTree>
    <p:extLst>
      <p:ext uri="{BB962C8B-B14F-4D97-AF65-F5344CB8AC3E}">
        <p14:creationId xmlns:p14="http://schemas.microsoft.com/office/powerpoint/2010/main" val="18146332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a:t>河北师范大学软件学院</a:t>
            </a: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7C5346-22E5-4085-8130-851344A84DFF}" type="datetimeFigureOut">
              <a:rPr lang="zh-CN" altLang="en-US" smtClean="0"/>
              <a:t>2018/2/28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B975F3-1C40-4D40-A7FE-36EEB7CAFC85}" type="slidenum">
              <a:rPr lang="zh-CN" altLang="en-US" smtClean="0"/>
              <a:t>‹#›</a:t>
            </a:fld>
            <a:endParaRPr lang="zh-CN" altLang="en-US"/>
          </a:p>
        </p:txBody>
      </p:sp>
    </p:spTree>
    <p:extLst>
      <p:ext uri="{BB962C8B-B14F-4D97-AF65-F5344CB8AC3E}">
        <p14:creationId xmlns:p14="http://schemas.microsoft.com/office/powerpoint/2010/main" val="11234948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4</a:t>
            </a:fld>
            <a:endParaRPr lang="zh-CN" altLang="en-US"/>
          </a:p>
        </p:txBody>
      </p:sp>
    </p:spTree>
    <p:extLst>
      <p:ext uri="{BB962C8B-B14F-4D97-AF65-F5344CB8AC3E}">
        <p14:creationId xmlns:p14="http://schemas.microsoft.com/office/powerpoint/2010/main" val="1599478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15</a:t>
            </a:fld>
            <a:endParaRPr lang="zh-CN" altLang="en-US"/>
          </a:p>
        </p:txBody>
      </p:sp>
    </p:spTree>
    <p:extLst>
      <p:ext uri="{BB962C8B-B14F-4D97-AF65-F5344CB8AC3E}">
        <p14:creationId xmlns:p14="http://schemas.microsoft.com/office/powerpoint/2010/main" val="3860897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16</a:t>
            </a:fld>
            <a:endParaRPr lang="zh-CN" altLang="en-US"/>
          </a:p>
        </p:txBody>
      </p:sp>
    </p:spTree>
    <p:extLst>
      <p:ext uri="{BB962C8B-B14F-4D97-AF65-F5344CB8AC3E}">
        <p14:creationId xmlns:p14="http://schemas.microsoft.com/office/powerpoint/2010/main" val="1928496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17</a:t>
            </a:fld>
            <a:endParaRPr lang="zh-CN" altLang="en-US"/>
          </a:p>
        </p:txBody>
      </p:sp>
    </p:spTree>
    <p:extLst>
      <p:ext uri="{BB962C8B-B14F-4D97-AF65-F5344CB8AC3E}">
        <p14:creationId xmlns:p14="http://schemas.microsoft.com/office/powerpoint/2010/main" val="471224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5</a:t>
            </a:fld>
            <a:endParaRPr lang="zh-CN" altLang="en-US"/>
          </a:p>
        </p:txBody>
      </p:sp>
    </p:spTree>
    <p:extLst>
      <p:ext uri="{BB962C8B-B14F-4D97-AF65-F5344CB8AC3E}">
        <p14:creationId xmlns:p14="http://schemas.microsoft.com/office/powerpoint/2010/main" val="676521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6</a:t>
            </a:fld>
            <a:endParaRPr lang="zh-CN" altLang="en-US"/>
          </a:p>
        </p:txBody>
      </p:sp>
    </p:spTree>
    <p:extLst>
      <p:ext uri="{BB962C8B-B14F-4D97-AF65-F5344CB8AC3E}">
        <p14:creationId xmlns:p14="http://schemas.microsoft.com/office/powerpoint/2010/main" val="314447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8</a:t>
            </a:fld>
            <a:endParaRPr lang="zh-CN" altLang="en-US"/>
          </a:p>
        </p:txBody>
      </p:sp>
    </p:spTree>
    <p:extLst>
      <p:ext uri="{BB962C8B-B14F-4D97-AF65-F5344CB8AC3E}">
        <p14:creationId xmlns:p14="http://schemas.microsoft.com/office/powerpoint/2010/main" val="251414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9</a:t>
            </a:fld>
            <a:endParaRPr lang="zh-CN" altLang="en-US"/>
          </a:p>
        </p:txBody>
      </p:sp>
    </p:spTree>
    <p:extLst>
      <p:ext uri="{BB962C8B-B14F-4D97-AF65-F5344CB8AC3E}">
        <p14:creationId xmlns:p14="http://schemas.microsoft.com/office/powerpoint/2010/main" val="1476944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10</a:t>
            </a:fld>
            <a:endParaRPr lang="zh-CN" altLang="en-US"/>
          </a:p>
        </p:txBody>
      </p:sp>
    </p:spTree>
    <p:extLst>
      <p:ext uri="{BB962C8B-B14F-4D97-AF65-F5344CB8AC3E}">
        <p14:creationId xmlns:p14="http://schemas.microsoft.com/office/powerpoint/2010/main" val="467974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11</a:t>
            </a:fld>
            <a:endParaRPr lang="zh-CN" altLang="en-US"/>
          </a:p>
        </p:txBody>
      </p:sp>
    </p:spTree>
    <p:extLst>
      <p:ext uri="{BB962C8B-B14F-4D97-AF65-F5344CB8AC3E}">
        <p14:creationId xmlns:p14="http://schemas.microsoft.com/office/powerpoint/2010/main" val="1254337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12</a:t>
            </a:fld>
            <a:endParaRPr lang="zh-CN" altLang="en-US"/>
          </a:p>
        </p:txBody>
      </p:sp>
    </p:spTree>
    <p:extLst>
      <p:ext uri="{BB962C8B-B14F-4D97-AF65-F5344CB8AC3E}">
        <p14:creationId xmlns:p14="http://schemas.microsoft.com/office/powerpoint/2010/main" val="1840762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B975F3-1C40-4D40-A7FE-36EEB7CAFC85}" type="slidenum">
              <a:rPr lang="zh-CN" altLang="en-US" smtClean="0"/>
              <a:t>14</a:t>
            </a:fld>
            <a:endParaRPr lang="zh-CN" altLang="en-US"/>
          </a:p>
        </p:txBody>
      </p:sp>
    </p:spTree>
    <p:extLst>
      <p:ext uri="{BB962C8B-B14F-4D97-AF65-F5344CB8AC3E}">
        <p14:creationId xmlns:p14="http://schemas.microsoft.com/office/powerpoint/2010/main" val="3014117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F7F1A0-0452-4C02-8939-7A37F9B00A07}"/>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FC08F11-ACC3-4EC4-93B8-4EE33F46D5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8C76E55-68B1-4967-8705-96D50D57A039}"/>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2018/2/28</a:t>
            </a:fld>
            <a:endParaRPr lang="zh-CN" altLang="en-US"/>
          </a:p>
        </p:txBody>
      </p:sp>
      <p:sp>
        <p:nvSpPr>
          <p:cNvPr id="5" name="页脚占位符 4">
            <a:extLst>
              <a:ext uri="{FF2B5EF4-FFF2-40B4-BE49-F238E27FC236}">
                <a16:creationId xmlns:a16="http://schemas.microsoft.com/office/drawing/2014/main" id="{10969AB8-6412-4CED-9080-BED4491B0F0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80FE1EA-97C6-4AFA-AC9B-20D107D1A940}"/>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2624022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6C05A-DA8C-4A7C-A492-D0809BD2DB31}"/>
              </a:ext>
            </a:extLst>
          </p:cNvPr>
          <p:cNvSpPr>
            <a:spLocks noGrp="1"/>
          </p:cNvSpPr>
          <p:nvPr>
            <p:ph type="title"/>
          </p:nvPr>
        </p:nvSpPr>
        <p:spPr>
          <a:xfrm>
            <a:off x="838200" y="681037"/>
            <a:ext cx="10515600" cy="1009651"/>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53D367E-7F2A-4FD7-9469-7C9A700B650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E26699F-BBC8-4B78-A229-3D8DC392F313}"/>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2018/2/28</a:t>
            </a:fld>
            <a:endParaRPr lang="zh-CN" altLang="en-US"/>
          </a:p>
        </p:txBody>
      </p:sp>
      <p:sp>
        <p:nvSpPr>
          <p:cNvPr id="5" name="页脚占位符 4">
            <a:extLst>
              <a:ext uri="{FF2B5EF4-FFF2-40B4-BE49-F238E27FC236}">
                <a16:creationId xmlns:a16="http://schemas.microsoft.com/office/drawing/2014/main" id="{EF10FD69-3F21-470B-AAFA-E4B4E4CE1C0A}"/>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0BAE10E6-F8FC-40C0-9488-C1C9C49A04EF}"/>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4087158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487B404-BAC9-4593-8465-E11AC8BDA2E5}"/>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A1F81FF-A10F-40F0-A344-EC0C197FB79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E6EFC1C-9511-4F95-86C8-1CEF677E7097}"/>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2018/2/28</a:t>
            </a:fld>
            <a:endParaRPr lang="zh-CN" altLang="en-US"/>
          </a:p>
        </p:txBody>
      </p:sp>
      <p:sp>
        <p:nvSpPr>
          <p:cNvPr id="5" name="页脚占位符 4">
            <a:extLst>
              <a:ext uri="{FF2B5EF4-FFF2-40B4-BE49-F238E27FC236}">
                <a16:creationId xmlns:a16="http://schemas.microsoft.com/office/drawing/2014/main" id="{431DE7AE-7D97-4A12-9042-25D8BE03C3D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2DDB4BF8-C9B0-48EF-A0C5-D79BF097373C}"/>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360460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DE8EA2-BB9B-4AF2-B89D-EF0747DDCDB9}"/>
              </a:ext>
            </a:extLst>
          </p:cNvPr>
          <p:cNvSpPr>
            <a:spLocks noGrp="1"/>
          </p:cNvSpPr>
          <p:nvPr>
            <p:ph type="title"/>
          </p:nvPr>
        </p:nvSpPr>
        <p:spPr>
          <a:xfrm>
            <a:off x="838200" y="673331"/>
            <a:ext cx="10515600" cy="723207"/>
          </a:xfrm>
          <a:prstGeom prst="rect">
            <a:avLst/>
          </a:prstGeom>
        </p:spPr>
        <p:txBody>
          <a:bodyPr>
            <a:normAutofit/>
          </a:bodyPr>
          <a:lstStyle>
            <a:lvl1pPr>
              <a:defRPr sz="3600"/>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B445F7A7-7224-4A7A-842D-FA53741C4B11}"/>
              </a:ext>
            </a:extLst>
          </p:cNvPr>
          <p:cNvSpPr>
            <a:spLocks noGrp="1"/>
          </p:cNvSpPr>
          <p:nvPr>
            <p:ph idx="1"/>
          </p:nvPr>
        </p:nvSpPr>
        <p:spPr>
          <a:xfrm>
            <a:off x="838200" y="1656500"/>
            <a:ext cx="10515600" cy="5043558"/>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框 3">
            <a:extLst>
              <a:ext uri="{FF2B5EF4-FFF2-40B4-BE49-F238E27FC236}">
                <a16:creationId xmlns:a16="http://schemas.microsoft.com/office/drawing/2014/main" id="{3F76D789-4F75-42DD-A76C-A8D410F853B7}"/>
              </a:ext>
            </a:extLst>
          </p:cNvPr>
          <p:cNvSpPr txBox="1"/>
          <p:nvPr userDrawn="1"/>
        </p:nvSpPr>
        <p:spPr>
          <a:xfrm>
            <a:off x="9318568" y="31465"/>
            <a:ext cx="2751512" cy="523220"/>
          </a:xfrm>
          <a:prstGeom prst="rect">
            <a:avLst/>
          </a:prstGeom>
          <a:noFill/>
        </p:spPr>
        <p:txBody>
          <a:bodyPr wrap="square" rtlCol="0">
            <a:spAutoFit/>
          </a:bodyPr>
          <a:lstStyle/>
          <a:p>
            <a:r>
              <a:rPr lang="zh-CN" altLang="en-US" dirty="0">
                <a:latin typeface="书体坊向佳红毛笔行书" panose="02010600010101010101" pitchFamily="2" charset="-122"/>
                <a:ea typeface="书体坊向佳红毛笔行书" panose="02010600010101010101" pitchFamily="2" charset="-122"/>
              </a:rPr>
              <a:t>河北师范大学</a:t>
            </a:r>
            <a:r>
              <a:rPr lang="zh-CN" altLang="en-US" dirty="0"/>
              <a:t> </a:t>
            </a:r>
            <a:r>
              <a:rPr lang="zh-CN" altLang="en-US" sz="1800" dirty="0">
                <a:latin typeface="汉仪家书简" panose="02010609000101010101" pitchFamily="49" charset="-122"/>
                <a:ea typeface="汉仪家书简" panose="02010609000101010101" pitchFamily="49" charset="-122"/>
              </a:rPr>
              <a:t>软件学院</a:t>
            </a:r>
            <a:endParaRPr lang="en-US" altLang="zh-CN" sz="1800" dirty="0">
              <a:latin typeface="汉仪家书简" panose="02010609000101010101" pitchFamily="49" charset="-122"/>
              <a:ea typeface="汉仪家书简" panose="02010609000101010101" pitchFamily="49" charset="-122"/>
            </a:endParaRPr>
          </a:p>
          <a:p>
            <a:r>
              <a:rPr lang="en-US" altLang="zh-CN" sz="1000" dirty="0">
                <a:latin typeface="汉仪家书简" panose="02010609000101010101" pitchFamily="49" charset="-122"/>
                <a:ea typeface="汉仪家书简" panose="02010609000101010101" pitchFamily="49" charset="-122"/>
              </a:rPr>
              <a:t> </a:t>
            </a:r>
            <a:r>
              <a:rPr lang="en-US" altLang="zh-CN" sz="1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Software College of Hebei Normal University</a:t>
            </a:r>
            <a:endParaRPr lang="zh-CN" altLang="en-US" sz="1000" dirty="0">
              <a:solidFill>
                <a:schemeClr val="tx2">
                  <a:lumMod val="75000"/>
                </a:schemeClr>
              </a:solidFill>
              <a:latin typeface="Tahoma" panose="020B0604030504040204" pitchFamily="34" charset="0"/>
              <a:ea typeface="汉仪家书简" panose="02010609000101010101" pitchFamily="49" charset="-122"/>
              <a:cs typeface="Tahoma" panose="020B0604030504040204" pitchFamily="34" charset="0"/>
            </a:endParaRPr>
          </a:p>
        </p:txBody>
      </p:sp>
      <p:cxnSp>
        <p:nvCxnSpPr>
          <p:cNvPr id="6" name="直接连接符 5">
            <a:extLst>
              <a:ext uri="{FF2B5EF4-FFF2-40B4-BE49-F238E27FC236}">
                <a16:creationId xmlns:a16="http://schemas.microsoft.com/office/drawing/2014/main" id="{DD2D2CA7-6B98-42E4-8791-D05722D06B09}"/>
              </a:ext>
            </a:extLst>
          </p:cNvPr>
          <p:cNvCxnSpPr/>
          <p:nvPr userDrawn="1"/>
        </p:nvCxnSpPr>
        <p:spPr>
          <a:xfrm>
            <a:off x="838200" y="1512916"/>
            <a:ext cx="105156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893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36E31-38B8-473A-8F0B-E30762E853E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FDF9F3D-2A78-439A-8552-D5CC961538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07B1DD3-F19C-49EA-91E7-BA84F24DAFAE}"/>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2018/2/28</a:t>
            </a:fld>
            <a:endParaRPr lang="zh-CN" altLang="en-US"/>
          </a:p>
        </p:txBody>
      </p:sp>
      <p:sp>
        <p:nvSpPr>
          <p:cNvPr id="5" name="页脚占位符 4">
            <a:extLst>
              <a:ext uri="{FF2B5EF4-FFF2-40B4-BE49-F238E27FC236}">
                <a16:creationId xmlns:a16="http://schemas.microsoft.com/office/drawing/2014/main" id="{A701DD96-A4D2-4CDF-9CCD-A8BCFD312C1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7C02DB5-4CCE-43F3-9031-44EB534489E7}"/>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2180744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C050C8-B8F5-4783-8C87-08A2C55F0E08}"/>
              </a:ext>
            </a:extLst>
          </p:cNvPr>
          <p:cNvSpPr>
            <a:spLocks noGrp="1"/>
          </p:cNvSpPr>
          <p:nvPr>
            <p:ph type="title"/>
          </p:nvPr>
        </p:nvSpPr>
        <p:spPr>
          <a:xfrm>
            <a:off x="838200" y="681037"/>
            <a:ext cx="10515600" cy="1009651"/>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55AE49-94BE-4F45-9763-A5A7F32DFCD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D1498FB-5DE7-4C57-827B-A27ABD1FE98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042E97A-2684-4155-AF64-ED17E161DB64}"/>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2018/2/28</a:t>
            </a:fld>
            <a:endParaRPr lang="zh-CN" altLang="en-US"/>
          </a:p>
        </p:txBody>
      </p:sp>
      <p:sp>
        <p:nvSpPr>
          <p:cNvPr id="6" name="页脚占位符 5">
            <a:extLst>
              <a:ext uri="{FF2B5EF4-FFF2-40B4-BE49-F238E27FC236}">
                <a16:creationId xmlns:a16="http://schemas.microsoft.com/office/drawing/2014/main" id="{5B4571E2-8058-42D6-91EC-E68151EA77D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930A8003-FF80-4A8D-BD32-C2F3C4B8BF29}"/>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389357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EF5CC-E472-40A0-A017-F742646013FB}"/>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D534E77-7CF3-4B3F-A51A-167DC2D505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884DD8A-3591-47CE-BAFE-437F00311A6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ECEC5C6-D2FB-4390-A886-ED9D0B4A96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4A31481-AB79-441F-B290-340FEB87D95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60782B9-8F1E-4CE3-9E24-F9CE5E4BCDA0}"/>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2018/2/28</a:t>
            </a:fld>
            <a:endParaRPr lang="zh-CN" altLang="en-US"/>
          </a:p>
        </p:txBody>
      </p:sp>
      <p:sp>
        <p:nvSpPr>
          <p:cNvPr id="8" name="页脚占位符 7">
            <a:extLst>
              <a:ext uri="{FF2B5EF4-FFF2-40B4-BE49-F238E27FC236}">
                <a16:creationId xmlns:a16="http://schemas.microsoft.com/office/drawing/2014/main" id="{E7D9E158-6AD9-4B81-A946-BFF67649D58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968AD7F8-6BB3-4ACB-8BF2-E14721CCAFC1}"/>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348311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559809-69F0-4CB1-9B00-02B52D9D62DC}"/>
              </a:ext>
            </a:extLst>
          </p:cNvPr>
          <p:cNvSpPr>
            <a:spLocks noGrp="1"/>
          </p:cNvSpPr>
          <p:nvPr>
            <p:ph type="title"/>
          </p:nvPr>
        </p:nvSpPr>
        <p:spPr>
          <a:xfrm>
            <a:off x="838200" y="681037"/>
            <a:ext cx="10515600" cy="1009651"/>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692ADFC-8DF9-4846-8424-EAA3397C1977}"/>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2018/2/28</a:t>
            </a:fld>
            <a:endParaRPr lang="zh-CN" altLang="en-US"/>
          </a:p>
        </p:txBody>
      </p:sp>
      <p:sp>
        <p:nvSpPr>
          <p:cNvPr id="4" name="页脚占位符 3">
            <a:extLst>
              <a:ext uri="{FF2B5EF4-FFF2-40B4-BE49-F238E27FC236}">
                <a16:creationId xmlns:a16="http://schemas.microsoft.com/office/drawing/2014/main" id="{4ABF734D-6E84-4C4D-8BAD-17194BE302E0}"/>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6D38A299-9834-47C7-8BE6-F84771469402}"/>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1357974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3CB5974-B4F3-4CCA-B80B-9B26503843CA}"/>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2018/2/28</a:t>
            </a:fld>
            <a:endParaRPr lang="zh-CN" altLang="en-US"/>
          </a:p>
        </p:txBody>
      </p:sp>
      <p:sp>
        <p:nvSpPr>
          <p:cNvPr id="3" name="页脚占位符 2">
            <a:extLst>
              <a:ext uri="{FF2B5EF4-FFF2-40B4-BE49-F238E27FC236}">
                <a16:creationId xmlns:a16="http://schemas.microsoft.com/office/drawing/2014/main" id="{6AC66EC4-4183-413F-8407-C28B3BD3351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87BED633-56D2-476A-82F4-846F76B199CE}"/>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949879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56041-A094-4A3D-BE4A-FF667B276BF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B2164A3-48CE-4D08-9991-28B629853B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94A656F-8481-4B0D-B2DF-F655C98D5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4546089-3981-4A82-B215-86D64A8D120A}"/>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2018/2/28</a:t>
            </a:fld>
            <a:endParaRPr lang="zh-CN" altLang="en-US"/>
          </a:p>
        </p:txBody>
      </p:sp>
      <p:sp>
        <p:nvSpPr>
          <p:cNvPr id="6" name="页脚占位符 5">
            <a:extLst>
              <a:ext uri="{FF2B5EF4-FFF2-40B4-BE49-F238E27FC236}">
                <a16:creationId xmlns:a16="http://schemas.microsoft.com/office/drawing/2014/main" id="{FF5DD60C-1CAE-4F0F-9C64-5E627066B5B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9FFA086-7303-4753-80FE-3065683D1257}"/>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2399288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7C3B0B-459D-43C3-8277-066241B6338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9A00508-1EBE-43FE-B484-AD4806BE2F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01E5FE2-7078-4DE5-B3AE-A71D8B1F4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3365445-4870-4D89-A12B-92E5E673EFB6}"/>
              </a:ext>
            </a:extLst>
          </p:cNvPr>
          <p:cNvSpPr>
            <a:spLocks noGrp="1"/>
          </p:cNvSpPr>
          <p:nvPr>
            <p:ph type="dt" sz="half" idx="10"/>
          </p:nvPr>
        </p:nvSpPr>
        <p:spPr>
          <a:xfrm>
            <a:off x="838200" y="6356350"/>
            <a:ext cx="2743200" cy="365125"/>
          </a:xfrm>
          <a:prstGeom prst="rect">
            <a:avLst/>
          </a:prstGeom>
        </p:spPr>
        <p:txBody>
          <a:bodyPr/>
          <a:lstStyle/>
          <a:p>
            <a:fld id="{A5E21016-498F-4141-B0CA-D95A38CA7D62}" type="datetimeFigureOut">
              <a:rPr lang="zh-CN" altLang="en-US" smtClean="0"/>
              <a:t>2018/2/28</a:t>
            </a:fld>
            <a:endParaRPr lang="zh-CN" altLang="en-US"/>
          </a:p>
        </p:txBody>
      </p:sp>
      <p:sp>
        <p:nvSpPr>
          <p:cNvPr id="6" name="页脚占位符 5">
            <a:extLst>
              <a:ext uri="{FF2B5EF4-FFF2-40B4-BE49-F238E27FC236}">
                <a16:creationId xmlns:a16="http://schemas.microsoft.com/office/drawing/2014/main" id="{FDAB2786-32B9-4A40-B9EA-4EC3CF080EA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23D45C3-3BA1-4D78-8278-DB52923DF7DB}"/>
              </a:ext>
            </a:extLst>
          </p:cNvPr>
          <p:cNvSpPr>
            <a:spLocks noGrp="1"/>
          </p:cNvSpPr>
          <p:nvPr>
            <p:ph type="sldNum" sz="quarter" idx="12"/>
          </p:nvPr>
        </p:nvSpPr>
        <p:spPr>
          <a:xfrm>
            <a:off x="8610600" y="6356350"/>
            <a:ext cx="2743200" cy="365125"/>
          </a:xfrm>
          <a:prstGeom prst="rect">
            <a:avLst/>
          </a:prstGeom>
        </p:spPr>
        <p:txBody>
          <a:bodyPr/>
          <a:lstStyle/>
          <a:p>
            <a:fld id="{9EB99D35-184A-41C7-B643-1898283BB983}" type="slidenum">
              <a:rPr lang="zh-CN" altLang="en-US" smtClean="0"/>
              <a:t>‹#›</a:t>
            </a:fld>
            <a:endParaRPr lang="zh-CN" altLang="en-US"/>
          </a:p>
        </p:txBody>
      </p:sp>
    </p:spTree>
    <p:extLst>
      <p:ext uri="{BB962C8B-B14F-4D97-AF65-F5344CB8AC3E}">
        <p14:creationId xmlns:p14="http://schemas.microsoft.com/office/powerpoint/2010/main" val="391482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7BBCDDB7-4F78-4DA3-8A16-38B457E2F151}"/>
              </a:ext>
            </a:extLst>
          </p:cNvPr>
          <p:cNvSpPr>
            <a:spLocks noGrp="1"/>
          </p:cNvSpPr>
          <p:nvPr>
            <p:ph type="body" idx="1"/>
          </p:nvPr>
        </p:nvSpPr>
        <p:spPr>
          <a:xfrm>
            <a:off x="954578" y="861348"/>
            <a:ext cx="10515600" cy="5356572"/>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文本框 6">
            <a:extLst>
              <a:ext uri="{FF2B5EF4-FFF2-40B4-BE49-F238E27FC236}">
                <a16:creationId xmlns:a16="http://schemas.microsoft.com/office/drawing/2014/main" id="{295122E5-49A2-444F-BFA7-D7B990EE0561}"/>
              </a:ext>
            </a:extLst>
          </p:cNvPr>
          <p:cNvSpPr txBox="1"/>
          <p:nvPr userDrawn="1"/>
        </p:nvSpPr>
        <p:spPr>
          <a:xfrm>
            <a:off x="9318568" y="31465"/>
            <a:ext cx="2751512" cy="523220"/>
          </a:xfrm>
          <a:prstGeom prst="rect">
            <a:avLst/>
          </a:prstGeom>
          <a:noFill/>
        </p:spPr>
        <p:txBody>
          <a:bodyPr wrap="square" rtlCol="0">
            <a:spAutoFit/>
          </a:bodyPr>
          <a:lstStyle/>
          <a:p>
            <a:r>
              <a:rPr lang="zh-CN" altLang="en-US" dirty="0">
                <a:latin typeface="书体坊向佳红毛笔行书" panose="02010600010101010101" pitchFamily="2" charset="-122"/>
                <a:ea typeface="书体坊向佳红毛笔行书" panose="02010600010101010101" pitchFamily="2" charset="-122"/>
              </a:rPr>
              <a:t>河北师范大学</a:t>
            </a:r>
            <a:r>
              <a:rPr lang="zh-CN" altLang="en-US" dirty="0"/>
              <a:t> </a:t>
            </a:r>
            <a:r>
              <a:rPr lang="zh-CN" altLang="en-US" sz="1800" dirty="0">
                <a:latin typeface="汉仪家书简" panose="02010609000101010101" pitchFamily="49" charset="-122"/>
                <a:ea typeface="汉仪家书简" panose="02010609000101010101" pitchFamily="49" charset="-122"/>
              </a:rPr>
              <a:t>软件学院</a:t>
            </a:r>
            <a:endParaRPr lang="en-US" altLang="zh-CN" sz="1800" dirty="0">
              <a:latin typeface="汉仪家书简" panose="02010609000101010101" pitchFamily="49" charset="-122"/>
              <a:ea typeface="汉仪家书简" panose="02010609000101010101" pitchFamily="49" charset="-122"/>
            </a:endParaRPr>
          </a:p>
          <a:p>
            <a:r>
              <a:rPr lang="en-US" altLang="zh-CN" sz="1000" dirty="0">
                <a:latin typeface="汉仪家书简" panose="02010609000101010101" pitchFamily="49" charset="-122"/>
                <a:ea typeface="汉仪家书简" panose="02010609000101010101" pitchFamily="49" charset="-122"/>
              </a:rPr>
              <a:t> </a:t>
            </a:r>
            <a:r>
              <a:rPr lang="en-US" altLang="zh-CN" sz="1000"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Software College of Hebei Normal University</a:t>
            </a:r>
            <a:endParaRPr lang="zh-CN" altLang="en-US" sz="1000" dirty="0">
              <a:solidFill>
                <a:schemeClr val="tx2">
                  <a:lumMod val="75000"/>
                </a:schemeClr>
              </a:solidFill>
              <a:latin typeface="Tahoma" panose="020B0604030504040204" pitchFamily="34" charset="0"/>
              <a:ea typeface="汉仪家书简" panose="02010609000101010101" pitchFamily="49" charset="-122"/>
              <a:cs typeface="Tahoma" panose="020B0604030504040204" pitchFamily="34" charset="0"/>
            </a:endParaRPr>
          </a:p>
        </p:txBody>
      </p:sp>
    </p:spTree>
    <p:extLst>
      <p:ext uri="{BB962C8B-B14F-4D97-AF65-F5344CB8AC3E}">
        <p14:creationId xmlns:p14="http://schemas.microsoft.com/office/powerpoint/2010/main" val="2430487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ee.com/swoole/swool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BEED1BB-626A-4642-BCBE-36C635C8D8F4}"/>
              </a:ext>
            </a:extLst>
          </p:cNvPr>
          <p:cNvSpPr txBox="1"/>
          <p:nvPr/>
        </p:nvSpPr>
        <p:spPr>
          <a:xfrm>
            <a:off x="672483" y="1012055"/>
            <a:ext cx="10847034" cy="4893647"/>
          </a:xfrm>
          <a:prstGeom prst="rect">
            <a:avLst/>
          </a:prstGeom>
          <a:noFill/>
        </p:spPr>
        <p:txBody>
          <a:bodyPr wrap="square" rtlCol="0">
            <a:spAutoFit/>
          </a:bodyPr>
          <a:lstStyle/>
          <a:p>
            <a:r>
              <a:rPr lang="en-US" altLang="zh-CN" sz="3200" dirty="0"/>
              <a:t>Linux</a:t>
            </a:r>
            <a:r>
              <a:rPr lang="zh-CN" altLang="en-US" sz="3200" dirty="0"/>
              <a:t>平台</a:t>
            </a:r>
            <a:r>
              <a:rPr lang="en-US" altLang="zh-CN" sz="3200" dirty="0"/>
              <a:t>PHP</a:t>
            </a:r>
            <a:r>
              <a:rPr lang="zh-CN" altLang="en-US" sz="3200"/>
              <a:t>服务端开发</a:t>
            </a:r>
            <a:r>
              <a:rPr lang="en-US" altLang="zh-CN" sz="3200"/>
              <a:t>——</a:t>
            </a:r>
            <a:endParaRPr lang="en-US" altLang="zh-CN" sz="32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lgn="ctr"/>
            <a:endParaRPr lang="en-US" altLang="zh-CN" dirty="0">
              <a:solidFill>
                <a:schemeClr val="tx1">
                  <a:lumMod val="50000"/>
                  <a:lumOff val="50000"/>
                </a:schemeClr>
              </a:solidFill>
            </a:endParaRPr>
          </a:p>
          <a:p>
            <a:pPr algn="ctr"/>
            <a:endParaRPr lang="en-US" altLang="zh-CN" dirty="0"/>
          </a:p>
          <a:p>
            <a:pPr algn="ctr"/>
            <a:r>
              <a:rPr lang="zh-CN" altLang="en-US" sz="2800" dirty="0"/>
              <a:t>第八讲 异步</a:t>
            </a:r>
            <a:r>
              <a:rPr lang="en-US" altLang="zh-CN" sz="2800" dirty="0"/>
              <a:t>IO</a:t>
            </a:r>
            <a:r>
              <a:rPr lang="zh-CN" altLang="en-US" sz="2800" dirty="0"/>
              <a:t>与</a:t>
            </a:r>
            <a:r>
              <a:rPr lang="en-US" altLang="zh-CN" sz="2800" dirty="0" err="1"/>
              <a:t>Swoole</a:t>
            </a:r>
            <a:r>
              <a:rPr lang="zh-CN" altLang="en-US" sz="2800" dirty="0"/>
              <a:t>扩展</a:t>
            </a:r>
            <a:endParaRPr lang="en-US" altLang="zh-CN" sz="2800" dirty="0"/>
          </a:p>
          <a:p>
            <a:endParaRPr lang="en-US" altLang="zh-CN" dirty="0"/>
          </a:p>
          <a:p>
            <a:endParaRPr lang="en-US" altLang="zh-CN"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77345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zh-CN" altLang="en-US" dirty="0"/>
              <a:t>代码示例</a:t>
            </a:r>
          </a:p>
        </p:txBody>
      </p:sp>
      <p:pic>
        <p:nvPicPr>
          <p:cNvPr id="9" name="内容占位符 8">
            <a:extLst>
              <a:ext uri="{FF2B5EF4-FFF2-40B4-BE49-F238E27FC236}">
                <a16:creationId xmlns:a16="http://schemas.microsoft.com/office/drawing/2014/main" id="{D0A0BCB8-6FD1-42B4-BD5C-1C9C2546D13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87758"/>
            <a:ext cx="10527430" cy="5017227"/>
          </a:xfrm>
        </p:spPr>
      </p:pic>
    </p:spTree>
    <p:extLst>
      <p:ext uri="{BB962C8B-B14F-4D97-AF65-F5344CB8AC3E}">
        <p14:creationId xmlns:p14="http://schemas.microsoft.com/office/powerpoint/2010/main" val="1643127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en-US" altLang="zh-CN" dirty="0" err="1"/>
              <a:t>Swoole</a:t>
            </a:r>
            <a:r>
              <a:rPr lang="zh-CN" altLang="en-US" dirty="0"/>
              <a:t>的处理模式</a:t>
            </a:r>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en-US" altLang="zh-CN" sz="2000" dirty="0" err="1"/>
              <a:t>Swoole</a:t>
            </a:r>
            <a:r>
              <a:rPr lang="zh-CN" altLang="en-US" sz="2000" dirty="0"/>
              <a:t>使用异步模式进行请求处理，这和同步方式的</a:t>
            </a:r>
            <a:r>
              <a:rPr lang="en-US" altLang="zh-CN" sz="2000" dirty="0"/>
              <a:t>PHP</a:t>
            </a:r>
            <a:r>
              <a:rPr lang="zh-CN" altLang="en-US" sz="2000" dirty="0"/>
              <a:t>程序是不同的。</a:t>
            </a:r>
            <a:r>
              <a:rPr lang="en-US" altLang="zh-CN" sz="2000" dirty="0"/>
              <a:t> </a:t>
            </a:r>
            <a:r>
              <a:rPr lang="en-US" altLang="zh-CN" sz="2000" dirty="0" err="1"/>
              <a:t>Swoole</a:t>
            </a:r>
            <a:r>
              <a:rPr lang="zh-CN" altLang="en-US" sz="2000" dirty="0"/>
              <a:t>使用事件绑定回调函数的方式，当一个事件发生就会执行相对应的回调函数，使用事件驱动。</a:t>
            </a:r>
            <a:endParaRPr lang="en-US" altLang="zh-CN" sz="2000" dirty="0"/>
          </a:p>
          <a:p>
            <a:r>
              <a:rPr lang="zh-CN" altLang="en-US" sz="2000" dirty="0"/>
              <a:t>而</a:t>
            </a:r>
            <a:r>
              <a:rPr lang="en-US" altLang="zh-CN" sz="2000" dirty="0"/>
              <a:t>LNMP</a:t>
            </a:r>
            <a:r>
              <a:rPr lang="zh-CN" altLang="en-US" sz="2000" dirty="0"/>
              <a:t>这种模式下，</a:t>
            </a:r>
            <a:r>
              <a:rPr lang="en-US" altLang="zh-CN" sz="2000" dirty="0"/>
              <a:t>PHP</a:t>
            </a:r>
            <a:r>
              <a:rPr lang="zh-CN" altLang="en-US" sz="2000" dirty="0"/>
              <a:t>程序生存周期通常很短，执行完毕后就会结束。而使用</a:t>
            </a:r>
            <a:r>
              <a:rPr lang="en-US" altLang="zh-CN" sz="2000" dirty="0" err="1"/>
              <a:t>Swoole</a:t>
            </a:r>
            <a:r>
              <a:rPr lang="zh-CN" altLang="en-US" sz="2000" dirty="0"/>
              <a:t>编写的程序是一直运行的。</a:t>
            </a:r>
            <a:r>
              <a:rPr lang="en-US" altLang="zh-CN" sz="2000" dirty="0" err="1"/>
              <a:t>Swoole</a:t>
            </a:r>
            <a:r>
              <a:rPr lang="zh-CN" altLang="en-US" sz="2000" dirty="0"/>
              <a:t>本身就是</a:t>
            </a:r>
            <a:r>
              <a:rPr lang="en-US" altLang="zh-CN" sz="2000" dirty="0"/>
              <a:t>Web</a:t>
            </a:r>
            <a:r>
              <a:rPr lang="zh-CN" altLang="en-US" sz="2000" dirty="0"/>
              <a:t>服务器，可以直接提供服务。</a:t>
            </a:r>
            <a:endParaRPr lang="en-US" altLang="zh-CN" sz="2000" dirty="0"/>
          </a:p>
          <a:p>
            <a:r>
              <a:rPr lang="en-US" altLang="zh-CN" sz="2000" dirty="0" err="1"/>
              <a:t>Swoole</a:t>
            </a:r>
            <a:r>
              <a:rPr lang="zh-CN" altLang="en-US" sz="2000" dirty="0"/>
              <a:t>提供的主要模块与事件：</a:t>
            </a:r>
            <a:endParaRPr lang="en-US" altLang="zh-CN" sz="2000" dirty="0"/>
          </a:p>
          <a:p>
            <a:pPr marL="0" indent="0">
              <a:buNone/>
            </a:pPr>
            <a:endParaRPr lang="en-US" altLang="zh-CN" sz="2000" dirty="0"/>
          </a:p>
          <a:p>
            <a:endParaRPr lang="en-US" altLang="zh-CN" sz="2000" dirty="0"/>
          </a:p>
          <a:p>
            <a:pPr marL="0" indent="0">
              <a:buNone/>
            </a:pPr>
            <a:endParaRPr lang="en-US" altLang="zh-CN" sz="2000" dirty="0"/>
          </a:p>
          <a:p>
            <a:endParaRPr lang="en-US" altLang="zh-CN" sz="2000" dirty="0"/>
          </a:p>
          <a:p>
            <a:endParaRPr lang="en-US" altLang="zh-CN" sz="2000" dirty="0"/>
          </a:p>
        </p:txBody>
      </p:sp>
      <p:graphicFrame>
        <p:nvGraphicFramePr>
          <p:cNvPr id="3" name="表格 2">
            <a:extLst>
              <a:ext uri="{FF2B5EF4-FFF2-40B4-BE49-F238E27FC236}">
                <a16:creationId xmlns:a16="http://schemas.microsoft.com/office/drawing/2014/main" id="{881388C0-627B-47D3-A6A9-0FAAC6A1DBB8}"/>
              </a:ext>
            </a:extLst>
          </p:cNvPr>
          <p:cNvGraphicFramePr>
            <a:graphicFrameLocks noGrp="1"/>
          </p:cNvGraphicFramePr>
          <p:nvPr>
            <p:extLst>
              <p:ext uri="{D42A27DB-BD31-4B8C-83A1-F6EECF244321}">
                <p14:modId xmlns:p14="http://schemas.microsoft.com/office/powerpoint/2010/main" val="3747670040"/>
              </p:ext>
            </p:extLst>
          </p:nvPr>
        </p:nvGraphicFramePr>
        <p:xfrm>
          <a:off x="943992" y="3666342"/>
          <a:ext cx="9966664" cy="2252250"/>
        </p:xfrm>
        <a:graphic>
          <a:graphicData uri="http://schemas.openxmlformats.org/drawingml/2006/table">
            <a:tbl>
              <a:tblPr firstRow="1" bandRow="1">
                <a:tableStyleId>{5940675A-B579-460E-94D1-54222C63F5DA}</a:tableStyleId>
              </a:tblPr>
              <a:tblGrid>
                <a:gridCol w="1425125">
                  <a:extLst>
                    <a:ext uri="{9D8B030D-6E8A-4147-A177-3AD203B41FA5}">
                      <a16:colId xmlns:a16="http://schemas.microsoft.com/office/drawing/2014/main" val="817315029"/>
                    </a:ext>
                  </a:extLst>
                </a:gridCol>
                <a:gridCol w="2320431">
                  <a:extLst>
                    <a:ext uri="{9D8B030D-6E8A-4147-A177-3AD203B41FA5}">
                      <a16:colId xmlns:a16="http://schemas.microsoft.com/office/drawing/2014/main" val="1172144559"/>
                    </a:ext>
                  </a:extLst>
                </a:gridCol>
                <a:gridCol w="654809">
                  <a:extLst>
                    <a:ext uri="{9D8B030D-6E8A-4147-A177-3AD203B41FA5}">
                      <a16:colId xmlns:a16="http://schemas.microsoft.com/office/drawing/2014/main" val="1528108640"/>
                    </a:ext>
                  </a:extLst>
                </a:gridCol>
                <a:gridCol w="3045041">
                  <a:extLst>
                    <a:ext uri="{9D8B030D-6E8A-4147-A177-3AD203B41FA5}">
                      <a16:colId xmlns:a16="http://schemas.microsoft.com/office/drawing/2014/main" val="242746230"/>
                    </a:ext>
                  </a:extLst>
                </a:gridCol>
                <a:gridCol w="2521258">
                  <a:extLst>
                    <a:ext uri="{9D8B030D-6E8A-4147-A177-3AD203B41FA5}">
                      <a16:colId xmlns:a16="http://schemas.microsoft.com/office/drawing/2014/main" val="1138876608"/>
                    </a:ext>
                  </a:extLst>
                </a:gridCol>
              </a:tblGrid>
              <a:tr h="375375">
                <a:tc rowSpan="3">
                  <a:txBody>
                    <a:bodyPr/>
                    <a:lstStyle/>
                    <a:p>
                      <a:pPr algn="ctr"/>
                      <a:r>
                        <a:rPr lang="zh-CN" altLang="en-US" dirty="0"/>
                        <a:t>功能模块</a:t>
                      </a:r>
                    </a:p>
                  </a:txBody>
                  <a:tcPr anchor="ctr"/>
                </a:tc>
                <a:tc>
                  <a:txBody>
                    <a:bodyPr/>
                    <a:lstStyle/>
                    <a:p>
                      <a:r>
                        <a:rPr lang="en-US" altLang="zh-CN" dirty="0" err="1"/>
                        <a:t>swoole_server</a:t>
                      </a:r>
                      <a:endParaRPr lang="zh-CN" altLang="en-US" dirty="0"/>
                    </a:p>
                  </a:txBody>
                  <a:tcPr/>
                </a:tc>
                <a:tc gridSpan="3">
                  <a:txBody>
                    <a:bodyPr/>
                    <a:lstStyle/>
                    <a:p>
                      <a:r>
                        <a:rPr lang="zh-CN" altLang="en-US"/>
                        <a:t>支持</a:t>
                      </a:r>
                      <a:r>
                        <a:rPr lang="en-US" altLang="zh-CN"/>
                        <a:t>TCP</a:t>
                      </a:r>
                      <a:r>
                        <a:rPr lang="zh-CN" altLang="en-US"/>
                        <a:t>，</a:t>
                      </a:r>
                      <a:r>
                        <a:rPr lang="en-US" altLang="zh-CN"/>
                        <a:t>UDP</a:t>
                      </a:r>
                      <a:r>
                        <a:rPr lang="zh-CN" altLang="en-US"/>
                        <a:t>，</a:t>
                      </a:r>
                      <a:r>
                        <a:rPr lang="en-US" altLang="zh-CN"/>
                        <a:t>TCP6</a:t>
                      </a:r>
                      <a:r>
                        <a:rPr lang="zh-CN" altLang="en-US"/>
                        <a:t>，</a:t>
                      </a:r>
                      <a:r>
                        <a:rPr lang="en-US" altLang="zh-CN"/>
                        <a:t>UDP6</a:t>
                      </a:r>
                      <a:r>
                        <a:rPr lang="zh-CN" altLang="en-US"/>
                        <a:t>等协议</a:t>
                      </a:r>
                      <a:endParaRPr lang="zh-CN" altLang="en-US" dirty="0"/>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04101168"/>
                  </a:ext>
                </a:extLst>
              </a:tr>
              <a:tr h="375375">
                <a:tc vMerge="1">
                  <a:txBody>
                    <a:bodyPr/>
                    <a:lstStyle/>
                    <a:p>
                      <a:endParaRPr lang="zh-CN" altLang="en-US" dirty="0"/>
                    </a:p>
                  </a:txBody>
                  <a:tcPr/>
                </a:tc>
                <a:tc>
                  <a:txBody>
                    <a:bodyPr/>
                    <a:lstStyle/>
                    <a:p>
                      <a:r>
                        <a:rPr lang="en-US" altLang="zh-CN" dirty="0" err="1"/>
                        <a:t>swoole_http_server</a:t>
                      </a:r>
                      <a:endParaRPr lang="zh-CN" altLang="en-US" dirty="0"/>
                    </a:p>
                  </a:txBody>
                  <a:tcPr/>
                </a:tc>
                <a:tc gridSpan="3">
                  <a:txBody>
                    <a:bodyPr/>
                    <a:lstStyle/>
                    <a:p>
                      <a:r>
                        <a:rPr lang="zh-CN" altLang="en-US"/>
                        <a:t>继承</a:t>
                      </a:r>
                      <a:r>
                        <a:rPr lang="en-US" altLang="zh-CN"/>
                        <a:t>swoole_server</a:t>
                      </a:r>
                      <a:r>
                        <a:rPr lang="zh-CN" altLang="en-US"/>
                        <a:t>实现</a:t>
                      </a:r>
                      <a:r>
                        <a:rPr lang="en-US" altLang="zh-CN"/>
                        <a:t>HTTP</a:t>
                      </a:r>
                      <a:r>
                        <a:rPr lang="zh-CN" altLang="en-US"/>
                        <a:t>，</a:t>
                      </a:r>
                      <a:r>
                        <a:rPr lang="en-US" altLang="zh-CN"/>
                        <a:t>HTTP2</a:t>
                      </a:r>
                      <a:r>
                        <a:rPr lang="zh-CN" altLang="en-US"/>
                        <a:t>，</a:t>
                      </a:r>
                      <a:r>
                        <a:rPr lang="en-US" altLang="zh-CN"/>
                        <a:t>HTTPS</a:t>
                      </a:r>
                      <a:r>
                        <a:rPr lang="zh-CN" altLang="en-US"/>
                        <a:t>协议</a:t>
                      </a:r>
                      <a:endParaRPr lang="zh-CN" altLang="en-US" dirty="0"/>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50551220"/>
                  </a:ext>
                </a:extLst>
              </a:tr>
              <a:tr h="375375">
                <a:tc vMerge="1">
                  <a:txBody>
                    <a:bodyPr/>
                    <a:lstStyle/>
                    <a:p>
                      <a:endParaRPr lang="zh-CN" altLang="en-US" dirty="0"/>
                    </a:p>
                  </a:txBody>
                  <a:tcPr/>
                </a:tc>
                <a:tc>
                  <a:txBody>
                    <a:bodyPr/>
                    <a:lstStyle/>
                    <a:p>
                      <a:r>
                        <a:rPr lang="en-US" altLang="zh-CN" dirty="0" err="1"/>
                        <a:t>websocket</a:t>
                      </a:r>
                      <a:endParaRPr lang="zh-CN" altLang="en-US" dirty="0"/>
                    </a:p>
                  </a:txBody>
                  <a:tcPr/>
                </a:tc>
                <a:tc gridSpan="3">
                  <a:txBody>
                    <a:bodyPr/>
                    <a:lstStyle/>
                    <a:p>
                      <a:r>
                        <a:rPr lang="zh-CN" altLang="en-US" dirty="0"/>
                        <a:t>实现</a:t>
                      </a:r>
                      <a:r>
                        <a:rPr lang="en-US" altLang="zh-CN" dirty="0" err="1"/>
                        <a:t>websocket</a:t>
                      </a:r>
                      <a:r>
                        <a:rPr lang="zh-CN" altLang="en-US" dirty="0"/>
                        <a:t>协议，可用于推送服务</a:t>
                      </a:r>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9152729"/>
                  </a:ext>
                </a:extLst>
              </a:tr>
              <a:tr h="375375">
                <a:tc rowSpan="3">
                  <a:txBody>
                    <a:bodyPr/>
                    <a:lstStyle/>
                    <a:p>
                      <a:pPr algn="ctr"/>
                      <a:r>
                        <a:rPr lang="zh-CN" altLang="en-US" dirty="0"/>
                        <a:t>事件</a:t>
                      </a:r>
                    </a:p>
                  </a:txBody>
                  <a:tcPr anchor="ctr"/>
                </a:tc>
                <a:tc gridSpan="3">
                  <a:txBody>
                    <a:bodyPr/>
                    <a:lstStyle/>
                    <a:p>
                      <a:r>
                        <a:rPr lang="en-US" altLang="zh-CN" dirty="0" err="1"/>
                        <a:t>onStart</a:t>
                      </a:r>
                      <a:r>
                        <a:rPr lang="en-US" altLang="zh-CN" dirty="0"/>
                        <a:t>; </a:t>
                      </a:r>
                      <a:r>
                        <a:rPr lang="en-US" altLang="zh-CN" dirty="0" err="1"/>
                        <a:t>onRecieve</a:t>
                      </a:r>
                      <a:r>
                        <a:rPr lang="en-US" altLang="zh-CN" dirty="0"/>
                        <a:t>; </a:t>
                      </a:r>
                      <a:r>
                        <a:rPr lang="en-US" altLang="zh-CN" dirty="0" err="1"/>
                        <a:t>onClose</a:t>
                      </a:r>
                      <a:r>
                        <a:rPr lang="en-US" altLang="zh-CN" dirty="0"/>
                        <a:t>; </a:t>
                      </a:r>
                      <a:r>
                        <a:rPr lang="en-US" altLang="zh-CN" dirty="0" err="1"/>
                        <a:t>onConnect</a:t>
                      </a:r>
                      <a:r>
                        <a:rPr lang="en-US" altLang="zh-CN" dirty="0"/>
                        <a:t>; </a:t>
                      </a:r>
                      <a:r>
                        <a:rPr lang="en-US" altLang="zh-CN" dirty="0" err="1"/>
                        <a:t>onShutdown</a:t>
                      </a:r>
                      <a:r>
                        <a:rPr lang="en-US" altLang="zh-CN" dirty="0"/>
                        <a:t>……</a:t>
                      </a:r>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r>
                        <a:rPr lang="zh-CN" altLang="en-US" dirty="0"/>
                        <a:t>名称可看出大概含义</a:t>
                      </a:r>
                    </a:p>
                  </a:txBody>
                  <a:tcPr/>
                </a:tc>
                <a:extLst>
                  <a:ext uri="{0D108BD9-81ED-4DB2-BD59-A6C34878D82A}">
                    <a16:rowId xmlns:a16="http://schemas.microsoft.com/office/drawing/2014/main" val="3747299803"/>
                  </a:ext>
                </a:extLst>
              </a:tr>
              <a:tr h="375375">
                <a:tc vMerge="1">
                  <a:txBody>
                    <a:bodyPr/>
                    <a:lstStyle/>
                    <a:p>
                      <a:endParaRPr lang="zh-CN" altLang="en-US" dirty="0"/>
                    </a:p>
                  </a:txBody>
                  <a:tcPr/>
                </a:tc>
                <a:tc gridSpan="2">
                  <a:txBody>
                    <a:bodyPr/>
                    <a:lstStyle/>
                    <a:p>
                      <a:r>
                        <a:rPr lang="en-US" altLang="zh-CN" dirty="0" err="1"/>
                        <a:t>onRequest</a:t>
                      </a:r>
                      <a:endParaRPr lang="zh-CN" altLang="en-US" dirty="0"/>
                    </a:p>
                  </a:txBody>
                  <a:tcPr/>
                </a:tc>
                <a:tc hMerge="1">
                  <a:txBody>
                    <a:bodyPr/>
                    <a:lstStyle/>
                    <a:p>
                      <a:r>
                        <a:rPr lang="en-US" altLang="zh-CN" dirty="0" err="1"/>
                        <a:t>swoole_http_server</a:t>
                      </a:r>
                      <a:r>
                        <a:rPr lang="zh-CN" altLang="en-US" dirty="0"/>
                        <a:t>支持的事件</a:t>
                      </a:r>
                    </a:p>
                  </a:txBody>
                  <a:tcPr/>
                </a:tc>
                <a:tc gridSpan="2">
                  <a:txBody>
                    <a:bodyPr/>
                    <a:lstStyle/>
                    <a:p>
                      <a:r>
                        <a:rPr lang="en-US" altLang="zh-CN" dirty="0" err="1"/>
                        <a:t>swoole_http_server</a:t>
                      </a:r>
                      <a:r>
                        <a:rPr lang="zh-CN" altLang="en-US" dirty="0"/>
                        <a:t>支持的事件</a:t>
                      </a:r>
                    </a:p>
                  </a:txBody>
                  <a:tcPr/>
                </a:tc>
                <a:tc hMerge="1">
                  <a:txBody>
                    <a:bodyPr/>
                    <a:lstStyle/>
                    <a:p>
                      <a:endParaRPr lang="zh-CN" altLang="en-US"/>
                    </a:p>
                  </a:txBody>
                  <a:tcPr/>
                </a:tc>
                <a:extLst>
                  <a:ext uri="{0D108BD9-81ED-4DB2-BD59-A6C34878D82A}">
                    <a16:rowId xmlns:a16="http://schemas.microsoft.com/office/drawing/2014/main" val="2771283572"/>
                  </a:ext>
                </a:extLst>
              </a:tr>
              <a:tr h="375375">
                <a:tc vMerge="1">
                  <a:txBody>
                    <a:bodyPr/>
                    <a:lstStyle/>
                    <a:p>
                      <a:endParaRPr lang="zh-CN" altLang="en-US" dirty="0"/>
                    </a:p>
                  </a:txBody>
                  <a:tcPr/>
                </a:tc>
                <a:tc gridSpan="2">
                  <a:txBody>
                    <a:bodyPr/>
                    <a:lstStyle/>
                    <a:p>
                      <a:r>
                        <a:rPr lang="en-US" altLang="zh-CN" dirty="0" err="1"/>
                        <a:t>onMessage</a:t>
                      </a:r>
                      <a:r>
                        <a:rPr lang="en-US" altLang="zh-CN" dirty="0"/>
                        <a:t>; </a:t>
                      </a:r>
                      <a:r>
                        <a:rPr lang="en-US" altLang="zh-CN" dirty="0" err="1"/>
                        <a:t>onHandshake</a:t>
                      </a:r>
                      <a:endParaRPr lang="zh-CN" altLang="en-US" dirty="0"/>
                    </a:p>
                  </a:txBody>
                  <a:tcPr/>
                </a:tc>
                <a:tc hMerge="1">
                  <a:txBody>
                    <a:bodyPr/>
                    <a:lstStyle/>
                    <a:p>
                      <a:endParaRPr lang="zh-CN" altLang="en-US" dirty="0"/>
                    </a:p>
                  </a:txBody>
                  <a:tcPr/>
                </a:tc>
                <a:tc gridSpan="2">
                  <a:txBody>
                    <a:bodyPr/>
                    <a:lstStyle/>
                    <a:p>
                      <a:r>
                        <a:rPr lang="en-US" altLang="zh-CN" dirty="0" err="1"/>
                        <a:t>websocket</a:t>
                      </a:r>
                      <a:r>
                        <a:rPr lang="zh-CN" altLang="en-US" dirty="0"/>
                        <a:t>服务需要用到的事件</a:t>
                      </a:r>
                    </a:p>
                  </a:txBody>
                  <a:tcPr/>
                </a:tc>
                <a:tc hMerge="1">
                  <a:txBody>
                    <a:bodyPr/>
                    <a:lstStyle/>
                    <a:p>
                      <a:endParaRPr lang="zh-CN" altLang="en-US"/>
                    </a:p>
                  </a:txBody>
                  <a:tcPr/>
                </a:tc>
                <a:extLst>
                  <a:ext uri="{0D108BD9-81ED-4DB2-BD59-A6C34878D82A}">
                    <a16:rowId xmlns:a16="http://schemas.microsoft.com/office/drawing/2014/main" val="3867643143"/>
                  </a:ext>
                </a:extLst>
              </a:tr>
            </a:tbl>
          </a:graphicData>
        </a:graphic>
      </p:graphicFrame>
    </p:spTree>
    <p:extLst>
      <p:ext uri="{BB962C8B-B14F-4D97-AF65-F5344CB8AC3E}">
        <p14:creationId xmlns:p14="http://schemas.microsoft.com/office/powerpoint/2010/main" val="2051629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zh-CN" altLang="en-US" dirty="0"/>
              <a:t>把</a:t>
            </a:r>
            <a:r>
              <a:rPr lang="en-US" altLang="zh-CN" dirty="0" err="1"/>
              <a:t>Swoole</a:t>
            </a:r>
            <a:r>
              <a:rPr lang="zh-CN" altLang="en-US" dirty="0"/>
              <a:t>程序变成守护进程</a:t>
            </a:r>
          </a:p>
        </p:txBody>
      </p:sp>
      <p:sp>
        <p:nvSpPr>
          <p:cNvPr id="3" name="内容占位符 2">
            <a:extLst>
              <a:ext uri="{FF2B5EF4-FFF2-40B4-BE49-F238E27FC236}">
                <a16:creationId xmlns:a16="http://schemas.microsoft.com/office/drawing/2014/main" id="{0AD66112-A95E-43A5-BEC1-800B737F8E8C}"/>
              </a:ext>
            </a:extLst>
          </p:cNvPr>
          <p:cNvSpPr>
            <a:spLocks noGrp="1"/>
          </p:cNvSpPr>
          <p:nvPr>
            <p:ph idx="1"/>
          </p:nvPr>
        </p:nvSpPr>
        <p:spPr/>
        <p:txBody>
          <a:bodyPr>
            <a:normAutofit/>
          </a:bodyPr>
          <a:lstStyle/>
          <a:p>
            <a:r>
              <a:rPr lang="zh-CN" altLang="en-US" sz="2000" dirty="0"/>
              <a:t>之前的演示代码是在终端直接执行，如果</a:t>
            </a:r>
            <a:r>
              <a:rPr lang="en-US" altLang="zh-CN" sz="2000" dirty="0"/>
              <a:t>shell</a:t>
            </a:r>
            <a:r>
              <a:rPr lang="zh-CN" altLang="en-US" sz="2000" dirty="0"/>
              <a:t>结束运行，则程序也退出。这时候需要把</a:t>
            </a:r>
            <a:r>
              <a:rPr lang="en-US" altLang="zh-CN" sz="2000" dirty="0" err="1"/>
              <a:t>Swoole</a:t>
            </a:r>
            <a:r>
              <a:rPr lang="zh-CN" altLang="en-US" sz="2000" dirty="0"/>
              <a:t>的程序变成守护进程。</a:t>
            </a:r>
            <a:endParaRPr lang="en-US" altLang="zh-CN" sz="2000" dirty="0"/>
          </a:p>
          <a:p>
            <a:r>
              <a:rPr lang="zh-CN" altLang="en-US" sz="2000" dirty="0"/>
              <a:t>两种方式：</a:t>
            </a:r>
            <a:endParaRPr lang="en-US" altLang="zh-CN" sz="2000" dirty="0"/>
          </a:p>
          <a:p>
            <a:pPr lvl="1"/>
            <a:r>
              <a:rPr lang="en-US" altLang="zh-CN" sz="1800" dirty="0"/>
              <a:t>1.  </a:t>
            </a:r>
            <a:r>
              <a:rPr lang="zh-CN" altLang="en-US" sz="1800" dirty="0"/>
              <a:t>使用</a:t>
            </a:r>
            <a:r>
              <a:rPr lang="en-US" altLang="zh-CN" sz="1800" dirty="0"/>
              <a:t>PCNTL+POSIX</a:t>
            </a:r>
            <a:r>
              <a:rPr lang="zh-CN" altLang="en-US" sz="1800" dirty="0"/>
              <a:t>扩展编写守护进程的方式。</a:t>
            </a:r>
            <a:endParaRPr lang="en-US" altLang="zh-CN" sz="1800" dirty="0"/>
          </a:p>
          <a:p>
            <a:pPr lvl="1"/>
            <a:r>
              <a:rPr lang="en-US" altLang="zh-CN" sz="1800" dirty="0"/>
              <a:t>2.  </a:t>
            </a:r>
            <a:r>
              <a:rPr lang="zh-CN" altLang="en-US" sz="1800" dirty="0"/>
              <a:t>使用</a:t>
            </a:r>
            <a:r>
              <a:rPr lang="en-US" altLang="zh-CN" sz="1800" dirty="0" err="1"/>
              <a:t>Swoole</a:t>
            </a:r>
            <a:r>
              <a:rPr lang="zh-CN" altLang="en-US" sz="1800" dirty="0"/>
              <a:t>的配置选项：</a:t>
            </a:r>
            <a:endParaRPr lang="en-US" altLang="zh-CN" sz="1800" dirty="0"/>
          </a:p>
          <a:p>
            <a:pPr marL="914400" lvl="2" indent="0">
              <a:buNone/>
            </a:pPr>
            <a:r>
              <a:rPr lang="en-US" altLang="zh-CN" sz="1600" dirty="0"/>
              <a:t>$</a:t>
            </a:r>
            <a:r>
              <a:rPr lang="en-US" altLang="zh-CN" sz="1600" dirty="0" err="1"/>
              <a:t>sw_http_server</a:t>
            </a:r>
            <a:r>
              <a:rPr lang="en-US" altLang="zh-CN" sz="1600" dirty="0"/>
              <a:t>-&gt;set([</a:t>
            </a:r>
          </a:p>
          <a:p>
            <a:pPr marL="914400" lvl="2" indent="0">
              <a:buNone/>
            </a:pPr>
            <a:r>
              <a:rPr lang="en-US" altLang="zh-CN" sz="1600" dirty="0"/>
              <a:t>        ‘</a:t>
            </a:r>
            <a:r>
              <a:rPr lang="en-US" altLang="zh-CN" sz="1600" dirty="0" err="1"/>
              <a:t>daemonize</a:t>
            </a:r>
            <a:r>
              <a:rPr lang="en-US" altLang="zh-CN" sz="1600" dirty="0"/>
              <a:t>’ =&gt; 1</a:t>
            </a:r>
          </a:p>
          <a:p>
            <a:pPr marL="914400" lvl="2" indent="0">
              <a:buNone/>
            </a:pPr>
            <a:r>
              <a:rPr lang="en-US" altLang="zh-CN" sz="1600" dirty="0"/>
              <a:t>]);</a:t>
            </a:r>
          </a:p>
          <a:p>
            <a:r>
              <a:rPr lang="zh-CN" altLang="en-US" sz="2000" dirty="0"/>
              <a:t>完整代码参考示例文件。</a:t>
            </a:r>
          </a:p>
        </p:txBody>
      </p:sp>
    </p:spTree>
    <p:extLst>
      <p:ext uri="{BB962C8B-B14F-4D97-AF65-F5344CB8AC3E}">
        <p14:creationId xmlns:p14="http://schemas.microsoft.com/office/powerpoint/2010/main" val="1299681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en-US" altLang="zh-CN" dirty="0"/>
              <a:t>3</a:t>
            </a:r>
            <a:endParaRPr lang="zh-CN" altLang="en-US" dirty="0"/>
          </a:p>
        </p:txBody>
      </p:sp>
      <p:sp>
        <p:nvSpPr>
          <p:cNvPr id="3" name="内容占位符 2">
            <a:extLst>
              <a:ext uri="{FF2B5EF4-FFF2-40B4-BE49-F238E27FC236}">
                <a16:creationId xmlns:a16="http://schemas.microsoft.com/office/drawing/2014/main" id="{ED7249CC-3D11-4FF8-8CF2-30C36502BA8B}"/>
              </a:ext>
            </a:extLst>
          </p:cNvPr>
          <p:cNvSpPr>
            <a:spLocks noGrp="1"/>
          </p:cNvSpPr>
          <p:nvPr>
            <p:ph idx="1"/>
          </p:nvPr>
        </p:nvSpPr>
        <p:spPr/>
        <p:txBody>
          <a:bodyPr/>
          <a:lstStyle/>
          <a:p>
            <a:pPr marL="0" indent="0" algn="ctr">
              <a:buNone/>
            </a:pPr>
            <a:endParaRPr lang="en-US" altLang="zh-CN" dirty="0">
              <a:solidFill>
                <a:schemeClr val="accent1">
                  <a:lumMod val="75000"/>
                </a:schemeClr>
              </a:solidFill>
            </a:endParaRPr>
          </a:p>
          <a:p>
            <a:pPr marL="0" indent="0" algn="ctr">
              <a:buNone/>
            </a:pPr>
            <a:endParaRPr lang="en-US" altLang="zh-CN" dirty="0">
              <a:solidFill>
                <a:schemeClr val="accent1">
                  <a:lumMod val="75000"/>
                </a:schemeClr>
              </a:solidFill>
            </a:endParaRPr>
          </a:p>
          <a:p>
            <a:pPr marL="0" indent="0" algn="ctr">
              <a:buNone/>
            </a:pPr>
            <a:endParaRPr lang="en-US" altLang="zh-CN" dirty="0">
              <a:solidFill>
                <a:schemeClr val="accent1">
                  <a:lumMod val="75000"/>
                </a:schemeClr>
              </a:solidFill>
            </a:endParaRPr>
          </a:p>
          <a:p>
            <a:pPr marL="0" indent="0" algn="ctr">
              <a:buNone/>
            </a:pPr>
            <a:endParaRPr lang="en-US" altLang="zh-CN" dirty="0">
              <a:solidFill>
                <a:schemeClr val="accent1">
                  <a:lumMod val="75000"/>
                </a:schemeClr>
              </a:solidFill>
            </a:endParaRPr>
          </a:p>
          <a:p>
            <a:pPr marL="0" indent="0" algn="ctr">
              <a:buNone/>
            </a:pPr>
            <a:r>
              <a:rPr lang="en-US" altLang="zh-CN" sz="3200" dirty="0" err="1">
                <a:solidFill>
                  <a:schemeClr val="accent1">
                    <a:lumMod val="75000"/>
                  </a:schemeClr>
                </a:solidFill>
              </a:rPr>
              <a:t>Swoole</a:t>
            </a:r>
            <a:r>
              <a:rPr lang="zh-CN" altLang="en-US" sz="3200" dirty="0">
                <a:solidFill>
                  <a:schemeClr val="accent1">
                    <a:lumMod val="75000"/>
                  </a:schemeClr>
                </a:solidFill>
              </a:rPr>
              <a:t>静态文件服务器</a:t>
            </a:r>
          </a:p>
        </p:txBody>
      </p:sp>
    </p:spTree>
    <p:extLst>
      <p:ext uri="{BB962C8B-B14F-4D97-AF65-F5344CB8AC3E}">
        <p14:creationId xmlns:p14="http://schemas.microsoft.com/office/powerpoint/2010/main" val="1908713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normAutofit/>
          </a:bodyPr>
          <a:lstStyle/>
          <a:p>
            <a:r>
              <a:rPr lang="zh-CN" altLang="en-US" dirty="0"/>
              <a:t>静态文件服务器</a:t>
            </a:r>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zh-CN" altLang="en-US" sz="2000" dirty="0"/>
              <a:t>返回静态文件，不做动态处理。</a:t>
            </a:r>
            <a:endParaRPr lang="en-US" altLang="zh-CN" sz="2000" dirty="0"/>
          </a:p>
          <a:p>
            <a:endParaRPr lang="en-US" altLang="zh-CN" sz="2000" dirty="0"/>
          </a:p>
          <a:p>
            <a:r>
              <a:rPr lang="zh-CN" altLang="en-US" sz="2000" dirty="0"/>
              <a:t>可用于静态网站。</a:t>
            </a:r>
            <a:endParaRPr lang="en-US" altLang="zh-CN" sz="2000" dirty="0"/>
          </a:p>
          <a:p>
            <a:endParaRPr lang="en-US" altLang="zh-CN" sz="2000" dirty="0"/>
          </a:p>
          <a:p>
            <a:r>
              <a:rPr lang="zh-CN" altLang="en-US" sz="2000" dirty="0"/>
              <a:t>大规模网站，会单独有一个静态文件分发服务器。对于变动不频繁的页面部署在一个单独的服务上，减轻整体系统的负载压力。</a:t>
            </a:r>
            <a:endParaRPr lang="en-US" altLang="zh-CN" sz="2000" dirty="0"/>
          </a:p>
          <a:p>
            <a:endParaRPr lang="en-US" altLang="zh-CN" sz="2000" dirty="0"/>
          </a:p>
        </p:txBody>
      </p:sp>
    </p:spTree>
    <p:extLst>
      <p:ext uri="{BB962C8B-B14F-4D97-AF65-F5344CB8AC3E}">
        <p14:creationId xmlns:p14="http://schemas.microsoft.com/office/powerpoint/2010/main" val="1857825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zh-CN" altLang="en-US" dirty="0"/>
              <a:t>使用</a:t>
            </a:r>
            <a:r>
              <a:rPr lang="en-US" altLang="zh-CN" dirty="0" err="1"/>
              <a:t>Swoole</a:t>
            </a:r>
            <a:r>
              <a:rPr lang="zh-CN" altLang="en-US" dirty="0"/>
              <a:t>如何实现</a:t>
            </a:r>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zh-CN" altLang="en-US" sz="2000" dirty="0">
                <a:latin typeface="等线" panose="02010600030101010101" pitchFamily="2" charset="-122"/>
                <a:ea typeface="等线" panose="02010600030101010101" pitchFamily="2" charset="-122"/>
              </a:rPr>
              <a:t>使用</a:t>
            </a:r>
            <a:r>
              <a:rPr lang="en-US" altLang="zh-CN" sz="2000" dirty="0" err="1">
                <a:latin typeface="等线" panose="02010600030101010101" pitchFamily="2" charset="-122"/>
                <a:ea typeface="等线" panose="02010600030101010101" pitchFamily="2" charset="-122"/>
              </a:rPr>
              <a:t>Swoole</a:t>
            </a:r>
            <a:r>
              <a:rPr lang="zh-CN" altLang="en-US" sz="2000" dirty="0">
                <a:latin typeface="等线" panose="02010600030101010101" pitchFamily="2" charset="-122"/>
                <a:ea typeface="等线" panose="02010600030101010101" pitchFamily="2" charset="-122"/>
              </a:rPr>
              <a:t>实现静态文件服务器很简单，</a:t>
            </a:r>
            <a:r>
              <a:rPr lang="en-US" altLang="zh-CN" sz="2000" dirty="0" err="1">
                <a:latin typeface="等线" panose="02010600030101010101" pitchFamily="2" charset="-122"/>
                <a:ea typeface="等线" panose="02010600030101010101" pitchFamily="2" charset="-122"/>
              </a:rPr>
              <a:t>Swoole</a:t>
            </a:r>
            <a:r>
              <a:rPr lang="zh-CN" altLang="en-US" sz="2000" dirty="0">
                <a:latin typeface="等线" panose="02010600030101010101" pitchFamily="2" charset="-122"/>
                <a:ea typeface="等线" panose="02010600030101010101" pitchFamily="2" charset="-122"/>
              </a:rPr>
              <a:t>提供了</a:t>
            </a:r>
            <a:r>
              <a:rPr lang="en-US" altLang="zh-CN" sz="2000" dirty="0" err="1">
                <a:latin typeface="等线" panose="02010600030101010101" pitchFamily="2" charset="-122"/>
                <a:ea typeface="等线" panose="02010600030101010101" pitchFamily="2" charset="-122"/>
              </a:rPr>
              <a:t>document_root</a:t>
            </a:r>
            <a:r>
              <a:rPr lang="zh-CN" altLang="en-US" sz="2000" dirty="0">
                <a:latin typeface="等线" panose="02010600030101010101" pitchFamily="2" charset="-122"/>
                <a:ea typeface="等线" panose="02010600030101010101" pitchFamily="2" charset="-122"/>
              </a:rPr>
              <a:t>配置选项。</a:t>
            </a:r>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通过两个选项组合即可实现：</a:t>
            </a:r>
            <a:endParaRPr lang="en-US" altLang="zh-CN" sz="2000" dirty="0">
              <a:latin typeface="等线" panose="02010600030101010101" pitchFamily="2" charset="-122"/>
              <a:ea typeface="等线" panose="02010600030101010101" pitchFamily="2" charset="-122"/>
            </a:endParaRPr>
          </a:p>
          <a:p>
            <a:pPr marL="457200" lvl="1" indent="0">
              <a:buNone/>
            </a:pPr>
            <a:r>
              <a:rPr lang="en-US" altLang="zh-CN" sz="1600" dirty="0">
                <a:latin typeface="等线" panose="02010600030101010101" pitchFamily="2" charset="-122"/>
                <a:ea typeface="等线" panose="02010600030101010101" pitchFamily="2" charset="-122"/>
              </a:rPr>
              <a:t>    </a:t>
            </a:r>
            <a:r>
              <a:rPr lang="en-US" altLang="zh-CN" sz="1800" dirty="0">
                <a:latin typeface="等线" panose="02010600030101010101" pitchFamily="2" charset="-122"/>
                <a:ea typeface="等线" panose="02010600030101010101" pitchFamily="2" charset="-122"/>
              </a:rPr>
              <a:t>$server-&gt;set([</a:t>
            </a:r>
          </a:p>
          <a:p>
            <a:pPr marL="457200" lvl="1" indent="0">
              <a:buNone/>
            </a:pPr>
            <a:r>
              <a:rPr lang="en-US" altLang="zh-CN" sz="1800" dirty="0">
                <a:latin typeface="等线" panose="02010600030101010101" pitchFamily="2" charset="-122"/>
                <a:ea typeface="等线" panose="02010600030101010101" pitchFamily="2" charset="-122"/>
              </a:rPr>
              <a:t>        ‘</a:t>
            </a:r>
            <a:r>
              <a:rPr lang="en-US" altLang="zh-CN" sz="1800" dirty="0" err="1">
                <a:latin typeface="等线" panose="02010600030101010101" pitchFamily="2" charset="-122"/>
                <a:ea typeface="等线" panose="02010600030101010101" pitchFamily="2" charset="-122"/>
              </a:rPr>
              <a:t>document_root</a:t>
            </a:r>
            <a:r>
              <a:rPr lang="en-US" altLang="zh-CN" sz="1800" dirty="0">
                <a:latin typeface="等线" panose="02010600030101010101" pitchFamily="2" charset="-122"/>
                <a:ea typeface="等线" panose="02010600030101010101" pitchFamily="2" charset="-122"/>
              </a:rPr>
              <a:t>’ =&gt; ‘/home/</a:t>
            </a:r>
            <a:r>
              <a:rPr lang="en-US" altLang="zh-CN" sz="1800" dirty="0" err="1">
                <a:latin typeface="等线" panose="02010600030101010101" pitchFamily="2" charset="-122"/>
                <a:ea typeface="等线" panose="02010600030101010101" pitchFamily="2" charset="-122"/>
              </a:rPr>
              <a:t>wy</a:t>
            </a:r>
            <a:r>
              <a:rPr lang="en-US" altLang="zh-CN" sz="1800" dirty="0">
                <a:latin typeface="等线" panose="02010600030101010101" pitchFamily="2" charset="-122"/>
                <a:ea typeface="等线" panose="02010600030101010101" pitchFamily="2" charset="-122"/>
              </a:rPr>
              <a:t>/www/</a:t>
            </a:r>
            <a:r>
              <a:rPr lang="en-US" altLang="zh-CN" sz="1800" dirty="0" err="1">
                <a:latin typeface="等线" panose="02010600030101010101" pitchFamily="2" charset="-122"/>
                <a:ea typeface="等线" panose="02010600030101010101" pitchFamily="2" charset="-122"/>
              </a:rPr>
              <a:t>swoole_static</a:t>
            </a:r>
            <a:r>
              <a:rPr lang="en-US" altLang="zh-CN" sz="1800" dirty="0">
                <a:latin typeface="等线" panose="02010600030101010101" pitchFamily="2" charset="-122"/>
                <a:ea typeface="等线" panose="02010600030101010101" pitchFamily="2" charset="-122"/>
              </a:rPr>
              <a:t>’,</a:t>
            </a:r>
          </a:p>
          <a:p>
            <a:pPr marL="457200" lvl="1" indent="0">
              <a:buNone/>
            </a:pPr>
            <a:r>
              <a:rPr lang="en-US" altLang="zh-CN" sz="1800" dirty="0">
                <a:latin typeface="等线" panose="02010600030101010101" pitchFamily="2" charset="-122"/>
                <a:ea typeface="等线" panose="02010600030101010101" pitchFamily="2" charset="-122"/>
              </a:rPr>
              <a:t>        ‘</a:t>
            </a:r>
            <a:r>
              <a:rPr lang="en-US" altLang="zh-CN" sz="1800" dirty="0" err="1">
                <a:latin typeface="等线" panose="02010600030101010101" pitchFamily="2" charset="-122"/>
                <a:ea typeface="等线" panose="02010600030101010101" pitchFamily="2" charset="-122"/>
              </a:rPr>
              <a:t>enable_static_handler</a:t>
            </a:r>
            <a:r>
              <a:rPr lang="en-US" altLang="zh-CN" sz="1800" dirty="0">
                <a:latin typeface="等线" panose="02010600030101010101" pitchFamily="2" charset="-122"/>
                <a:ea typeface="等线" panose="02010600030101010101" pitchFamily="2" charset="-122"/>
              </a:rPr>
              <a:t>’ =&gt; true</a:t>
            </a:r>
          </a:p>
          <a:p>
            <a:pPr marL="457200" lvl="1" indent="0">
              <a:buNone/>
            </a:pPr>
            <a:r>
              <a:rPr lang="en-US" altLang="zh-CN" sz="1800" dirty="0">
                <a:latin typeface="等线" panose="02010600030101010101" pitchFamily="2" charset="-122"/>
                <a:ea typeface="等线" panose="02010600030101010101" pitchFamily="2" charset="-122"/>
              </a:rPr>
              <a:t>    ]);</a:t>
            </a:r>
          </a:p>
          <a:p>
            <a:pPr marL="457200" lvl="1" indent="0">
              <a:buNone/>
            </a:pPr>
            <a:endParaRPr lang="en-US" altLang="zh-CN" sz="1800" dirty="0">
              <a:latin typeface="等线" panose="02010600030101010101" pitchFamily="2" charset="-122"/>
              <a:ea typeface="等线" panose="02010600030101010101" pitchFamily="2" charset="-122"/>
            </a:endParaRPr>
          </a:p>
          <a:p>
            <a:r>
              <a:rPr lang="en-US" altLang="zh-CN" sz="2000" dirty="0" err="1">
                <a:latin typeface="等线" panose="02010600030101010101" pitchFamily="2" charset="-122"/>
                <a:ea typeface="等线" panose="02010600030101010101" pitchFamily="2" charset="-122"/>
              </a:rPr>
              <a:t>document_root</a:t>
            </a:r>
            <a:r>
              <a:rPr lang="zh-CN" altLang="en-US" sz="2000" dirty="0">
                <a:latin typeface="等线" panose="02010600030101010101" pitchFamily="2" charset="-122"/>
                <a:ea typeface="等线" panose="02010600030101010101" pitchFamily="2" charset="-122"/>
              </a:rPr>
              <a:t>配置静态文件路径，</a:t>
            </a:r>
            <a:r>
              <a:rPr lang="en-US" altLang="zh-CN" sz="2000" dirty="0" err="1">
                <a:latin typeface="等线" panose="02010600030101010101" pitchFamily="2" charset="-122"/>
                <a:ea typeface="等线" panose="02010600030101010101" pitchFamily="2" charset="-122"/>
              </a:rPr>
              <a:t>enable_static_handler</a:t>
            </a:r>
            <a:r>
              <a:rPr lang="zh-CN" altLang="en-US" sz="2000" dirty="0">
                <a:latin typeface="等线" panose="02010600030101010101" pitchFamily="2" charset="-122"/>
                <a:ea typeface="等线" panose="02010600030101010101" pitchFamily="2" charset="-122"/>
              </a:rPr>
              <a:t>设置允许静态文件请求处理。</a:t>
            </a:r>
            <a:endParaRPr lang="en-US" altLang="zh-CN" sz="2000" dirty="0">
              <a:latin typeface="等线" panose="02010600030101010101" pitchFamily="2" charset="-122"/>
              <a:ea typeface="等线" panose="02010600030101010101" pitchFamily="2" charset="-122"/>
            </a:endParaRPr>
          </a:p>
          <a:p>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这两个选项设置后，如果在设置的路径存在请求的文件则直接返回文件数据。</a:t>
            </a:r>
            <a:endParaRPr lang="en-US" altLang="zh-CN" sz="2000" dirty="0">
              <a:latin typeface="等线" panose="02010600030101010101" pitchFamily="2" charset="-122"/>
              <a:ea typeface="等线" panose="02010600030101010101" pitchFamily="2" charset="-122"/>
            </a:endParaRPr>
          </a:p>
          <a:p>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如果存在文件，就不会再触发</a:t>
            </a:r>
            <a:r>
              <a:rPr lang="en-US" altLang="zh-CN" sz="2000" dirty="0" err="1">
                <a:latin typeface="等线" panose="02010600030101010101" pitchFamily="2" charset="-122"/>
                <a:ea typeface="等线" panose="02010600030101010101" pitchFamily="2" charset="-122"/>
              </a:rPr>
              <a:t>onRequest</a:t>
            </a:r>
            <a:r>
              <a:rPr lang="zh-CN" altLang="en-US" sz="2000" dirty="0">
                <a:latin typeface="等线" panose="02010600030101010101" pitchFamily="2" charset="-122"/>
                <a:ea typeface="等线" panose="02010600030101010101" pitchFamily="2" charset="-122"/>
              </a:rPr>
              <a:t>事件。</a:t>
            </a:r>
            <a:endParaRPr lang="en-US" altLang="zh-CN" sz="20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224080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zh-CN" altLang="en-US" dirty="0"/>
              <a:t>文件未发现</a:t>
            </a:r>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zh-CN" altLang="en-US" sz="2000" dirty="0">
                <a:latin typeface="等线" panose="02010600030101010101" pitchFamily="2" charset="-122"/>
                <a:ea typeface="等线" panose="02010600030101010101" pitchFamily="2" charset="-122"/>
              </a:rPr>
              <a:t>如果文件未发现，则会触发</a:t>
            </a:r>
            <a:r>
              <a:rPr lang="en-US" altLang="zh-CN" sz="2000" dirty="0" err="1">
                <a:latin typeface="等线" panose="02010600030101010101" pitchFamily="2" charset="-122"/>
                <a:ea typeface="等线" panose="02010600030101010101" pitchFamily="2" charset="-122"/>
              </a:rPr>
              <a:t>onRequest</a:t>
            </a:r>
            <a:r>
              <a:rPr lang="zh-CN" altLang="en-US" sz="2000" dirty="0">
                <a:latin typeface="等线" panose="02010600030101010101" pitchFamily="2" charset="-122"/>
                <a:ea typeface="等线" panose="02010600030101010101" pitchFamily="2" charset="-122"/>
              </a:rPr>
              <a:t>事件处理请求。</a:t>
            </a:r>
            <a:endParaRPr lang="en-US" altLang="zh-CN" sz="2000" dirty="0">
              <a:latin typeface="等线" panose="02010600030101010101" pitchFamily="2" charset="-122"/>
              <a:ea typeface="等线" panose="02010600030101010101" pitchFamily="2" charset="-122"/>
            </a:endParaRPr>
          </a:p>
          <a:p>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可以在</a:t>
            </a:r>
            <a:r>
              <a:rPr lang="en-US" altLang="zh-CN" sz="2000" dirty="0" err="1">
                <a:latin typeface="等线" panose="02010600030101010101" pitchFamily="2" charset="-122"/>
                <a:ea typeface="等线" panose="02010600030101010101" pitchFamily="2" charset="-122"/>
              </a:rPr>
              <a:t>onRequest</a:t>
            </a:r>
            <a:r>
              <a:rPr lang="zh-CN" altLang="en-US" sz="2000" dirty="0">
                <a:latin typeface="等线" panose="02010600030101010101" pitchFamily="2" charset="-122"/>
                <a:ea typeface="等线" panose="02010600030101010101" pitchFamily="2" charset="-122"/>
              </a:rPr>
              <a:t>事件回调函数中给出错误提示：</a:t>
            </a: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a:p>
            <a:pPr marL="0" indent="0">
              <a:buNone/>
            </a:pPr>
            <a:endParaRPr lang="en-US" altLang="zh-CN" sz="2000" dirty="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1411C3EA-5AB6-4585-B1A2-C0E713D0F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713" y="3989846"/>
            <a:ext cx="9628573" cy="1417320"/>
          </a:xfrm>
          <a:prstGeom prst="rect">
            <a:avLst/>
          </a:prstGeom>
        </p:spPr>
      </p:pic>
    </p:spTree>
    <p:extLst>
      <p:ext uri="{BB962C8B-B14F-4D97-AF65-F5344CB8AC3E}">
        <p14:creationId xmlns:p14="http://schemas.microsoft.com/office/powerpoint/2010/main" val="1893492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zh-CN" altLang="en-US" dirty="0"/>
              <a:t>写成守护进程</a:t>
            </a:r>
          </a:p>
        </p:txBody>
      </p:sp>
      <p:sp>
        <p:nvSpPr>
          <p:cNvPr id="3" name="内容占位符 2">
            <a:extLst>
              <a:ext uri="{FF2B5EF4-FFF2-40B4-BE49-F238E27FC236}">
                <a16:creationId xmlns:a16="http://schemas.microsoft.com/office/drawing/2014/main" id="{3E92D374-780A-4664-A957-CB8EB1EF481B}"/>
              </a:ext>
            </a:extLst>
          </p:cNvPr>
          <p:cNvSpPr>
            <a:spLocks noGrp="1"/>
          </p:cNvSpPr>
          <p:nvPr>
            <p:ph idx="1"/>
          </p:nvPr>
        </p:nvSpPr>
        <p:spPr/>
        <p:txBody>
          <a:bodyPr>
            <a:normAutofit/>
          </a:bodyPr>
          <a:lstStyle/>
          <a:p>
            <a:r>
              <a:rPr lang="zh-CN" altLang="en-US" sz="2000" dirty="0"/>
              <a:t>作为一个静态文件服务程序，运行时要在后台运行，否则</a:t>
            </a:r>
            <a:r>
              <a:rPr lang="en-US" altLang="zh-CN" sz="2000" dirty="0"/>
              <a:t>shell</a:t>
            </a:r>
            <a:r>
              <a:rPr lang="zh-CN" altLang="en-US" sz="2000" dirty="0"/>
              <a:t>退出，就会随之退出。</a:t>
            </a:r>
            <a:endParaRPr lang="en-US" altLang="zh-CN" sz="2000" dirty="0"/>
          </a:p>
          <a:p>
            <a:endParaRPr lang="en-US" altLang="zh-CN" sz="2000" dirty="0"/>
          </a:p>
          <a:p>
            <a:r>
              <a:rPr lang="zh-CN" altLang="en-US" sz="2000" dirty="0"/>
              <a:t>使用配置创建守护进程：</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最后一行加入‘</a:t>
            </a:r>
            <a:r>
              <a:rPr lang="en-US" altLang="zh-CN" sz="2000" dirty="0" err="1"/>
              <a:t>daemonize</a:t>
            </a:r>
            <a:r>
              <a:rPr lang="zh-CN" altLang="en-US" sz="2000" dirty="0"/>
              <a:t>’</a:t>
            </a:r>
            <a:r>
              <a:rPr lang="en-US" altLang="zh-CN" sz="2000" dirty="0"/>
              <a:t>=&gt;1</a:t>
            </a:r>
            <a:r>
              <a:rPr lang="zh-CN" altLang="en-US" sz="2000" dirty="0"/>
              <a:t>即可。</a:t>
            </a:r>
            <a:endParaRPr lang="en-US" altLang="zh-CN" sz="2000" dirty="0"/>
          </a:p>
          <a:p>
            <a:pPr marL="0" indent="0">
              <a:buNone/>
            </a:pPr>
            <a:endParaRPr lang="zh-CN" altLang="en-US" sz="2000" dirty="0"/>
          </a:p>
        </p:txBody>
      </p:sp>
      <p:pic>
        <p:nvPicPr>
          <p:cNvPr id="5" name="图片 4">
            <a:extLst>
              <a:ext uri="{FF2B5EF4-FFF2-40B4-BE49-F238E27FC236}">
                <a16:creationId xmlns:a16="http://schemas.microsoft.com/office/drawing/2014/main" id="{990F988B-D601-4BF2-B8CC-25FD478A00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964" y="3139032"/>
            <a:ext cx="9319939" cy="2062468"/>
          </a:xfrm>
          <a:prstGeom prst="rect">
            <a:avLst/>
          </a:prstGeom>
        </p:spPr>
      </p:pic>
    </p:spTree>
    <p:extLst>
      <p:ext uri="{BB962C8B-B14F-4D97-AF65-F5344CB8AC3E}">
        <p14:creationId xmlns:p14="http://schemas.microsoft.com/office/powerpoint/2010/main" val="49303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zh-CN" altLang="en-US" dirty="0"/>
              <a:t>目录</a:t>
            </a:r>
          </a:p>
        </p:txBody>
      </p:sp>
      <p:graphicFrame>
        <p:nvGraphicFramePr>
          <p:cNvPr id="8" name="内容占位符 7">
            <a:extLst>
              <a:ext uri="{FF2B5EF4-FFF2-40B4-BE49-F238E27FC236}">
                <a16:creationId xmlns:a16="http://schemas.microsoft.com/office/drawing/2014/main" id="{E297281D-D602-49CD-B5A2-49E27DF0DF4B}"/>
              </a:ext>
            </a:extLst>
          </p:cNvPr>
          <p:cNvGraphicFramePr>
            <a:graphicFrameLocks noGrp="1"/>
          </p:cNvGraphicFramePr>
          <p:nvPr>
            <p:ph idx="1"/>
            <p:extLst>
              <p:ext uri="{D42A27DB-BD31-4B8C-83A1-F6EECF244321}">
                <p14:modId xmlns:p14="http://schemas.microsoft.com/office/powerpoint/2010/main" val="2693306284"/>
              </p:ext>
            </p:extLst>
          </p:nvPr>
        </p:nvGraphicFramePr>
        <p:xfrm>
          <a:off x="870012" y="2317072"/>
          <a:ext cx="10483788" cy="2223819"/>
        </p:xfrm>
        <a:graphic>
          <a:graphicData uri="http://schemas.openxmlformats.org/drawingml/2006/table">
            <a:tbl>
              <a:tblPr firstRow="1" bandRow="1">
                <a:tableStyleId>{8799B23B-EC83-4686-B30A-512413B5E67A}</a:tableStyleId>
              </a:tblPr>
              <a:tblGrid>
                <a:gridCol w="10483788">
                  <a:extLst>
                    <a:ext uri="{9D8B030D-6E8A-4147-A177-3AD203B41FA5}">
                      <a16:colId xmlns:a16="http://schemas.microsoft.com/office/drawing/2014/main" val="2172453955"/>
                    </a:ext>
                  </a:extLst>
                </a:gridCol>
              </a:tblGrid>
              <a:tr h="741273">
                <a:tc>
                  <a:txBody>
                    <a:bodyPr/>
                    <a:lstStyle/>
                    <a:p>
                      <a:pPr lvl="4" algn="l"/>
                      <a:r>
                        <a:rPr lang="zh-CN" altLang="en-US" sz="2000" b="0" dirty="0">
                          <a:latin typeface="汉仪家书简" panose="02010609000101010101" pitchFamily="49" charset="-122"/>
                          <a:ea typeface="汉仪家书简" panose="02010609000101010101" pitchFamily="49" charset="-122"/>
                        </a:rPr>
                        <a:t>异步</a:t>
                      </a:r>
                      <a:r>
                        <a:rPr lang="en-US" altLang="zh-CN" sz="2000" b="0" dirty="0">
                          <a:latin typeface="汉仪家书简" panose="02010609000101010101" pitchFamily="49" charset="-122"/>
                          <a:ea typeface="汉仪家书简" panose="02010609000101010101" pitchFamily="49" charset="-122"/>
                        </a:rPr>
                        <a:t>IO</a:t>
                      </a:r>
                      <a:r>
                        <a:rPr lang="zh-CN" altLang="en-US" sz="2000" b="0" dirty="0">
                          <a:latin typeface="汉仪家书简" panose="02010609000101010101" pitchFamily="49" charset="-122"/>
                          <a:ea typeface="汉仪家书简" panose="02010609000101010101" pitchFamily="49" charset="-122"/>
                        </a:rPr>
                        <a:t>与</a:t>
                      </a:r>
                      <a:r>
                        <a:rPr lang="en-US" altLang="zh-CN" sz="2000" b="0" dirty="0" err="1">
                          <a:latin typeface="汉仪家书简" panose="02010609000101010101" pitchFamily="49" charset="-122"/>
                          <a:ea typeface="汉仪家书简" panose="02010609000101010101" pitchFamily="49" charset="-122"/>
                        </a:rPr>
                        <a:t>Swoole</a:t>
                      </a:r>
                      <a:r>
                        <a:rPr lang="zh-CN" altLang="en-US" sz="2000" b="0" dirty="0">
                          <a:latin typeface="汉仪家书简" panose="02010609000101010101" pitchFamily="49" charset="-122"/>
                          <a:ea typeface="汉仪家书简" panose="02010609000101010101" pitchFamily="49" charset="-122"/>
                        </a:rPr>
                        <a:t>介绍</a:t>
                      </a:r>
                    </a:p>
                  </a:txBody>
                  <a:tcPr anchor="ctr">
                    <a:lnL w="12700" cmpd="sng">
                      <a:noFill/>
                    </a:lnL>
                    <a:lnR w="12700" cmpd="sng">
                      <a:noFill/>
                    </a:lnR>
                    <a:lnT w="12700" cmpd="sng">
                      <a:noFill/>
                    </a:lnT>
                    <a:lnB w="25400" cmpd="sng">
                      <a:noFill/>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767275421"/>
                  </a:ext>
                </a:extLst>
              </a:tr>
              <a:tr h="741273">
                <a:tc>
                  <a:txBody>
                    <a:bodyPr/>
                    <a:lstStyle/>
                    <a:p>
                      <a:pPr lvl="4" algn="l"/>
                      <a:r>
                        <a:rPr lang="en-US" altLang="zh-CN" sz="2000" dirty="0" err="1">
                          <a:latin typeface="汉仪家书简" panose="02010609000101010101" pitchFamily="49" charset="-122"/>
                          <a:ea typeface="汉仪家书简" panose="02010609000101010101" pitchFamily="49" charset="-122"/>
                        </a:rPr>
                        <a:t>Swoole</a:t>
                      </a:r>
                      <a:r>
                        <a:rPr lang="zh-CN" altLang="en-US" sz="2000" dirty="0">
                          <a:latin typeface="汉仪家书简" panose="02010609000101010101" pitchFamily="49" charset="-122"/>
                          <a:ea typeface="汉仪家书简" panose="02010609000101010101" pitchFamily="49" charset="-122"/>
                        </a:rPr>
                        <a:t>扩展介绍与安装</a:t>
                      </a:r>
                    </a:p>
                  </a:txBody>
                  <a:tcPr anchor="ctr">
                    <a:lnL w="12700" cmpd="sng">
                      <a:noFill/>
                    </a:lnL>
                    <a:lnR w="12700" cmpd="sng">
                      <a:noFill/>
                    </a:lnR>
                    <a:lnT w="254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994305771"/>
                  </a:ext>
                </a:extLst>
              </a:tr>
              <a:tr h="741273">
                <a:tc>
                  <a:txBody>
                    <a:bodyPr/>
                    <a:lstStyle/>
                    <a:p>
                      <a:pPr lvl="4" algn="l"/>
                      <a:r>
                        <a:rPr lang="zh-CN" altLang="en-US" sz="2000" dirty="0">
                          <a:latin typeface="汉仪家书简" panose="02010609000101010101" pitchFamily="49" charset="-122"/>
                          <a:ea typeface="汉仪家书简" panose="02010609000101010101" pitchFamily="49" charset="-122"/>
                        </a:rPr>
                        <a:t>使用</a:t>
                      </a:r>
                      <a:r>
                        <a:rPr lang="en-US" altLang="zh-CN" sz="2000" dirty="0" err="1">
                          <a:latin typeface="汉仪家书简" panose="02010609000101010101" pitchFamily="49" charset="-122"/>
                          <a:ea typeface="汉仪家书简" panose="02010609000101010101" pitchFamily="49" charset="-122"/>
                        </a:rPr>
                        <a:t>Swoole</a:t>
                      </a:r>
                      <a:r>
                        <a:rPr lang="zh-CN" altLang="en-US" sz="2000" dirty="0">
                          <a:latin typeface="汉仪家书简" panose="02010609000101010101" pitchFamily="49" charset="-122"/>
                          <a:ea typeface="汉仪家书简" panose="02010609000101010101" pitchFamily="49" charset="-122"/>
                        </a:rPr>
                        <a:t>编写异步程序</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453593494"/>
                  </a:ext>
                </a:extLst>
              </a:tr>
            </a:tbl>
          </a:graphicData>
        </a:graphic>
      </p:graphicFrame>
    </p:spTree>
    <p:extLst>
      <p:ext uri="{BB962C8B-B14F-4D97-AF65-F5344CB8AC3E}">
        <p14:creationId xmlns:p14="http://schemas.microsoft.com/office/powerpoint/2010/main" val="3581785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en-US" altLang="zh-CN" dirty="0"/>
              <a:t>1</a:t>
            </a:r>
            <a:endParaRPr lang="zh-CN" altLang="en-US" dirty="0"/>
          </a:p>
        </p:txBody>
      </p:sp>
      <p:sp>
        <p:nvSpPr>
          <p:cNvPr id="3" name="内容占位符 2">
            <a:extLst>
              <a:ext uri="{FF2B5EF4-FFF2-40B4-BE49-F238E27FC236}">
                <a16:creationId xmlns:a16="http://schemas.microsoft.com/office/drawing/2014/main" id="{ED7249CC-3D11-4FF8-8CF2-30C36502BA8B}"/>
              </a:ext>
            </a:extLst>
          </p:cNvPr>
          <p:cNvSpPr>
            <a:spLocks noGrp="1"/>
          </p:cNvSpPr>
          <p:nvPr>
            <p:ph idx="1"/>
          </p:nvPr>
        </p:nvSpPr>
        <p:spPr/>
        <p:txBody>
          <a:bodyPr/>
          <a:lstStyle/>
          <a:p>
            <a:pPr marL="0" indent="0" algn="ctr">
              <a:buNone/>
            </a:pPr>
            <a:endParaRPr lang="en-US" altLang="zh-CN" dirty="0">
              <a:solidFill>
                <a:schemeClr val="accent1">
                  <a:lumMod val="75000"/>
                </a:schemeClr>
              </a:solidFill>
            </a:endParaRPr>
          </a:p>
          <a:p>
            <a:pPr marL="0" indent="0" algn="ctr">
              <a:buNone/>
            </a:pPr>
            <a:endParaRPr lang="en-US" altLang="zh-CN" dirty="0">
              <a:solidFill>
                <a:schemeClr val="accent1">
                  <a:lumMod val="75000"/>
                </a:schemeClr>
              </a:solidFill>
            </a:endParaRPr>
          </a:p>
          <a:p>
            <a:pPr marL="0" indent="0" algn="ctr">
              <a:buNone/>
            </a:pPr>
            <a:endParaRPr lang="en-US" altLang="zh-CN" dirty="0">
              <a:solidFill>
                <a:schemeClr val="accent1">
                  <a:lumMod val="75000"/>
                </a:schemeClr>
              </a:solidFill>
            </a:endParaRPr>
          </a:p>
          <a:p>
            <a:pPr marL="0" indent="0" algn="ctr">
              <a:buNone/>
            </a:pPr>
            <a:endParaRPr lang="en-US" altLang="zh-CN" dirty="0">
              <a:solidFill>
                <a:schemeClr val="accent1">
                  <a:lumMod val="75000"/>
                </a:schemeClr>
              </a:solidFill>
            </a:endParaRPr>
          </a:p>
          <a:p>
            <a:pPr marL="0" indent="0" algn="ctr">
              <a:buNone/>
            </a:pPr>
            <a:r>
              <a:rPr lang="zh-CN" altLang="en-US" sz="3200" dirty="0">
                <a:solidFill>
                  <a:schemeClr val="accent1">
                    <a:lumMod val="75000"/>
                  </a:schemeClr>
                </a:solidFill>
              </a:rPr>
              <a:t>异步</a:t>
            </a:r>
            <a:r>
              <a:rPr lang="en-US" altLang="zh-CN" sz="3200" dirty="0">
                <a:solidFill>
                  <a:schemeClr val="accent1">
                    <a:lumMod val="75000"/>
                  </a:schemeClr>
                </a:solidFill>
              </a:rPr>
              <a:t>IO</a:t>
            </a:r>
            <a:r>
              <a:rPr lang="zh-CN" altLang="en-US" sz="3200" dirty="0">
                <a:solidFill>
                  <a:schemeClr val="accent1">
                    <a:lumMod val="75000"/>
                  </a:schemeClr>
                </a:solidFill>
              </a:rPr>
              <a:t>与</a:t>
            </a:r>
            <a:r>
              <a:rPr lang="en-US" altLang="zh-CN" sz="3200" dirty="0" err="1">
                <a:solidFill>
                  <a:schemeClr val="accent1">
                    <a:lumMod val="75000"/>
                  </a:schemeClr>
                </a:solidFill>
              </a:rPr>
              <a:t>Swoole</a:t>
            </a:r>
            <a:r>
              <a:rPr lang="zh-CN" altLang="en-US" sz="3200" dirty="0">
                <a:solidFill>
                  <a:schemeClr val="accent1">
                    <a:lumMod val="75000"/>
                  </a:schemeClr>
                </a:solidFill>
              </a:rPr>
              <a:t>介绍</a:t>
            </a:r>
          </a:p>
        </p:txBody>
      </p:sp>
    </p:spTree>
    <p:extLst>
      <p:ext uri="{BB962C8B-B14F-4D97-AF65-F5344CB8AC3E}">
        <p14:creationId xmlns:p14="http://schemas.microsoft.com/office/powerpoint/2010/main" val="4085003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zh-CN" altLang="en-US" dirty="0"/>
              <a:t>同步的过程与问题</a:t>
            </a:r>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zh-CN" altLang="en-US" sz="2000" dirty="0"/>
              <a:t>以烧水为例：同步过程就是一直等待水烧开，沏到壶里。中间不做其他事情。</a:t>
            </a:r>
            <a:endParaRPr lang="en-US" altLang="zh-CN" sz="2000" dirty="0"/>
          </a:p>
          <a:p>
            <a:endParaRPr lang="en-US" altLang="zh-CN" sz="2000" dirty="0"/>
          </a:p>
          <a:p>
            <a:r>
              <a:rPr lang="zh-CN" altLang="en-US" sz="2000" dirty="0"/>
              <a:t>对于不需要即时返回结果的操作，同步过程加大了网络延迟，降低了网站整体的响应速度。</a:t>
            </a:r>
            <a:endParaRPr lang="en-US" altLang="zh-CN" sz="2000" dirty="0"/>
          </a:p>
          <a:p>
            <a:endParaRPr lang="en-US" altLang="zh-CN" sz="2000" dirty="0"/>
          </a:p>
          <a:p>
            <a:r>
              <a:rPr lang="zh-CN" altLang="en-US" sz="2000" dirty="0"/>
              <a:t>同步过程在很多任务上，效率很低。</a:t>
            </a:r>
            <a:endParaRPr lang="en-US" altLang="zh-CN" sz="2000" dirty="0"/>
          </a:p>
        </p:txBody>
      </p:sp>
    </p:spTree>
    <p:extLst>
      <p:ext uri="{BB962C8B-B14F-4D97-AF65-F5344CB8AC3E}">
        <p14:creationId xmlns:p14="http://schemas.microsoft.com/office/powerpoint/2010/main" val="3138294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zh-CN" altLang="en-US" dirty="0"/>
              <a:t>异步的概念</a:t>
            </a:r>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zh-CN" altLang="en-US" sz="2000" dirty="0"/>
              <a:t>异步过程：还以烧水为例，烧水的过程中，去做其他事情，等水烧开了发出提示，这时候你可以终端手头的工作先把处理水烧开了这个</a:t>
            </a:r>
            <a:r>
              <a:rPr lang="zh-CN" altLang="en-US" sz="2000" dirty="0">
                <a:solidFill>
                  <a:srgbClr val="C00000"/>
                </a:solidFill>
              </a:rPr>
              <a:t>事件。</a:t>
            </a:r>
            <a:endParaRPr lang="en-US" altLang="zh-CN" sz="2000" dirty="0">
              <a:solidFill>
                <a:srgbClr val="C00000"/>
              </a:solidFill>
            </a:endParaRPr>
          </a:p>
          <a:p>
            <a:endParaRPr lang="en-US" altLang="zh-CN" sz="2000" dirty="0">
              <a:solidFill>
                <a:schemeClr val="tx1">
                  <a:lumMod val="95000"/>
                  <a:lumOff val="5000"/>
                </a:schemeClr>
              </a:solidFill>
            </a:endParaRPr>
          </a:p>
          <a:p>
            <a:r>
              <a:rPr lang="zh-CN" altLang="en-US" sz="2000" dirty="0">
                <a:solidFill>
                  <a:schemeClr val="tx1">
                    <a:lumMod val="95000"/>
                    <a:lumOff val="5000"/>
                  </a:schemeClr>
                </a:solidFill>
              </a:rPr>
              <a:t>异步提高的是整体的效率，避免不必要的资源浪费。</a:t>
            </a:r>
            <a:endParaRPr lang="en-US" altLang="zh-CN" sz="2000" dirty="0">
              <a:solidFill>
                <a:schemeClr val="tx1">
                  <a:lumMod val="95000"/>
                  <a:lumOff val="5000"/>
                </a:schemeClr>
              </a:solidFill>
            </a:endParaRPr>
          </a:p>
          <a:p>
            <a:endParaRPr lang="en-US" altLang="zh-CN" sz="2000" dirty="0">
              <a:solidFill>
                <a:schemeClr val="tx1">
                  <a:lumMod val="95000"/>
                  <a:lumOff val="5000"/>
                </a:schemeClr>
              </a:solidFill>
            </a:endParaRPr>
          </a:p>
          <a:p>
            <a:r>
              <a:rPr lang="zh-CN" altLang="en-US" sz="2000" dirty="0">
                <a:solidFill>
                  <a:schemeClr val="tx1">
                    <a:lumMod val="95000"/>
                    <a:lumOff val="5000"/>
                  </a:schemeClr>
                </a:solidFill>
              </a:rPr>
              <a:t>再考虑一个问题：银行办理业务都是同步的过程，一个窗口只能等客户业务完成才处理下一个客户的业务。而如果是异步的方式，当客户在填表格等操作时，这时候业务员是空闲的，这时候可以先处理下一个客户的业务，如果上一个客户表格填写完成就发出一个信号告诉业务员响应这个请求。</a:t>
            </a:r>
            <a:endParaRPr lang="en-US" altLang="zh-CN" sz="2000" dirty="0">
              <a:solidFill>
                <a:schemeClr val="tx1">
                  <a:lumMod val="95000"/>
                  <a:lumOff val="5000"/>
                </a:schemeClr>
              </a:solidFill>
            </a:endParaRPr>
          </a:p>
        </p:txBody>
      </p:sp>
    </p:spTree>
    <p:extLst>
      <p:ext uri="{BB962C8B-B14F-4D97-AF65-F5344CB8AC3E}">
        <p14:creationId xmlns:p14="http://schemas.microsoft.com/office/powerpoint/2010/main" val="2748455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zh-CN" altLang="en-US" dirty="0"/>
              <a:t>深入理解异步</a:t>
            </a:r>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zh-CN" altLang="en-US" sz="1800" dirty="0"/>
              <a:t>异步是靠多个同步的操作组合起来的一种模式。</a:t>
            </a:r>
            <a:endParaRPr lang="en-US" altLang="zh-CN" sz="1800" dirty="0"/>
          </a:p>
          <a:p>
            <a:endParaRPr lang="en-US" altLang="zh-CN" sz="1800" dirty="0"/>
          </a:p>
          <a:p>
            <a:endParaRPr lang="en-US" altLang="zh-CN" sz="1800" dirty="0"/>
          </a:p>
        </p:txBody>
      </p:sp>
    </p:spTree>
    <p:extLst>
      <p:ext uri="{BB962C8B-B14F-4D97-AF65-F5344CB8AC3E}">
        <p14:creationId xmlns:p14="http://schemas.microsoft.com/office/powerpoint/2010/main" val="3190725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en-US" altLang="zh-CN" dirty="0"/>
              <a:t>2</a:t>
            </a:r>
            <a:endParaRPr lang="zh-CN" altLang="en-US" dirty="0"/>
          </a:p>
        </p:txBody>
      </p:sp>
      <p:sp>
        <p:nvSpPr>
          <p:cNvPr id="3" name="内容占位符 2">
            <a:extLst>
              <a:ext uri="{FF2B5EF4-FFF2-40B4-BE49-F238E27FC236}">
                <a16:creationId xmlns:a16="http://schemas.microsoft.com/office/drawing/2014/main" id="{ED7249CC-3D11-4FF8-8CF2-30C36502BA8B}"/>
              </a:ext>
            </a:extLst>
          </p:cNvPr>
          <p:cNvSpPr>
            <a:spLocks noGrp="1"/>
          </p:cNvSpPr>
          <p:nvPr>
            <p:ph idx="1"/>
          </p:nvPr>
        </p:nvSpPr>
        <p:spPr/>
        <p:txBody>
          <a:bodyPr/>
          <a:lstStyle/>
          <a:p>
            <a:pPr marL="0" indent="0" algn="ctr">
              <a:buNone/>
            </a:pPr>
            <a:endParaRPr lang="en-US" altLang="zh-CN" dirty="0">
              <a:solidFill>
                <a:schemeClr val="accent1">
                  <a:lumMod val="75000"/>
                </a:schemeClr>
              </a:solidFill>
            </a:endParaRPr>
          </a:p>
          <a:p>
            <a:pPr marL="0" indent="0" algn="ctr">
              <a:buNone/>
            </a:pPr>
            <a:endParaRPr lang="en-US" altLang="zh-CN" dirty="0">
              <a:solidFill>
                <a:schemeClr val="accent1">
                  <a:lumMod val="75000"/>
                </a:schemeClr>
              </a:solidFill>
            </a:endParaRPr>
          </a:p>
          <a:p>
            <a:pPr marL="0" indent="0" algn="ctr">
              <a:buNone/>
            </a:pPr>
            <a:endParaRPr lang="en-US" altLang="zh-CN" dirty="0">
              <a:solidFill>
                <a:schemeClr val="accent1">
                  <a:lumMod val="75000"/>
                </a:schemeClr>
              </a:solidFill>
            </a:endParaRPr>
          </a:p>
          <a:p>
            <a:pPr marL="0" indent="0" algn="ctr">
              <a:buNone/>
            </a:pPr>
            <a:endParaRPr lang="en-US" altLang="zh-CN" dirty="0">
              <a:solidFill>
                <a:schemeClr val="accent1">
                  <a:lumMod val="75000"/>
                </a:schemeClr>
              </a:solidFill>
            </a:endParaRPr>
          </a:p>
          <a:p>
            <a:pPr marL="0" indent="0" algn="ctr">
              <a:buNone/>
            </a:pPr>
            <a:r>
              <a:rPr lang="en-US" altLang="zh-CN" sz="3200" dirty="0" err="1">
                <a:solidFill>
                  <a:schemeClr val="accent1">
                    <a:lumMod val="75000"/>
                  </a:schemeClr>
                </a:solidFill>
              </a:rPr>
              <a:t>Swoole</a:t>
            </a:r>
            <a:r>
              <a:rPr lang="zh-CN" altLang="en-US" sz="3200" dirty="0">
                <a:solidFill>
                  <a:schemeClr val="accent1">
                    <a:lumMod val="75000"/>
                  </a:schemeClr>
                </a:solidFill>
              </a:rPr>
              <a:t>安装与基本使用</a:t>
            </a:r>
          </a:p>
        </p:txBody>
      </p:sp>
    </p:spTree>
    <p:extLst>
      <p:ext uri="{BB962C8B-B14F-4D97-AF65-F5344CB8AC3E}">
        <p14:creationId xmlns:p14="http://schemas.microsoft.com/office/powerpoint/2010/main" val="678941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normAutofit/>
          </a:bodyPr>
          <a:lstStyle/>
          <a:p>
            <a:r>
              <a:rPr lang="en-US" altLang="zh-CN" dirty="0" err="1"/>
              <a:t>Swoole</a:t>
            </a:r>
            <a:r>
              <a:rPr lang="zh-CN" altLang="en-US" dirty="0"/>
              <a:t>基本介绍</a:t>
            </a:r>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en-US" altLang="zh-CN" sz="2000" dirty="0" err="1"/>
              <a:t>Swoole</a:t>
            </a:r>
            <a:r>
              <a:rPr lang="zh-CN" altLang="en-US" sz="2000" dirty="0"/>
              <a:t>是</a:t>
            </a:r>
            <a:r>
              <a:rPr lang="en-US" altLang="zh-CN" sz="2000" dirty="0"/>
              <a:t>PHP</a:t>
            </a:r>
            <a:r>
              <a:rPr lang="zh-CN" altLang="en-US" sz="2000" dirty="0"/>
              <a:t>的异步、并行、高性能网络通信引擎，使用纯</a:t>
            </a:r>
            <a:r>
              <a:rPr lang="en-US" altLang="zh-CN" sz="2000" dirty="0"/>
              <a:t>C</a:t>
            </a:r>
            <a:r>
              <a:rPr lang="zh-CN" altLang="en-US" sz="2000" dirty="0"/>
              <a:t>语言编写。</a:t>
            </a:r>
            <a:r>
              <a:rPr lang="en-US" altLang="zh-CN" sz="2000" dirty="0" err="1"/>
              <a:t>Swoole</a:t>
            </a:r>
            <a:r>
              <a:rPr lang="zh-CN" altLang="en-US" sz="2000" dirty="0"/>
              <a:t>底层内置了异步非阻塞、多线程的网络</a:t>
            </a:r>
            <a:r>
              <a:rPr lang="en-US" altLang="zh-CN" sz="2000" dirty="0"/>
              <a:t>IO</a:t>
            </a:r>
            <a:r>
              <a:rPr lang="zh-CN" altLang="en-US" sz="2000" dirty="0"/>
              <a:t>服务器。</a:t>
            </a:r>
            <a:r>
              <a:rPr lang="en-US" altLang="zh-CN" sz="2000" dirty="0"/>
              <a:t>PHP</a:t>
            </a:r>
            <a:r>
              <a:rPr lang="zh-CN" altLang="en-US" sz="2000" dirty="0"/>
              <a:t>程序员仅需处理事件回调即可，无需关心底层。</a:t>
            </a:r>
            <a:endParaRPr lang="en-US" altLang="zh-CN" sz="2000" dirty="0"/>
          </a:p>
          <a:p>
            <a:endParaRPr lang="en-US" altLang="zh-CN" sz="2000" dirty="0"/>
          </a:p>
          <a:p>
            <a:r>
              <a:rPr lang="en-US" altLang="zh-CN" sz="2000" dirty="0" err="1"/>
              <a:t>Swoole</a:t>
            </a:r>
            <a:r>
              <a:rPr lang="zh-CN" altLang="en-US" sz="2000" dirty="0"/>
              <a:t>内置了</a:t>
            </a:r>
            <a:r>
              <a:rPr lang="en-US" altLang="zh-CN" sz="2000" dirty="0"/>
              <a:t>Http/</a:t>
            </a:r>
            <a:r>
              <a:rPr lang="en-US" altLang="zh-CN" sz="2000" dirty="0" err="1"/>
              <a:t>WebSocket</a:t>
            </a:r>
            <a:r>
              <a:rPr lang="zh-CN" altLang="en-US" sz="2000" dirty="0"/>
              <a:t>服务器端</a:t>
            </a:r>
            <a:r>
              <a:rPr lang="en-US" altLang="zh-CN" sz="2000" dirty="0"/>
              <a:t>/</a:t>
            </a:r>
            <a:r>
              <a:rPr lang="zh-CN" altLang="en-US" sz="2000" dirty="0"/>
              <a:t>客户端、</a:t>
            </a:r>
            <a:r>
              <a:rPr lang="en-US" altLang="zh-CN" sz="2000" dirty="0"/>
              <a:t>Http2.0</a:t>
            </a:r>
            <a:r>
              <a:rPr lang="zh-CN" altLang="en-US" sz="2000" dirty="0"/>
              <a:t>服务器端</a:t>
            </a:r>
            <a:r>
              <a:rPr lang="en-US" altLang="zh-CN" sz="2000" dirty="0"/>
              <a:t>/</a:t>
            </a:r>
            <a:r>
              <a:rPr lang="zh-CN" altLang="en-US" sz="2000" dirty="0"/>
              <a:t>客户端。</a:t>
            </a:r>
            <a:endParaRPr lang="en-US" altLang="zh-CN" sz="2000" dirty="0"/>
          </a:p>
          <a:p>
            <a:r>
              <a:rPr lang="en-US" altLang="zh-CN" sz="2000" dirty="0" err="1"/>
              <a:t>Swoole</a:t>
            </a:r>
            <a:r>
              <a:rPr lang="zh-CN" altLang="en-US" sz="2000" dirty="0"/>
              <a:t>是以</a:t>
            </a:r>
            <a:r>
              <a:rPr lang="en-US" altLang="zh-CN" sz="2000" dirty="0"/>
              <a:t>PHP</a:t>
            </a:r>
            <a:r>
              <a:rPr lang="zh-CN" altLang="en-US" sz="2000" dirty="0"/>
              <a:t>扩展的形式集成到</a:t>
            </a:r>
            <a:r>
              <a:rPr lang="en-US" altLang="zh-CN" sz="2000" dirty="0"/>
              <a:t>PHP</a:t>
            </a:r>
            <a:r>
              <a:rPr lang="zh-CN" altLang="en-US" sz="2000" dirty="0"/>
              <a:t>的。</a:t>
            </a:r>
            <a:endParaRPr lang="en-US" altLang="zh-CN" sz="2000" dirty="0"/>
          </a:p>
          <a:p>
            <a:r>
              <a:rPr lang="en-US" altLang="zh-CN" sz="2000" dirty="0"/>
              <a:t>1.8.7+</a:t>
            </a:r>
            <a:r>
              <a:rPr lang="zh-CN" altLang="en-US" sz="2000" dirty="0"/>
              <a:t>版本已完全支持</a:t>
            </a:r>
            <a:r>
              <a:rPr lang="en-US" altLang="zh-CN" sz="2000" dirty="0"/>
              <a:t>PHP7</a:t>
            </a:r>
            <a:r>
              <a:rPr lang="zh-CN" altLang="en-US" sz="2000" dirty="0"/>
              <a:t>，</a:t>
            </a:r>
            <a:r>
              <a:rPr lang="en-US" altLang="zh-CN" sz="2000" dirty="0"/>
              <a:t>2.0.12+</a:t>
            </a:r>
            <a:r>
              <a:rPr lang="zh-CN" altLang="en-US" sz="2000" dirty="0"/>
              <a:t>版本不再支持</a:t>
            </a:r>
            <a:r>
              <a:rPr lang="en-US" altLang="zh-CN" sz="2000" dirty="0"/>
              <a:t>PHP5</a:t>
            </a:r>
            <a:r>
              <a:rPr lang="zh-CN" altLang="en-US" sz="2000" dirty="0"/>
              <a:t>。</a:t>
            </a:r>
            <a:endParaRPr lang="en-US" altLang="zh-CN" sz="2000"/>
          </a:p>
          <a:p>
            <a:endParaRPr lang="en-US" altLang="zh-CN" sz="2000" dirty="0"/>
          </a:p>
          <a:p>
            <a:r>
              <a:rPr lang="en-US" altLang="zh-CN" sz="2000" dirty="0" err="1"/>
              <a:t>Swoole</a:t>
            </a:r>
            <a:r>
              <a:rPr lang="zh-CN" altLang="en-US" sz="2000" dirty="0"/>
              <a:t>是开源的，授权协议是</a:t>
            </a:r>
            <a:r>
              <a:rPr lang="en-US" altLang="zh-CN" sz="2000" dirty="0"/>
              <a:t>Apache2.0</a:t>
            </a:r>
            <a:r>
              <a:rPr lang="zh-CN" altLang="en-US" sz="2000" dirty="0"/>
              <a:t>。企业和个人开发者均可免费使用</a:t>
            </a:r>
            <a:r>
              <a:rPr lang="en-US" altLang="zh-CN" sz="2000" dirty="0" err="1"/>
              <a:t>Swoole</a:t>
            </a:r>
            <a:r>
              <a:rPr lang="zh-CN" altLang="en-US" sz="2000" dirty="0"/>
              <a:t>的代码，并且在</a:t>
            </a:r>
            <a:r>
              <a:rPr lang="en-US" altLang="zh-CN" sz="2000" dirty="0" err="1"/>
              <a:t>Swoole</a:t>
            </a:r>
            <a:r>
              <a:rPr lang="zh-CN" altLang="en-US" sz="2000" dirty="0"/>
              <a:t>之上所作的修改可用于商业产品，无需开源（注：必须保留原作者的版权声明）。</a:t>
            </a:r>
            <a:endParaRPr lang="en-US" altLang="zh-CN" sz="2000" dirty="0"/>
          </a:p>
          <a:p>
            <a:endParaRPr lang="en-US" altLang="zh-CN" sz="2000" dirty="0"/>
          </a:p>
          <a:p>
            <a:r>
              <a:rPr lang="en-US" altLang="zh-CN" sz="2000" dirty="0" err="1"/>
              <a:t>Swoole</a:t>
            </a:r>
            <a:r>
              <a:rPr lang="zh-CN" altLang="en-US" sz="2000" dirty="0"/>
              <a:t>的处理过程很像</a:t>
            </a:r>
            <a:r>
              <a:rPr lang="en-US" altLang="zh-CN" sz="2000" dirty="0"/>
              <a:t>NodeJS</a:t>
            </a:r>
            <a:r>
              <a:rPr lang="zh-CN" altLang="en-US" sz="2000" dirty="0"/>
              <a:t>，使用回调函数的形式，采用异步操作。但不同的是，</a:t>
            </a:r>
            <a:r>
              <a:rPr lang="en-US" altLang="zh-CN" sz="2000" dirty="0" err="1"/>
              <a:t>Swoole</a:t>
            </a:r>
            <a:r>
              <a:rPr lang="zh-CN" altLang="en-US" sz="2000" dirty="0"/>
              <a:t>既支持异步，也支持同步。</a:t>
            </a:r>
            <a:endParaRPr lang="en-US" altLang="zh-CN" sz="1600" dirty="0"/>
          </a:p>
        </p:txBody>
      </p:sp>
    </p:spTree>
    <p:extLst>
      <p:ext uri="{BB962C8B-B14F-4D97-AF65-F5344CB8AC3E}">
        <p14:creationId xmlns:p14="http://schemas.microsoft.com/office/powerpoint/2010/main" val="3334003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729939D-814A-4BD2-9922-3F8EA865938B}"/>
              </a:ext>
            </a:extLst>
          </p:cNvPr>
          <p:cNvSpPr>
            <a:spLocks noGrp="1"/>
          </p:cNvSpPr>
          <p:nvPr>
            <p:ph type="title"/>
          </p:nvPr>
        </p:nvSpPr>
        <p:spPr>
          <a:xfrm>
            <a:off x="838200" y="683581"/>
            <a:ext cx="10515600" cy="736846"/>
          </a:xfrm>
        </p:spPr>
        <p:txBody>
          <a:bodyPr/>
          <a:lstStyle/>
          <a:p>
            <a:r>
              <a:rPr lang="zh-CN" altLang="en-US" dirty="0"/>
              <a:t>编译安装</a:t>
            </a:r>
            <a:r>
              <a:rPr lang="en-US" altLang="zh-CN" dirty="0" err="1"/>
              <a:t>Swoole</a:t>
            </a:r>
            <a:endParaRPr lang="zh-CN" altLang="en-US" dirty="0"/>
          </a:p>
        </p:txBody>
      </p:sp>
      <p:sp>
        <p:nvSpPr>
          <p:cNvPr id="6" name="内容占位符 5">
            <a:extLst>
              <a:ext uri="{FF2B5EF4-FFF2-40B4-BE49-F238E27FC236}">
                <a16:creationId xmlns:a16="http://schemas.microsoft.com/office/drawing/2014/main" id="{B83E9AD4-C606-4679-B884-01F71CC97E44}"/>
              </a:ext>
            </a:extLst>
          </p:cNvPr>
          <p:cNvSpPr>
            <a:spLocks noGrp="1"/>
          </p:cNvSpPr>
          <p:nvPr>
            <p:ph idx="1"/>
          </p:nvPr>
        </p:nvSpPr>
        <p:spPr>
          <a:xfrm>
            <a:off x="838200" y="1656500"/>
            <a:ext cx="10515600" cy="4850832"/>
          </a:xfrm>
        </p:spPr>
        <p:txBody>
          <a:bodyPr>
            <a:normAutofit/>
          </a:bodyPr>
          <a:lstStyle/>
          <a:p>
            <a:r>
              <a:rPr lang="zh-CN" altLang="en-US" sz="2000" dirty="0"/>
              <a:t>国内</a:t>
            </a:r>
            <a:r>
              <a:rPr lang="en-US" altLang="zh-CN" sz="2000" dirty="0"/>
              <a:t>git</a:t>
            </a:r>
            <a:r>
              <a:rPr lang="zh-CN" altLang="en-US" sz="2000" dirty="0"/>
              <a:t>镜像：</a:t>
            </a:r>
            <a:r>
              <a:rPr lang="en-US" altLang="zh-CN" sz="2000" dirty="0">
                <a:hlinkClick r:id="rId3"/>
              </a:rPr>
              <a:t>https://gitee.com/swoole/swoole</a:t>
            </a:r>
            <a:endParaRPr lang="en-US" altLang="zh-CN" sz="2000" dirty="0"/>
          </a:p>
          <a:p>
            <a:r>
              <a:rPr lang="zh-CN" altLang="en-US" sz="2000" dirty="0"/>
              <a:t>安装：</a:t>
            </a:r>
            <a:endParaRPr lang="en-US" altLang="zh-CN" sz="2000" dirty="0"/>
          </a:p>
          <a:p>
            <a:pPr marL="457200" lvl="1" indent="0">
              <a:buNone/>
            </a:pPr>
            <a:r>
              <a:rPr lang="zh-CN" altLang="en-US" sz="1600" dirty="0"/>
              <a:t>下载</a:t>
            </a:r>
            <a:r>
              <a:rPr lang="en-US" altLang="zh-CN" sz="1600" dirty="0" err="1"/>
              <a:t>swoole</a:t>
            </a:r>
            <a:r>
              <a:rPr lang="zh-CN" altLang="en-US" sz="1600" dirty="0"/>
              <a:t>源代码后，使用</a:t>
            </a:r>
            <a:r>
              <a:rPr lang="en-US" altLang="zh-CN" sz="1600" dirty="0"/>
              <a:t>PHP</a:t>
            </a:r>
            <a:r>
              <a:rPr lang="zh-CN" altLang="en-US" sz="1600" dirty="0"/>
              <a:t>扩展编译的步骤操作即可。</a:t>
            </a:r>
            <a:endParaRPr lang="en-US" altLang="zh-CN" sz="1600" dirty="0"/>
          </a:p>
          <a:p>
            <a:pPr marL="457200" lvl="1" indent="0">
              <a:buNone/>
            </a:pPr>
            <a:r>
              <a:rPr lang="en-US" altLang="zh-CN" sz="1600" dirty="0" err="1"/>
              <a:t>phpize</a:t>
            </a:r>
            <a:endParaRPr lang="en-US" altLang="zh-CN" sz="1600" dirty="0"/>
          </a:p>
          <a:p>
            <a:pPr marL="457200" lvl="1" indent="0">
              <a:buNone/>
            </a:pPr>
            <a:r>
              <a:rPr lang="en-US" altLang="zh-CN" sz="1600" dirty="0"/>
              <a:t>./configure –with-</a:t>
            </a:r>
            <a:r>
              <a:rPr lang="en-US" altLang="zh-CN" sz="1600" dirty="0" err="1"/>
              <a:t>php</a:t>
            </a:r>
            <a:r>
              <a:rPr lang="en-US" altLang="zh-CN" sz="1600" dirty="0"/>
              <a:t>-config=PHP_INSTALL_DIR/bin/</a:t>
            </a:r>
            <a:r>
              <a:rPr lang="en-US" altLang="zh-CN" sz="1600" dirty="0" err="1"/>
              <a:t>php</a:t>
            </a:r>
            <a:r>
              <a:rPr lang="en-US" altLang="zh-CN" sz="1600" dirty="0"/>
              <a:t>-config</a:t>
            </a:r>
          </a:p>
          <a:p>
            <a:pPr marL="457200" lvl="1" indent="0">
              <a:buNone/>
            </a:pPr>
            <a:r>
              <a:rPr lang="en-US" altLang="zh-CN" sz="1600" dirty="0"/>
              <a:t>make install</a:t>
            </a:r>
          </a:p>
          <a:p>
            <a:r>
              <a:rPr lang="zh-CN" altLang="en-US" sz="2000" dirty="0"/>
              <a:t>安装完成后，在</a:t>
            </a:r>
            <a:r>
              <a:rPr lang="en-US" altLang="zh-CN" sz="2000" dirty="0"/>
              <a:t>php.ini</a:t>
            </a:r>
            <a:r>
              <a:rPr lang="zh-CN" altLang="en-US" sz="2000" dirty="0"/>
              <a:t>中加入：</a:t>
            </a:r>
            <a:r>
              <a:rPr lang="en-US" altLang="zh-CN" sz="2000" dirty="0"/>
              <a:t>extension=swoole.so</a:t>
            </a:r>
            <a:r>
              <a:rPr lang="zh-CN" altLang="en-US" sz="2000" dirty="0"/>
              <a:t>；注意，在</a:t>
            </a:r>
            <a:r>
              <a:rPr lang="en-US" altLang="zh-CN" sz="2000" dirty="0"/>
              <a:t>PHP7.2</a:t>
            </a:r>
            <a:r>
              <a:rPr lang="zh-CN" altLang="en-US" sz="2000" dirty="0"/>
              <a:t>中，不需要加入</a:t>
            </a:r>
            <a:r>
              <a:rPr lang="en-US" altLang="zh-CN" sz="2000" dirty="0"/>
              <a:t>.so</a:t>
            </a:r>
          </a:p>
          <a:p>
            <a:r>
              <a:rPr lang="zh-CN" altLang="en-US" sz="2000" dirty="0"/>
              <a:t>使用</a:t>
            </a:r>
            <a:r>
              <a:rPr lang="en-US" altLang="zh-CN" sz="2000" dirty="0" err="1"/>
              <a:t>pecl</a:t>
            </a:r>
            <a:r>
              <a:rPr lang="zh-CN" altLang="en-US" sz="2000" dirty="0"/>
              <a:t>安装：</a:t>
            </a:r>
            <a:r>
              <a:rPr lang="en-US" altLang="zh-CN" sz="2000" dirty="0" err="1"/>
              <a:t>pecl</a:t>
            </a:r>
            <a:r>
              <a:rPr lang="en-US" altLang="zh-CN" sz="2000" dirty="0"/>
              <a:t>  install  </a:t>
            </a:r>
            <a:r>
              <a:rPr lang="en-US" altLang="zh-CN" sz="2000" dirty="0" err="1"/>
              <a:t>swoole</a:t>
            </a:r>
            <a:endParaRPr lang="en-US" altLang="zh-CN" sz="2000" dirty="0"/>
          </a:p>
          <a:p>
            <a:r>
              <a:rPr lang="zh-CN" altLang="en-US" sz="2000" dirty="0"/>
              <a:t>然后重启</a:t>
            </a:r>
            <a:r>
              <a:rPr lang="en-US" altLang="zh-CN" sz="2000" dirty="0"/>
              <a:t>web</a:t>
            </a:r>
            <a:r>
              <a:rPr lang="zh-CN" altLang="en-US" sz="2000" dirty="0"/>
              <a:t>服务： </a:t>
            </a:r>
            <a:r>
              <a:rPr lang="en-US" altLang="zh-CN" sz="2000" dirty="0" err="1"/>
              <a:t>webrun</a:t>
            </a:r>
            <a:r>
              <a:rPr lang="en-US" altLang="zh-CN" sz="2000" dirty="0"/>
              <a:t>  restart</a:t>
            </a:r>
            <a:r>
              <a:rPr lang="zh-CN" altLang="en-US" sz="2000" dirty="0"/>
              <a:t>。</a:t>
            </a:r>
            <a:endParaRPr lang="en-US" altLang="zh-CN" sz="2000" dirty="0"/>
          </a:p>
          <a:p>
            <a:endParaRPr lang="en-US" altLang="zh-CN" sz="2000" dirty="0"/>
          </a:p>
        </p:txBody>
      </p:sp>
    </p:spTree>
    <p:extLst>
      <p:ext uri="{BB962C8B-B14F-4D97-AF65-F5344CB8AC3E}">
        <p14:creationId xmlns:p14="http://schemas.microsoft.com/office/powerpoint/2010/main" val="1284186908"/>
      </p:ext>
    </p:extLst>
  </p:cSld>
  <p:clrMapOvr>
    <a:masterClrMapping/>
  </p:clrMapOvr>
</p:sld>
</file>

<file path=ppt/theme/theme1.xml><?xml version="1.0" encoding="utf-8"?>
<a:theme xmlns:a="http://schemas.openxmlformats.org/drawingml/2006/main" name="PHPcov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3616</TotalTime>
  <Words>1060</Words>
  <Application>Microsoft Office PowerPoint</Application>
  <PresentationFormat>宽屏</PresentationFormat>
  <Paragraphs>151</Paragraphs>
  <Slides>17</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等线</vt:lpstr>
      <vt:lpstr>等线 Light</vt:lpstr>
      <vt:lpstr>汉仪家书简</vt:lpstr>
      <vt:lpstr>书体坊向佳红毛笔行书</vt:lpstr>
      <vt:lpstr>Arial</vt:lpstr>
      <vt:lpstr>Tahoma</vt:lpstr>
      <vt:lpstr>PHPcover</vt:lpstr>
      <vt:lpstr>PowerPoint 演示文稿</vt:lpstr>
      <vt:lpstr>目录</vt:lpstr>
      <vt:lpstr>1</vt:lpstr>
      <vt:lpstr>同步的过程与问题</vt:lpstr>
      <vt:lpstr>异步的概念</vt:lpstr>
      <vt:lpstr>深入理解异步</vt:lpstr>
      <vt:lpstr>2</vt:lpstr>
      <vt:lpstr>Swoole基本介绍</vt:lpstr>
      <vt:lpstr>编译安装Swoole</vt:lpstr>
      <vt:lpstr>代码示例</vt:lpstr>
      <vt:lpstr>Swoole的处理模式</vt:lpstr>
      <vt:lpstr>把Swoole程序变成守护进程</vt:lpstr>
      <vt:lpstr>3</vt:lpstr>
      <vt:lpstr>静态文件服务器</vt:lpstr>
      <vt:lpstr>使用Swoole如何实现</vt:lpstr>
      <vt:lpstr>文件未发现</vt:lpstr>
      <vt:lpstr>写成守护进程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Python C</dc:creator>
  <cp:lastModifiedBy>Brave Wang</cp:lastModifiedBy>
  <cp:revision>364</cp:revision>
  <dcterms:created xsi:type="dcterms:W3CDTF">2017-12-10T11:51:32Z</dcterms:created>
  <dcterms:modified xsi:type="dcterms:W3CDTF">2018-02-28T15:20:42Z</dcterms:modified>
</cp:coreProperties>
</file>