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7" r:id="rId2"/>
    <p:sldId id="256" r:id="rId3"/>
    <p:sldId id="258" r:id="rId4"/>
    <p:sldId id="292" r:id="rId5"/>
    <p:sldId id="293" r:id="rId6"/>
    <p:sldId id="294" r:id="rId7"/>
    <p:sldId id="264" r:id="rId8"/>
    <p:sldId id="288" r:id="rId9"/>
    <p:sldId id="295" r:id="rId10"/>
    <p:sldId id="302" r:id="rId11"/>
    <p:sldId id="306" r:id="rId12"/>
    <p:sldId id="265" r:id="rId13"/>
    <p:sldId id="291" r:id="rId14"/>
    <p:sldId id="301" r:id="rId15"/>
    <p:sldId id="303" r:id="rId16"/>
    <p:sldId id="304" r:id="rId17"/>
    <p:sldId id="305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15D5"/>
    <a:srgbClr val="AD310F"/>
    <a:srgbClr val="B0B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6CEEBCD-9950-4063-A537-515D310903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CF86AB-4C9A-4314-B51C-AAD4B139EB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3E828-953C-4D4A-9B10-11E7329F433D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98EF48-BB5F-4AD5-BCCB-AE8531CC27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96077E-A537-47A4-935F-E8FA72A434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30E4A-87D1-4DAD-8088-35C578F07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633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C5346-22E5-4085-8130-851344A84DFF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975F3-1C40-4D40-A7FE-36EEB7CAF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4948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478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7441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1624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547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521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153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14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944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337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564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07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44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7F1A0-0452-4C02-8939-7A37F9B00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C08F11-ACC3-4EC4-93B8-4EE33F46D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76E55-68B1-4967-8705-96D50D57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69AB8-6412-4CED-9080-BED4491B0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FE1EA-97C6-4AFA-AC9B-20D107D1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02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6C05A-DA8C-4A7C-A492-D0809BD2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3D367E-7F2A-4FD7-9469-7C9A700B6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6699F-BBC8-4B78-A229-3D8DC392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10FD69-3F21-470B-AAFA-E4B4E4CE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E10E6-F8FC-40C0-9488-C1C9C49A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15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87B404-BAC9-4593-8465-E11AC8BDA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1F81FF-A10F-40F0-A344-EC0C197FB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EFC1C-9511-4F95-86C8-1CEF677E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DE7AE-7D97-4A12-9042-25D8BE03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B4BF8-C9B0-48EF-A0C5-D79BF097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60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E8EA2-BB9B-4AF2-B89D-EF0747DD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331"/>
            <a:ext cx="10515600" cy="7232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5F7A7-7224-4A7A-842D-FA53741C4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4355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76D789-4F75-42DD-A76C-A8D410F853B7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D2D2CA7-6B98-42E4-8791-D05722D06B09}"/>
              </a:ext>
            </a:extLst>
          </p:cNvPr>
          <p:cNvCxnSpPr/>
          <p:nvPr userDrawn="1"/>
        </p:nvCxnSpPr>
        <p:spPr>
          <a:xfrm>
            <a:off x="838200" y="1512916"/>
            <a:ext cx="105156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89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36E31-38B8-473A-8F0B-E30762E8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DF9F3D-2A78-439A-8552-D5CC96153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7B1DD3-F19C-49EA-91E7-BA84F24D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DD96-A4D2-4CDF-9CCD-A8BCFD31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02DB5-4CCE-43F3-9031-44EB5344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74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050C8-B8F5-4783-8C87-08A2C55F0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55AE49-94BE-4F45-9763-A5A7F32DF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498FB-5DE7-4C57-827B-A27ABD1FE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42E97A-2684-4155-AF64-ED17E161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4571E2-8058-42D6-91EC-E68151EA7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0A8003-FF80-4A8D-BD32-C2F3C4B8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57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EF5CC-E472-40A0-A017-F7426460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534E77-7CF3-4B3F-A51A-167DC2D50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84DD8A-3591-47CE-BAFE-437F00311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CEC5C6-D2FB-4390-A886-ED9D0B4A9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A31481-AB79-441F-B290-340FEB87D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0782B9-8F1E-4CE3-9E24-F9CE5E4B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D9E158-6AD9-4B81-A946-BFF67649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8AD7F8-6BB3-4ACB-8BF2-E14721CC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11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59809-69F0-4CB1-9B00-02B52D9D6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92ADFC-8DF9-4846-8424-EAA339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BF734D-6E84-4C4D-8BAD-17194BE3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38A299-9834-47C7-8BE6-F8477146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97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CB5974-B4F3-4CCA-B80B-9B265038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C66EC4-4183-413F-8407-C28B3BD3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BED633-56D2-476A-82F4-846F76B1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87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56041-A094-4A3D-BE4A-FF667B276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2164A3-48CE-4D08-9991-28B629853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4A656F-8481-4B0D-B2DF-F655C98D5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546089-3981-4A82-B215-86D64A8D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5DD60C-1CAE-4F0F-9C64-5E627066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FFA086-7303-4753-80FE-3065683D1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28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C3B0B-459D-43C3-8277-066241B6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A00508-1EBE-43FE-B484-AD4806BE2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1E5FE2-7078-4DE5-B3AE-A71D8B1F4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365445-4870-4D89-A12B-92E5E673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AB2786-32B9-4A40-B9EA-4EC3CF08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3D45C3-3BA1-4D78-8278-DB52923D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8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BCDDB7-4F78-4DA3-8A16-38B457E2F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4578" y="861348"/>
            <a:ext cx="10515600" cy="5356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5122E5-49A2-444F-BFA7-D7B990EE0561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48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BEED1BB-626A-4642-BCBE-36C635C8D8F4}"/>
              </a:ext>
            </a:extLst>
          </p:cNvPr>
          <p:cNvSpPr txBox="1"/>
          <p:nvPr/>
        </p:nvSpPr>
        <p:spPr>
          <a:xfrm>
            <a:off x="672483" y="1012055"/>
            <a:ext cx="1084703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Linux</a:t>
            </a:r>
            <a:r>
              <a:rPr lang="zh-CN" altLang="en-US" sz="3200" dirty="0"/>
              <a:t>平台</a:t>
            </a:r>
            <a:r>
              <a:rPr lang="en-US" altLang="zh-CN" sz="3200" dirty="0"/>
              <a:t>PHP</a:t>
            </a:r>
            <a:r>
              <a:rPr lang="zh-CN" altLang="en-US" sz="3200" dirty="0"/>
              <a:t>服务端开发</a:t>
            </a:r>
            <a:r>
              <a:rPr lang="en-US" altLang="zh-CN" sz="3200" dirty="0"/>
              <a:t>——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/>
          </a:p>
          <a:p>
            <a:pPr algn="ctr"/>
            <a:r>
              <a:rPr lang="zh-CN" altLang="en-US" sz="2800" dirty="0"/>
              <a:t>第九讲 </a:t>
            </a:r>
            <a:r>
              <a:rPr lang="en-US" altLang="zh-CN" sz="2800" dirty="0" err="1"/>
              <a:t>Swoole</a:t>
            </a:r>
            <a:r>
              <a:rPr lang="zh-CN" altLang="en-US" sz="2800" dirty="0"/>
              <a:t>与</a:t>
            </a:r>
            <a:r>
              <a:rPr lang="en-US" altLang="zh-CN" sz="2800" dirty="0" err="1"/>
              <a:t>Websocket</a:t>
            </a:r>
            <a:r>
              <a:rPr lang="zh-CN" altLang="en-US" sz="2800" dirty="0"/>
              <a:t>协议</a:t>
            </a:r>
            <a:endParaRPr lang="en-US" altLang="zh-CN" sz="28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345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 err="1"/>
              <a:t>Swoole</a:t>
            </a:r>
            <a:r>
              <a:rPr lang="zh-CN" altLang="en-US" dirty="0"/>
              <a:t>编写</a:t>
            </a:r>
            <a:r>
              <a:rPr lang="en-US" altLang="zh-CN" dirty="0" err="1"/>
              <a:t>Websocket</a:t>
            </a:r>
            <a:r>
              <a:rPr lang="zh-CN" altLang="en-US" dirty="0"/>
              <a:t>服务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000" dirty="0"/>
              <a:t>使用代码示例来理解如何用</a:t>
            </a:r>
            <a:r>
              <a:rPr lang="en-US" altLang="zh-CN" sz="2000" dirty="0" err="1"/>
              <a:t>Swoole</a:t>
            </a:r>
            <a:r>
              <a:rPr lang="zh-CN" altLang="en-US" sz="2000" dirty="0"/>
              <a:t>实现</a:t>
            </a:r>
            <a:r>
              <a:rPr lang="en-US" altLang="zh-CN" sz="2000" dirty="0" err="1"/>
              <a:t>Websocket</a:t>
            </a:r>
            <a:r>
              <a:rPr lang="zh-CN" altLang="en-US" sz="2000" dirty="0"/>
              <a:t>服务：</a:t>
            </a:r>
            <a:endParaRPr lang="en-US" altLang="zh-CN" sz="1800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1700" dirty="0"/>
              <a:t>class </a:t>
            </a:r>
            <a:r>
              <a:rPr lang="en-US" altLang="zh-CN" sz="1700" dirty="0" err="1"/>
              <a:t>phpWebSocket</a:t>
            </a:r>
            <a:br>
              <a:rPr lang="en-US" altLang="zh-CN" sz="1700" dirty="0"/>
            </a:br>
            <a:r>
              <a:rPr lang="en-US" altLang="zh-CN" sz="1700" dirty="0"/>
              <a:t>{</a:t>
            </a:r>
            <a:br>
              <a:rPr lang="en-US" altLang="zh-CN" sz="1700" dirty="0"/>
            </a:br>
            <a:r>
              <a:rPr lang="en-US" altLang="zh-CN" sz="1700" dirty="0"/>
              <a:t>    private $server;</a:t>
            </a:r>
            <a:br>
              <a:rPr lang="en-US" altLang="zh-CN" sz="1700" dirty="0"/>
            </a:br>
            <a:r>
              <a:rPr lang="en-US" altLang="zh-CN" sz="1700" dirty="0"/>
              <a:t>    public function __construct() {</a:t>
            </a:r>
            <a:br>
              <a:rPr lang="en-US" altLang="zh-CN" sz="1700" dirty="0"/>
            </a:br>
            <a:r>
              <a:rPr lang="en-US" altLang="zh-CN" sz="1700" dirty="0"/>
              <a:t>        $this-&gt;server = new </a:t>
            </a:r>
            <a:r>
              <a:rPr lang="en-US" altLang="zh-CN" sz="1700" dirty="0" err="1"/>
              <a:t>swoole_websocket_server</a:t>
            </a:r>
            <a:r>
              <a:rPr lang="en-US" altLang="zh-CN" sz="1700" dirty="0"/>
              <a:t>(‘localhost’,9876);</a:t>
            </a:r>
            <a:br>
              <a:rPr lang="en-US" altLang="zh-CN" sz="1700" dirty="0"/>
            </a:br>
            <a:r>
              <a:rPr lang="en-US" altLang="zh-CN" sz="1700" dirty="0"/>
              <a:t>        $this-&gt;server-&gt;on('</a:t>
            </a:r>
            <a:r>
              <a:rPr lang="en-US" altLang="zh-CN" sz="1700" dirty="0" err="1"/>
              <a:t>open',function</a:t>
            </a:r>
            <a:r>
              <a:rPr lang="en-US" altLang="zh-CN" sz="1700" dirty="0"/>
              <a:t>($server, $</a:t>
            </a:r>
            <a:r>
              <a:rPr lang="en-US" altLang="zh-CN" sz="1700" dirty="0" err="1"/>
              <a:t>req</a:t>
            </a:r>
            <a:r>
              <a:rPr lang="en-US" altLang="zh-CN" sz="1700" dirty="0"/>
              <a:t>) {</a:t>
            </a:r>
            <a:br>
              <a:rPr lang="en-US" altLang="zh-CN" sz="1700" dirty="0"/>
            </a:br>
            <a:r>
              <a:rPr lang="en-US" altLang="zh-CN" sz="1700" dirty="0"/>
              <a:t>            $server-&gt;push($</a:t>
            </a:r>
            <a:r>
              <a:rPr lang="en-US" altLang="zh-CN" sz="1700" dirty="0" err="1"/>
              <a:t>req</a:t>
            </a:r>
            <a:r>
              <a:rPr lang="en-US" altLang="zh-CN" sz="1700" dirty="0"/>
              <a:t>-&gt;</a:t>
            </a:r>
            <a:r>
              <a:rPr lang="en-US" altLang="zh-CN" sz="1700" dirty="0" err="1"/>
              <a:t>fd</a:t>
            </a:r>
            <a:r>
              <a:rPr lang="en-US" altLang="zh-CN" sz="1700" dirty="0"/>
              <a:t>,"Hey. $</a:t>
            </a:r>
            <a:r>
              <a:rPr lang="en-US" altLang="zh-CN" sz="1700" dirty="0" err="1"/>
              <a:t>fd</a:t>
            </a:r>
            <a:r>
              <a:rPr lang="en-US" altLang="zh-CN" sz="1700" dirty="0"/>
              <a:t>");</a:t>
            </a:r>
            <a:br>
              <a:rPr lang="en-US" altLang="zh-CN" sz="1700" dirty="0"/>
            </a:br>
            <a:r>
              <a:rPr lang="en-US" altLang="zh-CN" sz="1700" dirty="0"/>
              <a:t>        });</a:t>
            </a:r>
            <a:br>
              <a:rPr lang="en-US" altLang="zh-CN" sz="1700" dirty="0"/>
            </a:br>
            <a:r>
              <a:rPr lang="en-US" altLang="zh-CN" sz="1700" dirty="0"/>
              <a:t>        $this-&gt;server-&gt;on('</a:t>
            </a:r>
            <a:r>
              <a:rPr lang="en-US" altLang="zh-CN" sz="1700" dirty="0" err="1"/>
              <a:t>message',function</a:t>
            </a:r>
            <a:r>
              <a:rPr lang="en-US" altLang="zh-CN" sz="1700" dirty="0"/>
              <a:t>($server,$</a:t>
            </a:r>
            <a:r>
              <a:rPr lang="en-US" altLang="zh-CN" sz="1700" dirty="0" err="1"/>
              <a:t>cnn</a:t>
            </a:r>
            <a:r>
              <a:rPr lang="en-US" altLang="zh-CN" sz="1700" dirty="0"/>
              <a:t>) {</a:t>
            </a:r>
            <a:br>
              <a:rPr lang="en-US" altLang="zh-CN" sz="1700" dirty="0"/>
            </a:br>
            <a:r>
              <a:rPr lang="en-US" altLang="zh-CN" sz="1700" dirty="0"/>
              <a:t>            $server-&gt;push($</a:t>
            </a:r>
            <a:r>
              <a:rPr lang="en-US" altLang="zh-CN" sz="1700" dirty="0" err="1"/>
              <a:t>cnn</a:t>
            </a:r>
            <a:r>
              <a:rPr lang="en-US" altLang="zh-CN" sz="1700" dirty="0"/>
              <a:t>-&gt;</a:t>
            </a:r>
            <a:r>
              <a:rPr lang="en-US" altLang="zh-CN" sz="1700" dirty="0" err="1"/>
              <a:t>fd</a:t>
            </a:r>
            <a:r>
              <a:rPr lang="en-US" altLang="zh-CN" sz="1700" dirty="0"/>
              <a:t>,$</a:t>
            </a:r>
            <a:r>
              <a:rPr lang="en-US" altLang="zh-CN" sz="1700" dirty="0" err="1"/>
              <a:t>cnn</a:t>
            </a:r>
            <a:r>
              <a:rPr lang="en-US" altLang="zh-CN" sz="1700" dirty="0"/>
              <a:t>-&gt;data);</a:t>
            </a:r>
            <a:br>
              <a:rPr lang="en-US" altLang="zh-CN" sz="1700" dirty="0"/>
            </a:br>
            <a:r>
              <a:rPr lang="en-US" altLang="zh-CN" sz="1700" dirty="0"/>
              <a:t>        });</a:t>
            </a:r>
            <a:br>
              <a:rPr lang="en-US" altLang="zh-CN" sz="1700" dirty="0"/>
            </a:br>
            <a:r>
              <a:rPr lang="en-US" altLang="zh-CN" sz="1700" dirty="0"/>
              <a:t>        $this-&gt;server-&gt;on('</a:t>
            </a:r>
            <a:r>
              <a:rPr lang="en-US" altLang="zh-CN" sz="1700" dirty="0" err="1"/>
              <a:t>close',function</a:t>
            </a:r>
            <a:r>
              <a:rPr lang="en-US" altLang="zh-CN" sz="1700" dirty="0"/>
              <a:t>($server, $</a:t>
            </a:r>
            <a:r>
              <a:rPr lang="en-US" altLang="zh-CN" sz="1700" dirty="0" err="1"/>
              <a:t>fd</a:t>
            </a:r>
            <a:r>
              <a:rPr lang="en-US" altLang="zh-CN" sz="1700" dirty="0"/>
              <a:t>) {</a:t>
            </a:r>
            <a:br>
              <a:rPr lang="en-US" altLang="zh-CN" sz="1700" dirty="0"/>
            </a:br>
            <a:r>
              <a:rPr lang="en-US" altLang="zh-CN" sz="1700" dirty="0"/>
              <a:t>            echo $</a:t>
            </a:r>
            <a:r>
              <a:rPr lang="en-US" altLang="zh-CN" sz="1700" dirty="0" err="1"/>
              <a:t>fd</a:t>
            </a:r>
            <a:r>
              <a:rPr lang="en-US" altLang="zh-CN" sz="1700" dirty="0"/>
              <a:t> . " closed\n";</a:t>
            </a:r>
            <a:br>
              <a:rPr lang="en-US" altLang="zh-CN" sz="1700" dirty="0"/>
            </a:br>
            <a:r>
              <a:rPr lang="en-US" altLang="zh-CN" sz="1700" dirty="0"/>
              <a:t>        });</a:t>
            </a:r>
            <a:br>
              <a:rPr lang="en-US" altLang="zh-CN" sz="1700" dirty="0"/>
            </a:br>
            <a:r>
              <a:rPr lang="en-US" altLang="zh-CN" sz="1700" dirty="0"/>
              <a:t>        $this-&gt;server-&gt;start();</a:t>
            </a:r>
            <a:br>
              <a:rPr lang="en-US" altLang="zh-CN" sz="1700" dirty="0"/>
            </a:br>
            <a:r>
              <a:rPr lang="en-US" altLang="zh-CN" sz="1700" dirty="0"/>
              <a:t>    }</a:t>
            </a:r>
            <a:br>
              <a:rPr lang="en-US" altLang="zh-CN" sz="1700" dirty="0"/>
            </a:br>
            <a:r>
              <a:rPr lang="en-US" altLang="zh-CN" sz="1700" dirty="0"/>
              <a:t>}</a:t>
            </a:r>
            <a:br>
              <a:rPr lang="en-US" altLang="zh-CN" sz="1700" dirty="0"/>
            </a:br>
            <a:r>
              <a:rPr lang="en-US" altLang="zh-CN" sz="1700" dirty="0"/>
              <a:t>new </a:t>
            </a:r>
            <a:r>
              <a:rPr lang="en-US" altLang="zh-CN" sz="1700" dirty="0" err="1"/>
              <a:t>phpWebSocket</a:t>
            </a:r>
            <a:r>
              <a:rPr lang="en-US" altLang="zh-CN" sz="17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051629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 err="1"/>
              <a:t>Swoole</a:t>
            </a:r>
            <a:r>
              <a:rPr lang="zh-CN" altLang="en-US" dirty="0"/>
              <a:t>编写</a:t>
            </a:r>
            <a:r>
              <a:rPr lang="en-US" altLang="zh-CN" dirty="0" err="1"/>
              <a:t>Websocket</a:t>
            </a:r>
            <a:r>
              <a:rPr lang="zh-CN" altLang="en-US" dirty="0"/>
              <a:t>客户端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客户端每隔</a:t>
            </a:r>
            <a:r>
              <a:rPr lang="en-US" altLang="zh-CN" sz="2000" dirty="0"/>
              <a:t>100ms</a:t>
            </a:r>
            <a:r>
              <a:rPr lang="zh-CN" altLang="en-US" sz="2000" dirty="0"/>
              <a:t>向服务器发送一条消息：</a:t>
            </a:r>
            <a:endParaRPr lang="en-US" altLang="zh-CN" sz="1800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CN" sz="1800" dirty="0"/>
              <a:t>$cli = new </a:t>
            </a:r>
            <a:r>
              <a:rPr lang="en-US" altLang="zh-CN" sz="1800" dirty="0" err="1"/>
              <a:t>swoole_http_client</a:t>
            </a:r>
            <a:r>
              <a:rPr lang="en-US" altLang="zh-CN" sz="1800" dirty="0"/>
              <a:t>(‘127.0.0.1’,9876);</a:t>
            </a:r>
            <a:br>
              <a:rPr lang="en-US" altLang="zh-CN" sz="1800" dirty="0"/>
            </a:br>
            <a:r>
              <a:rPr lang="en-US" altLang="zh-CN" sz="1400" i="1" dirty="0">
                <a:solidFill>
                  <a:srgbClr val="C00000"/>
                </a:solidFill>
              </a:rPr>
              <a:t>//</a:t>
            </a:r>
            <a:r>
              <a:rPr lang="en-US" altLang="zh-CN" sz="1400" i="1" dirty="0" err="1">
                <a:solidFill>
                  <a:srgbClr val="C00000"/>
                </a:solidFill>
              </a:rPr>
              <a:t>onMessage</a:t>
            </a:r>
            <a:r>
              <a:rPr lang="zh-CN" altLang="en-US" sz="1400" i="1" dirty="0">
                <a:solidFill>
                  <a:srgbClr val="C00000"/>
                </a:solidFill>
              </a:rPr>
              <a:t>事件是必须的</a:t>
            </a:r>
            <a:br>
              <a:rPr lang="en-US" altLang="zh-CN" sz="1800" dirty="0"/>
            </a:br>
            <a:r>
              <a:rPr lang="en-US" altLang="zh-CN" sz="1800" dirty="0"/>
              <a:t>$cli-&gt;on('</a:t>
            </a:r>
            <a:r>
              <a:rPr lang="en-US" altLang="zh-CN" sz="1800" dirty="0" err="1"/>
              <a:t>message',function</a:t>
            </a:r>
            <a:r>
              <a:rPr lang="en-US" altLang="zh-CN" sz="1800" dirty="0"/>
              <a:t>($</a:t>
            </a:r>
            <a:r>
              <a:rPr lang="en-US" altLang="zh-CN" sz="1800" dirty="0" err="1"/>
              <a:t>cli,$frame</a:t>
            </a:r>
            <a:r>
              <a:rPr lang="en-US" altLang="zh-CN" sz="1800" dirty="0"/>
              <a:t>){</a:t>
            </a:r>
            <a:br>
              <a:rPr lang="en-US" altLang="zh-CN" sz="1800" dirty="0"/>
            </a:br>
            <a:r>
              <a:rPr lang="en-US" altLang="zh-CN" sz="1800" dirty="0"/>
              <a:t>    echo "Received: $frame-&gt;data\n";</a:t>
            </a:r>
            <a:br>
              <a:rPr lang="en-US" altLang="zh-CN" sz="1800" dirty="0"/>
            </a:br>
            <a:r>
              <a:rPr lang="en-US" altLang="zh-CN" sz="1800" dirty="0"/>
              <a:t>    </a:t>
            </a:r>
            <a:r>
              <a:rPr lang="en-US" altLang="zh-CN" sz="1800" dirty="0" err="1"/>
              <a:t>usleep</a:t>
            </a:r>
            <a:r>
              <a:rPr lang="en-US" altLang="zh-CN" sz="1800" dirty="0"/>
              <a:t>(100000);</a:t>
            </a:r>
            <a:br>
              <a:rPr lang="en-US" altLang="zh-CN" sz="1800" dirty="0"/>
            </a:br>
            <a:r>
              <a:rPr lang="en-US" altLang="zh-CN" sz="1800" dirty="0"/>
              <a:t>    $cli-&gt;push("Send: " . </a:t>
            </a:r>
            <a:r>
              <a:rPr lang="en-US" altLang="zh-CN" sz="1800" dirty="0" err="1"/>
              <a:t>mt_rand</a:t>
            </a:r>
            <a:r>
              <a:rPr lang="en-US" altLang="zh-CN" sz="1800" dirty="0"/>
              <a:t>(1000,10000));</a:t>
            </a:r>
            <a:br>
              <a:rPr lang="en-US" altLang="zh-CN" sz="1800" dirty="0"/>
            </a:br>
            <a:r>
              <a:rPr lang="en-US" altLang="zh-CN" sz="1800" dirty="0"/>
              <a:t>});</a:t>
            </a:r>
            <a:br>
              <a:rPr lang="en-US" altLang="zh-CN" sz="1800" dirty="0"/>
            </a:br>
            <a:br>
              <a:rPr lang="en-US" altLang="zh-CN" sz="1800" dirty="0"/>
            </a:br>
            <a:r>
              <a:rPr lang="en-US" altLang="zh-CN" sz="1800" dirty="0"/>
              <a:t>$cli-&gt;upgrade('/',function($cli){</a:t>
            </a:r>
            <a:br>
              <a:rPr lang="en-US" altLang="zh-CN" sz="1800" dirty="0"/>
            </a:br>
            <a:r>
              <a:rPr lang="en-US" altLang="zh-CN" sz="1800" dirty="0"/>
              <a:t>    $cli-&gt;push( time() );</a:t>
            </a:r>
            <a:br>
              <a:rPr lang="en-US" altLang="zh-CN" sz="1800" dirty="0"/>
            </a:br>
            <a:r>
              <a:rPr lang="en-US" altLang="zh-CN" sz="1800" dirty="0"/>
              <a:t>});</a:t>
            </a:r>
            <a:endParaRPr lang="en-US" altLang="zh-CN" sz="1700" dirty="0"/>
          </a:p>
        </p:txBody>
      </p:sp>
    </p:spTree>
    <p:extLst>
      <p:ext uri="{BB962C8B-B14F-4D97-AF65-F5344CB8AC3E}">
        <p14:creationId xmlns:p14="http://schemas.microsoft.com/office/powerpoint/2010/main" val="3668390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249CC-3D11-4FF8-8CF2-30C36502B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基于</a:t>
            </a:r>
            <a:r>
              <a:rPr lang="en-US" altLang="zh-CN" sz="3200" dirty="0" err="1">
                <a:solidFill>
                  <a:schemeClr val="accent1">
                    <a:lumMod val="75000"/>
                  </a:schemeClr>
                </a:solidFill>
              </a:rPr>
              <a:t>Websocket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实现推送</a:t>
            </a:r>
          </a:p>
        </p:txBody>
      </p:sp>
    </p:spTree>
    <p:extLst>
      <p:ext uri="{BB962C8B-B14F-4D97-AF65-F5344CB8AC3E}">
        <p14:creationId xmlns:p14="http://schemas.microsoft.com/office/powerpoint/2010/main" val="1908713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 err="1"/>
              <a:t>Swoole</a:t>
            </a:r>
            <a:r>
              <a:rPr lang="zh-CN" altLang="en-US" dirty="0"/>
              <a:t>实现每秒推送一条消息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使用</a:t>
            </a:r>
            <a:r>
              <a:rPr lang="en-US" altLang="zh-CN" sz="2000" dirty="0" err="1"/>
              <a:t>Swoole</a:t>
            </a:r>
            <a:r>
              <a:rPr lang="zh-CN" altLang="en-US" sz="2000" dirty="0"/>
              <a:t>的</a:t>
            </a:r>
            <a:r>
              <a:rPr lang="en-US" altLang="zh-CN" sz="2000" dirty="0" err="1"/>
              <a:t>Websocket</a:t>
            </a:r>
            <a:r>
              <a:rPr lang="zh-CN" altLang="en-US" sz="2000" dirty="0"/>
              <a:t>服务可以实现服务端消息推送。</a:t>
            </a:r>
            <a:endParaRPr lang="en-US" altLang="zh-CN" sz="2000" dirty="0"/>
          </a:p>
          <a:p>
            <a:r>
              <a:rPr lang="zh-CN" altLang="en-US" sz="2000" dirty="0"/>
              <a:t>每秒推送一条消息要考虑的问题：</a:t>
            </a:r>
            <a:endParaRPr lang="en-US" altLang="zh-CN" sz="2000" dirty="0"/>
          </a:p>
          <a:p>
            <a:pPr lvl="1"/>
            <a:r>
              <a:rPr lang="en-US" altLang="zh-CN" sz="1800" dirty="0" err="1"/>
              <a:t>Swoole</a:t>
            </a:r>
            <a:r>
              <a:rPr lang="zh-CN" altLang="en-US" sz="1800" dirty="0"/>
              <a:t>采用事件驱动的异步处理方式，</a:t>
            </a:r>
            <a:r>
              <a:rPr lang="zh-CN" altLang="en-US" sz="1800" dirty="0">
                <a:solidFill>
                  <a:srgbClr val="C00000"/>
                </a:solidFill>
              </a:rPr>
              <a:t>需要有一个触发事件。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lvl="1"/>
            <a:r>
              <a:rPr lang="zh-CN" altLang="en-US" sz="1800" dirty="0"/>
              <a:t>不能使用循环与</a:t>
            </a:r>
            <a:r>
              <a:rPr lang="en-US" altLang="zh-CN" sz="1800" dirty="0"/>
              <a:t>sleep</a:t>
            </a:r>
            <a:r>
              <a:rPr lang="zh-CN" altLang="en-US" sz="1800" dirty="0"/>
              <a:t>的方式，这会把</a:t>
            </a:r>
            <a:r>
              <a:rPr lang="en-US" altLang="zh-CN" sz="1800" dirty="0" err="1"/>
              <a:t>Swoole</a:t>
            </a:r>
            <a:r>
              <a:rPr lang="zh-CN" altLang="en-US" sz="1800" dirty="0"/>
              <a:t>变成同步模式，并且每次只能处理一个请求，只有等一个连接关闭，才可以有新的请求进行处理。</a:t>
            </a:r>
            <a:endParaRPr lang="en-US" altLang="zh-CN" sz="1800" dirty="0"/>
          </a:p>
          <a:p>
            <a:pPr lvl="1"/>
            <a:r>
              <a:rPr lang="en-US" altLang="zh-CN" sz="1800" dirty="0" err="1"/>
              <a:t>Swoole</a:t>
            </a:r>
            <a:r>
              <a:rPr lang="zh-CN" altLang="en-US" sz="1800" dirty="0"/>
              <a:t>多进程分配请求导致连接信息不能由进程使用变量进行存储，需要一个公共的缓存空间进行存储。</a:t>
            </a:r>
            <a:endParaRPr lang="en-US" altLang="zh-CN" sz="1800" dirty="0"/>
          </a:p>
          <a:p>
            <a:pPr lvl="1"/>
            <a:r>
              <a:rPr lang="zh-CN" altLang="en-US" sz="1800" dirty="0"/>
              <a:t>由于是服务程序，需要创建守护进程。</a:t>
            </a:r>
            <a:endParaRPr lang="en-US" altLang="zh-CN" sz="1800" dirty="0"/>
          </a:p>
          <a:p>
            <a:pPr lvl="1"/>
            <a:r>
              <a:rPr lang="zh-CN" altLang="en-US" sz="1800" dirty="0"/>
              <a:t>进程要捕获</a:t>
            </a:r>
            <a:r>
              <a:rPr lang="en-US" altLang="zh-CN" sz="1800" dirty="0"/>
              <a:t>SIGTERM</a:t>
            </a:r>
            <a:r>
              <a:rPr lang="zh-CN" altLang="en-US" sz="1800" dirty="0"/>
              <a:t>信号进行后续处理后再退出。</a:t>
            </a:r>
            <a:endParaRPr lang="en-US" altLang="zh-CN" sz="1800" dirty="0"/>
          </a:p>
          <a:p>
            <a:pPr lvl="1"/>
            <a:endParaRPr lang="en-US" altLang="zh-CN" sz="1800" dirty="0"/>
          </a:p>
          <a:p>
            <a:r>
              <a:rPr lang="zh-CN" altLang="en-US" sz="2000" dirty="0"/>
              <a:t>实现方案：</a:t>
            </a:r>
            <a:endParaRPr lang="en-US" altLang="zh-CN" sz="2000" dirty="0"/>
          </a:p>
          <a:p>
            <a:pPr lvl="1"/>
            <a:r>
              <a:rPr lang="zh-CN" altLang="en-US" sz="1800" dirty="0"/>
              <a:t>使用一个</a:t>
            </a:r>
            <a:r>
              <a:rPr lang="en-US" altLang="zh-CN" sz="1800" dirty="0" err="1"/>
              <a:t>Websocket</a:t>
            </a:r>
            <a:r>
              <a:rPr lang="zh-CN" altLang="en-US" sz="1800" dirty="0"/>
              <a:t>客户端连接到</a:t>
            </a:r>
            <a:r>
              <a:rPr lang="en-US" altLang="zh-CN" sz="1800" dirty="0" err="1"/>
              <a:t>Websocket</a:t>
            </a:r>
            <a:r>
              <a:rPr lang="zh-CN" altLang="en-US" sz="1800" dirty="0"/>
              <a:t>服务端，客户端每秒发送一条数据，服务端进行转发。由客户端触发消息推送事件。</a:t>
            </a:r>
            <a:endParaRPr lang="en-US" altLang="zh-CN" sz="1800" dirty="0"/>
          </a:p>
          <a:p>
            <a:pPr lvl="1"/>
            <a:r>
              <a:rPr lang="zh-CN" altLang="en-US" sz="1800" dirty="0"/>
              <a:t>使用</a:t>
            </a:r>
            <a:r>
              <a:rPr lang="en-US" altLang="zh-CN" sz="1800" dirty="0"/>
              <a:t>Memcached</a:t>
            </a:r>
            <a:r>
              <a:rPr lang="zh-CN" altLang="en-US" sz="1800" dirty="0"/>
              <a:t>缓存服务存储连接信息。</a:t>
            </a:r>
            <a:endParaRPr lang="en-US" altLang="zh-CN" sz="1800" dirty="0"/>
          </a:p>
          <a:p>
            <a:pPr marL="457200" lvl="1" indent="0">
              <a:buNone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224080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客户端触发推送事件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7480CB-8446-4AF1-A8AA-B2C4E952D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代码示例：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&lt;?</a:t>
            </a:r>
            <a:r>
              <a:rPr lang="en-US" altLang="zh-CN" sz="2000" dirty="0" err="1"/>
              <a:t>php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$cli = new </a:t>
            </a:r>
            <a:r>
              <a:rPr lang="en-US" altLang="zh-CN" sz="2000" dirty="0" err="1"/>
              <a:t>swoole_http_client</a:t>
            </a:r>
            <a:r>
              <a:rPr lang="en-US" altLang="zh-CN" sz="2000" dirty="0"/>
              <a:t>('127.0.0.1',4567);</a:t>
            </a:r>
            <a:br>
              <a:rPr lang="en-US" altLang="zh-CN" sz="2000" dirty="0"/>
            </a:br>
            <a:br>
              <a:rPr lang="en-US" altLang="zh-CN" sz="2000" dirty="0"/>
            </a:br>
            <a:r>
              <a:rPr lang="en-US" altLang="zh-CN" sz="2000" dirty="0"/>
              <a:t>$cli-&gt;on('</a:t>
            </a:r>
            <a:r>
              <a:rPr lang="en-US" altLang="zh-CN" sz="2000" dirty="0" err="1"/>
              <a:t>message',function</a:t>
            </a:r>
            <a:r>
              <a:rPr lang="en-US" altLang="zh-CN" sz="2000" dirty="0"/>
              <a:t>($</a:t>
            </a:r>
            <a:r>
              <a:rPr lang="en-US" altLang="zh-CN" sz="2000" dirty="0" err="1"/>
              <a:t>cli,$frame</a:t>
            </a:r>
            <a:r>
              <a:rPr lang="en-US" altLang="zh-CN" sz="2000" dirty="0"/>
              <a:t>){</a:t>
            </a:r>
          </a:p>
          <a:p>
            <a:pPr marL="0" indent="0">
              <a:buNone/>
            </a:pPr>
            <a:r>
              <a:rPr lang="en-US" altLang="zh-CN" sz="2000" dirty="0"/>
              <a:t>    //</a:t>
            </a:r>
            <a:r>
              <a:rPr lang="zh-CN" altLang="en-US" sz="2000" dirty="0"/>
              <a:t>由于</a:t>
            </a:r>
            <a:r>
              <a:rPr lang="en-US" altLang="zh-CN" sz="2000" dirty="0" err="1"/>
              <a:t>websocket</a:t>
            </a:r>
            <a:r>
              <a:rPr lang="zh-CN" altLang="en-US" sz="2000" dirty="0"/>
              <a:t>客户端必须要</a:t>
            </a:r>
            <a:r>
              <a:rPr lang="en-US" altLang="zh-CN" sz="2000" dirty="0" err="1"/>
              <a:t>onMessage</a:t>
            </a:r>
            <a:r>
              <a:rPr lang="zh-CN" altLang="en-US" sz="2000" dirty="0"/>
              <a:t>事件，但是回调函数什么也不做</a:t>
            </a:r>
            <a:br>
              <a:rPr lang="en-US" altLang="zh-CN" sz="2000" dirty="0"/>
            </a:br>
            <a:r>
              <a:rPr lang="en-US" altLang="zh-CN" sz="2000" dirty="0"/>
              <a:t>});</a:t>
            </a:r>
            <a:br>
              <a:rPr lang="en-US" altLang="zh-CN" sz="2000" dirty="0"/>
            </a:br>
            <a:br>
              <a:rPr lang="en-US" altLang="zh-CN" sz="2000" dirty="0"/>
            </a:br>
            <a:r>
              <a:rPr lang="en-US" altLang="zh-CN" sz="2000" dirty="0"/>
              <a:t>$cli-&gt;upgrade('/</a:t>
            </a:r>
            <a:r>
              <a:rPr lang="en-US" altLang="zh-CN" sz="2000" dirty="0" err="1"/>
              <a:t>push_client</a:t>
            </a:r>
            <a:r>
              <a:rPr lang="en-US" altLang="zh-CN" sz="2000" dirty="0"/>
              <a:t>/</a:t>
            </a:r>
            <a:r>
              <a:rPr lang="en-US" altLang="zh-CN" sz="2000" dirty="0" err="1"/>
              <a:t>phpswoolewebsocket</a:t>
            </a:r>
            <a:r>
              <a:rPr lang="en-US" altLang="zh-CN" sz="2000" dirty="0"/>
              <a:t>',function($cli){</a:t>
            </a:r>
            <a:br>
              <a:rPr lang="en-US" altLang="zh-CN" sz="2000" dirty="0"/>
            </a:br>
            <a:r>
              <a:rPr lang="en-US" altLang="zh-CN" sz="2000" dirty="0"/>
              <a:t>    while(true) {</a:t>
            </a:r>
            <a:br>
              <a:rPr lang="en-US" altLang="zh-CN" sz="2000" dirty="0"/>
            </a:br>
            <a:r>
              <a:rPr lang="en-US" altLang="zh-CN" sz="2000" dirty="0"/>
              <a:t>        $cli-&gt;push(md5(time()));</a:t>
            </a:r>
            <a:br>
              <a:rPr lang="en-US" altLang="zh-CN" sz="2000" dirty="0"/>
            </a:br>
            <a:r>
              <a:rPr lang="en-US" altLang="zh-CN" sz="2000" dirty="0"/>
              <a:t>        sleep(1);</a:t>
            </a:r>
          </a:p>
          <a:p>
            <a:pPr marL="0" indent="0">
              <a:buNone/>
            </a:pPr>
            <a:r>
              <a:rPr lang="en-US" altLang="zh-CN" sz="2000" dirty="0"/>
              <a:t>    }</a:t>
            </a:r>
            <a:br>
              <a:rPr lang="en-US" altLang="zh-CN" sz="2000" dirty="0"/>
            </a:br>
            <a:r>
              <a:rPr lang="en-US" altLang="zh-CN" sz="2000" dirty="0"/>
              <a:t>});</a:t>
            </a:r>
          </a:p>
          <a:p>
            <a:pPr marL="0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599767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消息推送服务端：</a:t>
            </a:r>
            <a:r>
              <a:rPr lang="en-US" altLang="zh-CN" dirty="0" err="1"/>
              <a:t>onOpen</a:t>
            </a:r>
            <a:r>
              <a:rPr lang="zh-CN" altLang="en-US" dirty="0"/>
              <a:t>事件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7480CB-8446-4AF1-A8AA-B2C4E952D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代码示例：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   public function </a:t>
            </a:r>
            <a:r>
              <a:rPr lang="en-US" altLang="zh-CN" sz="2000" dirty="0" err="1"/>
              <a:t>on_open</a:t>
            </a:r>
            <a:r>
              <a:rPr lang="en-US" altLang="zh-CN" sz="2000" dirty="0"/>
              <a:t>($server, $</a:t>
            </a:r>
            <a:r>
              <a:rPr lang="en-US" altLang="zh-CN" sz="2000" dirty="0" err="1"/>
              <a:t>req</a:t>
            </a:r>
            <a:r>
              <a:rPr lang="en-US" altLang="zh-CN" sz="2000" dirty="0"/>
              <a:t>) {</a:t>
            </a:r>
            <a:br>
              <a:rPr lang="en-US" altLang="zh-CN" sz="2000" dirty="0"/>
            </a:br>
            <a:r>
              <a:rPr lang="en-US" altLang="zh-CN" sz="2000" dirty="0"/>
              <a:t>        $</a:t>
            </a:r>
            <a:r>
              <a:rPr lang="en-US" altLang="zh-CN" sz="2000" dirty="0" err="1"/>
              <a:t>tmp_key</a:t>
            </a:r>
            <a:r>
              <a:rPr lang="en-US" altLang="zh-CN" sz="2000" dirty="0"/>
              <a:t> = $this-&gt;</a:t>
            </a:r>
            <a:r>
              <a:rPr lang="en-US" altLang="zh-CN" sz="2000" dirty="0" err="1"/>
              <a:t>conn_head</a:t>
            </a:r>
            <a:r>
              <a:rPr lang="en-US" altLang="zh-CN" sz="2000" dirty="0"/>
              <a:t> . $</a:t>
            </a:r>
            <a:r>
              <a:rPr lang="en-US" altLang="zh-CN" sz="2000" dirty="0" err="1"/>
              <a:t>req</a:t>
            </a:r>
            <a:r>
              <a:rPr lang="en-US" altLang="zh-CN" sz="2000" dirty="0"/>
              <a:t>-&gt;</a:t>
            </a:r>
            <a:r>
              <a:rPr lang="en-US" altLang="zh-CN" sz="2000" dirty="0" err="1"/>
              <a:t>fd</a:t>
            </a:r>
            <a:r>
              <a:rPr lang="en-US" altLang="zh-CN" sz="2000" dirty="0"/>
              <a:t>;</a:t>
            </a:r>
          </a:p>
          <a:p>
            <a:pPr marL="0" indent="0">
              <a:buNone/>
            </a:pPr>
            <a:r>
              <a:rPr lang="en-US" altLang="zh-CN" sz="1600" i="1" dirty="0"/>
              <a:t>          //</a:t>
            </a:r>
            <a:r>
              <a:rPr lang="zh-CN" altLang="en-US" sz="1600" i="1" dirty="0"/>
              <a:t>简单实现方案，通过检测</a:t>
            </a:r>
            <a:r>
              <a:rPr lang="en-US" altLang="zh-CN" sz="1600" i="1" dirty="0"/>
              <a:t>PATH_INFO</a:t>
            </a:r>
            <a:r>
              <a:rPr lang="zh-CN" altLang="en-US" sz="1600" i="1" dirty="0"/>
              <a:t>信息确定是推送事件触发客户端的连接</a:t>
            </a:r>
            <a:endParaRPr lang="en-US" altLang="zh-CN" sz="1600" i="1" dirty="0"/>
          </a:p>
          <a:p>
            <a:pPr marL="0" indent="0">
              <a:buNone/>
            </a:pPr>
            <a:r>
              <a:rPr lang="en-US" altLang="zh-CN" sz="1600" i="1" dirty="0"/>
              <a:t>          //PATH_INFO</a:t>
            </a:r>
            <a:r>
              <a:rPr lang="zh-CN" altLang="en-US" sz="1600" i="1" dirty="0"/>
              <a:t>在此处是以</a:t>
            </a:r>
            <a:r>
              <a:rPr lang="en-US" altLang="zh-CN" sz="1600" i="1" dirty="0"/>
              <a:t>key</a:t>
            </a:r>
            <a:r>
              <a:rPr lang="zh-CN" altLang="en-US" sz="1600" i="1"/>
              <a:t>的作用来使用的</a:t>
            </a:r>
            <a:br>
              <a:rPr lang="en-US" altLang="zh-CN" sz="2000" dirty="0"/>
            </a:br>
            <a:r>
              <a:rPr lang="en-US" altLang="zh-CN" sz="2000" dirty="0"/>
              <a:t>        if ($</a:t>
            </a:r>
            <a:r>
              <a:rPr lang="en-US" altLang="zh-CN" sz="2000" dirty="0" err="1"/>
              <a:t>req</a:t>
            </a:r>
            <a:r>
              <a:rPr lang="en-US" altLang="zh-CN" sz="2000" dirty="0"/>
              <a:t>-&gt;server[‘</a:t>
            </a:r>
            <a:r>
              <a:rPr lang="en-US" altLang="zh-CN" sz="2000" dirty="0" err="1"/>
              <a:t>path_info</a:t>
            </a:r>
            <a:r>
              <a:rPr lang="en-US" altLang="zh-CN" sz="2000" dirty="0"/>
              <a:t>'] == ’/</a:t>
            </a:r>
            <a:r>
              <a:rPr lang="en-US" altLang="zh-CN" sz="2000" dirty="0" err="1"/>
              <a:t>push_client</a:t>
            </a:r>
            <a:r>
              <a:rPr lang="en-US" altLang="zh-CN" sz="2000" dirty="0"/>
              <a:t>/</a:t>
            </a:r>
            <a:r>
              <a:rPr lang="en-US" altLang="zh-CN" sz="2000" dirty="0" err="1"/>
              <a:t>phpswoolewebsocket</a:t>
            </a:r>
            <a:r>
              <a:rPr lang="en-US" altLang="zh-CN" sz="2000" dirty="0"/>
              <a:t>') {</a:t>
            </a:r>
            <a:br>
              <a:rPr lang="en-US" altLang="zh-CN" sz="2000" dirty="0"/>
            </a:br>
            <a:r>
              <a:rPr lang="en-US" altLang="zh-CN" sz="2000" dirty="0"/>
              <a:t>            $</a:t>
            </a:r>
            <a:r>
              <a:rPr lang="en-US" altLang="zh-CN" sz="2000" dirty="0" err="1"/>
              <a:t>tmp_key</a:t>
            </a:r>
            <a:r>
              <a:rPr lang="en-US" altLang="zh-CN" sz="2000" dirty="0"/>
              <a:t> = $this-&gt;</a:t>
            </a:r>
            <a:r>
              <a:rPr lang="en-US" altLang="zh-CN" sz="2000" dirty="0" err="1"/>
              <a:t>client_index</a:t>
            </a:r>
            <a:r>
              <a:rPr lang="en-US" altLang="zh-CN" sz="2000" dirty="0"/>
              <a:t>;</a:t>
            </a:r>
            <a:br>
              <a:rPr lang="en-US" altLang="zh-CN" sz="2000" dirty="0"/>
            </a:br>
            <a:r>
              <a:rPr lang="en-US" altLang="zh-CN" sz="2000" dirty="0"/>
              <a:t>        }</a:t>
            </a:r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lang="en-US" altLang="zh-CN" sz="1600" i="1" dirty="0"/>
              <a:t>//</a:t>
            </a:r>
            <a:r>
              <a:rPr lang="zh-CN" altLang="en-US" sz="1600" i="1" dirty="0"/>
              <a:t>缓存连接</a:t>
            </a:r>
            <a:br>
              <a:rPr lang="en-US" altLang="zh-CN" sz="2000" dirty="0"/>
            </a:br>
            <a:r>
              <a:rPr lang="en-US" altLang="zh-CN" sz="2000" dirty="0"/>
              <a:t>        $this-&gt;</a:t>
            </a:r>
            <a:r>
              <a:rPr lang="en-US" altLang="zh-CN" sz="2000" dirty="0" err="1"/>
              <a:t>mcache</a:t>
            </a:r>
            <a:r>
              <a:rPr lang="en-US" altLang="zh-CN" sz="2000" dirty="0"/>
              <a:t>-&gt;set($</a:t>
            </a:r>
            <a:r>
              <a:rPr lang="en-US" altLang="zh-CN" sz="2000" dirty="0" err="1"/>
              <a:t>tmp_key</a:t>
            </a:r>
            <a:r>
              <a:rPr lang="en-US" altLang="zh-CN" sz="2000" dirty="0"/>
              <a:t>, $</a:t>
            </a:r>
            <a:r>
              <a:rPr lang="en-US" altLang="zh-CN" sz="2000" dirty="0" err="1"/>
              <a:t>req</a:t>
            </a:r>
            <a:r>
              <a:rPr lang="en-US" altLang="zh-CN" sz="2000" dirty="0"/>
              <a:t>-&gt;</a:t>
            </a:r>
            <a:r>
              <a:rPr lang="en-US" altLang="zh-CN" sz="2000" dirty="0" err="1"/>
              <a:t>fd</a:t>
            </a:r>
            <a:r>
              <a:rPr lang="en-US" altLang="zh-CN" sz="2000" dirty="0"/>
              <a:t>);</a:t>
            </a:r>
            <a:br>
              <a:rPr lang="en-US" altLang="zh-CN" sz="2000" dirty="0"/>
            </a:br>
            <a:r>
              <a:rPr lang="en-US" altLang="zh-CN" sz="2000" dirty="0"/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3482817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消息推送服务端：</a:t>
            </a:r>
            <a:r>
              <a:rPr lang="en-US" altLang="zh-CN" dirty="0" err="1"/>
              <a:t>onMessage</a:t>
            </a:r>
            <a:r>
              <a:rPr lang="zh-CN" altLang="en-US" dirty="0"/>
              <a:t>事件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7480CB-8446-4AF1-A8AA-B2C4E952D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代码示例：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    public function </a:t>
            </a:r>
            <a:r>
              <a:rPr lang="en-US" altLang="zh-CN" sz="2000" dirty="0" err="1"/>
              <a:t>on_message</a:t>
            </a:r>
            <a:r>
              <a:rPr lang="en-US" altLang="zh-CN" sz="2000" dirty="0"/>
              <a:t>($server, $</a:t>
            </a:r>
            <a:r>
              <a:rPr lang="en-US" altLang="zh-CN" sz="2000" dirty="0" err="1"/>
              <a:t>cnn</a:t>
            </a:r>
            <a:r>
              <a:rPr lang="en-US" altLang="zh-CN" sz="2000" dirty="0"/>
              <a:t>) {</a:t>
            </a:r>
            <a:br>
              <a:rPr lang="en-US" altLang="zh-CN" sz="2000" dirty="0"/>
            </a:br>
            <a:r>
              <a:rPr lang="en-US" altLang="zh-CN" sz="1600" i="1" dirty="0"/>
              <a:t>        //</a:t>
            </a:r>
            <a:r>
              <a:rPr lang="zh-CN" altLang="en-US" sz="1600" i="1" dirty="0"/>
              <a:t>获取保存的推送客户端连接与当前连接对比，确定是推送客户端发送数据则转发</a:t>
            </a:r>
            <a:br>
              <a:rPr lang="en-US" altLang="zh-CN" sz="2000" dirty="0"/>
            </a:br>
            <a:r>
              <a:rPr lang="en-US" altLang="zh-CN" sz="2000" dirty="0"/>
              <a:t>        if ($</a:t>
            </a:r>
            <a:r>
              <a:rPr lang="en-US" altLang="zh-CN" sz="2000" dirty="0" err="1"/>
              <a:t>cnn</a:t>
            </a:r>
            <a:r>
              <a:rPr lang="en-US" altLang="zh-CN" sz="2000" dirty="0"/>
              <a:t>-&gt;</a:t>
            </a:r>
            <a:r>
              <a:rPr lang="en-US" altLang="zh-CN" sz="2000" dirty="0" err="1"/>
              <a:t>fd</a:t>
            </a:r>
            <a:r>
              <a:rPr lang="en-US" altLang="zh-CN" sz="2000" dirty="0"/>
              <a:t> == $this-&gt;</a:t>
            </a:r>
            <a:r>
              <a:rPr lang="en-US" altLang="zh-CN" sz="2000" dirty="0" err="1"/>
              <a:t>mcache</a:t>
            </a:r>
            <a:r>
              <a:rPr lang="en-US" altLang="zh-CN" sz="2000" dirty="0"/>
              <a:t>-&gt;get($this-&gt;</a:t>
            </a:r>
            <a:r>
              <a:rPr lang="en-US" altLang="zh-CN" sz="2000" dirty="0" err="1"/>
              <a:t>client_index</a:t>
            </a:r>
            <a:r>
              <a:rPr lang="en-US" altLang="zh-CN" sz="2000" dirty="0"/>
              <a:t>)) {</a:t>
            </a:r>
            <a:br>
              <a:rPr lang="en-US" altLang="zh-CN" sz="2000" dirty="0"/>
            </a:br>
            <a:r>
              <a:rPr lang="en-US" altLang="zh-CN" sz="2000" dirty="0"/>
              <a:t>            //start push</a:t>
            </a:r>
            <a:br>
              <a:rPr lang="en-US" altLang="zh-CN" sz="2000" dirty="0"/>
            </a:br>
            <a:r>
              <a:rPr lang="en-US" altLang="zh-CN" sz="2000" dirty="0"/>
              <a:t>            if(!empty($</a:t>
            </a:r>
            <a:r>
              <a:rPr lang="en-US" altLang="zh-CN" sz="2000" dirty="0" err="1"/>
              <a:t>cnn</a:t>
            </a:r>
            <a:r>
              <a:rPr lang="en-US" altLang="zh-CN" sz="2000" dirty="0"/>
              <a:t>-&gt;data)) {</a:t>
            </a:r>
            <a:br>
              <a:rPr lang="en-US" altLang="zh-CN" sz="2000" dirty="0"/>
            </a:br>
            <a:r>
              <a:rPr lang="en-US" altLang="zh-CN" sz="2000" dirty="0"/>
              <a:t>                $keys = $this-&gt;</a:t>
            </a:r>
            <a:r>
              <a:rPr lang="en-US" altLang="zh-CN" sz="2000" dirty="0" err="1"/>
              <a:t>mcache</a:t>
            </a:r>
            <a:r>
              <a:rPr lang="en-US" altLang="zh-CN" sz="2000" dirty="0"/>
              <a:t>-&gt;</a:t>
            </a:r>
            <a:r>
              <a:rPr lang="en-US" altLang="zh-CN" sz="2000" dirty="0" err="1"/>
              <a:t>getAllKeys</a:t>
            </a:r>
            <a:r>
              <a:rPr lang="en-US" altLang="zh-CN" sz="2000" dirty="0"/>
              <a:t>();</a:t>
            </a:r>
            <a:br>
              <a:rPr lang="en-US" altLang="zh-CN" sz="2000" dirty="0"/>
            </a:br>
            <a:r>
              <a:rPr lang="en-US" altLang="zh-CN" sz="2000" dirty="0"/>
              <a:t>                $this-&gt;</a:t>
            </a:r>
            <a:r>
              <a:rPr lang="en-US" altLang="zh-CN" sz="2000" dirty="0" err="1"/>
              <a:t>mcache</a:t>
            </a:r>
            <a:r>
              <a:rPr lang="en-US" altLang="zh-CN" sz="2000" dirty="0"/>
              <a:t>-&gt;</a:t>
            </a:r>
            <a:r>
              <a:rPr lang="en-US" altLang="zh-CN" sz="2000" dirty="0" err="1"/>
              <a:t>getDelayed</a:t>
            </a:r>
            <a:r>
              <a:rPr lang="en-US" altLang="zh-CN" sz="2000" dirty="0"/>
              <a:t>($keys);</a:t>
            </a:r>
            <a:br>
              <a:rPr lang="en-US" altLang="zh-CN" sz="2000" dirty="0"/>
            </a:br>
            <a:r>
              <a:rPr lang="en-US" altLang="zh-CN" sz="2000" dirty="0"/>
              <a:t>                $</a:t>
            </a:r>
            <a:r>
              <a:rPr lang="en-US" altLang="zh-CN" sz="2000" dirty="0" err="1"/>
              <a:t>key_vals</a:t>
            </a:r>
            <a:r>
              <a:rPr lang="en-US" altLang="zh-CN" sz="2000" dirty="0"/>
              <a:t> = $this-&gt;</a:t>
            </a:r>
            <a:r>
              <a:rPr lang="en-US" altLang="zh-CN" sz="2000" dirty="0" err="1"/>
              <a:t>mcache</a:t>
            </a:r>
            <a:r>
              <a:rPr lang="en-US" altLang="zh-CN" sz="2000" dirty="0"/>
              <a:t>-&gt;</a:t>
            </a:r>
            <a:r>
              <a:rPr lang="en-US" altLang="zh-CN" sz="2000" dirty="0" err="1"/>
              <a:t>fetchAll</a:t>
            </a:r>
            <a:r>
              <a:rPr lang="en-US" altLang="zh-CN" sz="2000" dirty="0"/>
              <a:t>();</a:t>
            </a:r>
            <a:br>
              <a:rPr lang="en-US" altLang="zh-CN" sz="2000" dirty="0"/>
            </a:br>
            <a:r>
              <a:rPr lang="en-US" altLang="zh-CN" sz="2000" dirty="0"/>
              <a:t>                foreach ($</a:t>
            </a:r>
            <a:r>
              <a:rPr lang="en-US" altLang="zh-CN" sz="2000" dirty="0" err="1"/>
              <a:t>key_vals</a:t>
            </a:r>
            <a:r>
              <a:rPr lang="en-US" altLang="zh-CN" sz="2000" dirty="0"/>
              <a:t> as $</a:t>
            </a:r>
            <a:r>
              <a:rPr lang="en-US" altLang="zh-CN" sz="2000" dirty="0" err="1"/>
              <a:t>kv</a:t>
            </a:r>
            <a:r>
              <a:rPr lang="en-US" altLang="zh-CN" sz="2000" dirty="0"/>
              <a:t>) {</a:t>
            </a:r>
            <a:br>
              <a:rPr lang="en-US" altLang="zh-CN" sz="2000" dirty="0"/>
            </a:br>
            <a:r>
              <a:rPr lang="en-US" altLang="zh-CN" sz="2000" dirty="0"/>
              <a:t>                    $server-&gt;push($</a:t>
            </a:r>
            <a:r>
              <a:rPr lang="en-US" altLang="zh-CN" sz="2000" dirty="0" err="1"/>
              <a:t>kv</a:t>
            </a:r>
            <a:r>
              <a:rPr lang="en-US" altLang="zh-CN" sz="2000" dirty="0"/>
              <a:t>['value'],$</a:t>
            </a:r>
            <a:r>
              <a:rPr lang="en-US" altLang="zh-CN" sz="2000" dirty="0" err="1"/>
              <a:t>cnn</a:t>
            </a:r>
            <a:r>
              <a:rPr lang="en-US" altLang="zh-CN" sz="2000" dirty="0"/>
              <a:t>-&gt;data);</a:t>
            </a:r>
            <a:br>
              <a:rPr lang="en-US" altLang="zh-CN" sz="2000" dirty="0"/>
            </a:br>
            <a:r>
              <a:rPr lang="en-US" altLang="zh-CN" sz="2000" dirty="0"/>
              <a:t>                }</a:t>
            </a:r>
            <a:br>
              <a:rPr lang="en-US" altLang="zh-CN" sz="2000" dirty="0"/>
            </a:br>
            <a:r>
              <a:rPr lang="en-US" altLang="zh-CN" sz="2000" dirty="0"/>
              <a:t>            }</a:t>
            </a:r>
            <a:br>
              <a:rPr lang="en-US" altLang="zh-CN" sz="2000" dirty="0"/>
            </a:br>
            <a:r>
              <a:rPr lang="en-US" altLang="zh-CN" sz="2000" dirty="0"/>
              <a:t>        }</a:t>
            </a:r>
            <a:br>
              <a:rPr lang="en-US" altLang="zh-CN" sz="2000" dirty="0"/>
            </a:br>
            <a:br>
              <a:rPr lang="en-US" altLang="zh-CN" sz="2000" dirty="0"/>
            </a:br>
            <a:r>
              <a:rPr lang="en-US" altLang="zh-CN" sz="2000" dirty="0"/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436598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消息推送服务端：</a:t>
            </a:r>
            <a:r>
              <a:rPr lang="en-US" altLang="zh-CN" dirty="0" err="1"/>
              <a:t>onClose</a:t>
            </a:r>
            <a:r>
              <a:rPr lang="zh-CN" altLang="en-US" dirty="0"/>
              <a:t>事件和</a:t>
            </a:r>
            <a:r>
              <a:rPr lang="en-US" altLang="zh-CN" dirty="0" err="1"/>
              <a:t>onShutdown</a:t>
            </a:r>
            <a:r>
              <a:rPr lang="zh-CN" altLang="en-US" dirty="0"/>
              <a:t>事件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7480CB-8446-4AF1-A8AA-B2C4E952D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err="1"/>
              <a:t>onClose</a:t>
            </a:r>
            <a:r>
              <a:rPr lang="zh-CN" altLang="en-US" sz="2000" dirty="0"/>
              <a:t>事件代码示例：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    public function </a:t>
            </a:r>
            <a:r>
              <a:rPr lang="en-US" altLang="zh-CN" sz="2000" dirty="0" err="1"/>
              <a:t>on_close</a:t>
            </a:r>
            <a:r>
              <a:rPr lang="en-US" altLang="zh-CN" sz="2000" dirty="0"/>
              <a:t>($server,$</a:t>
            </a:r>
            <a:r>
              <a:rPr lang="en-US" altLang="zh-CN" sz="2000" dirty="0" err="1"/>
              <a:t>fd</a:t>
            </a:r>
            <a:r>
              <a:rPr lang="en-US" altLang="zh-CN" sz="2000" dirty="0"/>
              <a:t>) {</a:t>
            </a:r>
            <a:br>
              <a:rPr lang="en-US" altLang="zh-CN" sz="2000" dirty="0"/>
            </a:br>
            <a:r>
              <a:rPr lang="en-US" altLang="zh-CN" sz="2000" dirty="0"/>
              <a:t>        $this-&gt;</a:t>
            </a:r>
            <a:r>
              <a:rPr lang="en-US" altLang="zh-CN" sz="2000" dirty="0" err="1"/>
              <a:t>mcache</a:t>
            </a:r>
            <a:r>
              <a:rPr lang="en-US" altLang="zh-CN" sz="2000" dirty="0"/>
              <a:t>-&gt;delete($this-&gt;conn_head.$fd,0);</a:t>
            </a:r>
            <a:br>
              <a:rPr lang="en-US" altLang="zh-CN" sz="2000" dirty="0"/>
            </a:br>
            <a:r>
              <a:rPr lang="en-US" altLang="zh-CN" sz="2000" dirty="0"/>
              <a:t>    }</a:t>
            </a:r>
          </a:p>
          <a:p>
            <a:r>
              <a:rPr lang="en-US" altLang="zh-CN" sz="2000" dirty="0" err="1"/>
              <a:t>onShutdown</a:t>
            </a:r>
            <a:r>
              <a:rPr lang="en-US" altLang="zh-CN" sz="2000" dirty="0"/>
              <a:t> </a:t>
            </a:r>
            <a:r>
              <a:rPr lang="zh-CN" altLang="en-US" sz="2000" dirty="0"/>
              <a:t>事件代码示例（捕获</a:t>
            </a:r>
            <a:r>
              <a:rPr lang="en-US" altLang="zh-CN" sz="2000" dirty="0"/>
              <a:t>SIGTERM</a:t>
            </a:r>
            <a:r>
              <a:rPr lang="zh-CN" altLang="en-US" sz="2000" dirty="0"/>
              <a:t>信号并处理）：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    public function </a:t>
            </a:r>
            <a:r>
              <a:rPr lang="en-US" altLang="zh-CN" sz="2000" dirty="0" err="1"/>
              <a:t>on_shutdown</a:t>
            </a:r>
            <a:r>
              <a:rPr lang="en-US" altLang="zh-CN" sz="2000" dirty="0"/>
              <a:t>($server) {</a:t>
            </a:r>
            <a:br>
              <a:rPr lang="en-US" altLang="zh-CN" sz="2000" dirty="0"/>
            </a:br>
            <a:r>
              <a:rPr lang="en-US" altLang="zh-CN" sz="2000" dirty="0"/>
              <a:t>        $this-&gt;</a:t>
            </a:r>
            <a:r>
              <a:rPr lang="en-US" altLang="zh-CN" sz="2000" dirty="0" err="1"/>
              <a:t>mcache</a:t>
            </a:r>
            <a:r>
              <a:rPr lang="en-US" altLang="zh-CN" sz="2000" dirty="0"/>
              <a:t>-&gt;</a:t>
            </a:r>
            <a:r>
              <a:rPr lang="en-US" altLang="zh-CN" sz="2000" dirty="0" err="1"/>
              <a:t>deleteMulti</a:t>
            </a:r>
            <a:r>
              <a:rPr lang="en-US" altLang="zh-CN" sz="2000" dirty="0"/>
              <a:t>($this-&gt;</a:t>
            </a:r>
            <a:r>
              <a:rPr lang="en-US" altLang="zh-CN" sz="2000" dirty="0" err="1"/>
              <a:t>mcache</a:t>
            </a:r>
            <a:r>
              <a:rPr lang="en-US" altLang="zh-CN" sz="2000" dirty="0"/>
              <a:t>-&gt;</a:t>
            </a:r>
            <a:r>
              <a:rPr lang="en-US" altLang="zh-CN" sz="2000" dirty="0" err="1"/>
              <a:t>getAllKeys</a:t>
            </a:r>
            <a:r>
              <a:rPr lang="en-US" altLang="zh-CN" sz="2000" dirty="0"/>
              <a:t>());</a:t>
            </a:r>
            <a:br>
              <a:rPr lang="en-US" altLang="zh-CN" sz="2000" dirty="0"/>
            </a:br>
            <a:r>
              <a:rPr lang="en-US" altLang="zh-CN" sz="2000" dirty="0"/>
              <a:t>        $this-&gt;</a:t>
            </a:r>
            <a:r>
              <a:rPr lang="en-US" altLang="zh-CN" sz="2000" dirty="0" err="1"/>
              <a:t>mcache</a:t>
            </a:r>
            <a:r>
              <a:rPr lang="en-US" altLang="zh-CN" sz="2000" dirty="0"/>
              <a:t>-&gt;quit();</a:t>
            </a:r>
            <a:br>
              <a:rPr lang="en-US" altLang="zh-CN" sz="2000" dirty="0"/>
            </a:br>
            <a:r>
              <a:rPr lang="en-US" altLang="zh-CN" sz="2000" dirty="0"/>
              <a:t>    }</a:t>
            </a:r>
            <a:br>
              <a:rPr lang="en-US" altLang="zh-CN" sz="2000" dirty="0"/>
            </a:b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88436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E297281D-D602-49CD-B5A2-49E27DF0DF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6448197"/>
              </p:ext>
            </p:extLst>
          </p:nvPr>
        </p:nvGraphicFramePr>
        <p:xfrm>
          <a:off x="870012" y="2317072"/>
          <a:ext cx="10483788" cy="222381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483788">
                  <a:extLst>
                    <a:ext uri="{9D8B030D-6E8A-4147-A177-3AD203B41FA5}">
                      <a16:colId xmlns:a16="http://schemas.microsoft.com/office/drawing/2014/main" val="2172453955"/>
                    </a:ext>
                  </a:extLst>
                </a:gridCol>
              </a:tblGrid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en-US" altLang="zh-CN" sz="2000" b="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HTTP</a:t>
                      </a:r>
                      <a:r>
                        <a:rPr lang="zh-CN" altLang="en-US" sz="2000" b="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协议的特点与不足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275421"/>
                  </a:ext>
                </a:extLst>
              </a:tr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en-US" altLang="zh-CN" sz="2000" dirty="0" err="1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Websocket</a:t>
                      </a:r>
                      <a:r>
                        <a:rPr lang="zh-CN" altLang="en-US" sz="20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协议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305771"/>
                  </a:ext>
                </a:extLst>
              </a:tr>
              <a:tr h="741273">
                <a:tc>
                  <a:txBody>
                    <a:bodyPr/>
                    <a:lstStyle/>
                    <a:p>
                      <a:pPr lvl="4" algn="l"/>
                      <a:r>
                        <a:rPr lang="zh-CN" altLang="en-US" sz="20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基于</a:t>
                      </a:r>
                      <a:r>
                        <a:rPr lang="en-US" altLang="zh-CN" sz="2000" dirty="0" err="1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Websocket</a:t>
                      </a:r>
                      <a:r>
                        <a:rPr lang="zh-CN" altLang="en-US" sz="2000" dirty="0">
                          <a:latin typeface="汉仪家书简" panose="02010609000101010101" pitchFamily="49" charset="-122"/>
                          <a:ea typeface="汉仪家书简" panose="02010609000101010101" pitchFamily="49" charset="-122"/>
                        </a:rPr>
                        <a:t>实现推送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593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785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249CC-3D11-4FF8-8CF2-30C36502B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HTTP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协议的特点与不足</a:t>
            </a:r>
          </a:p>
        </p:txBody>
      </p:sp>
    </p:spTree>
    <p:extLst>
      <p:ext uri="{BB962C8B-B14F-4D97-AF65-F5344CB8AC3E}">
        <p14:creationId xmlns:p14="http://schemas.microsoft.com/office/powerpoint/2010/main" val="4085003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无状态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HTTP</a:t>
            </a:r>
            <a:r>
              <a:rPr lang="zh-CN" altLang="en-US" sz="2000" dirty="0"/>
              <a:t>是无状态协议，客户端的每次请求之间没有关系。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HTTP</a:t>
            </a:r>
            <a:r>
              <a:rPr lang="zh-CN" altLang="en-US" sz="2000" dirty="0"/>
              <a:t>服务端并不清楚客户端是什么情况，客户端发起请求，服务端就处理请求返回数据。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38294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连接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HTTP/1.0</a:t>
            </a:r>
            <a:r>
              <a:rPr lang="zh-CN" altLang="en-US" sz="2000" dirty="0"/>
              <a:t>使用短连接，数据传输完成就会关闭连接。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HTTP/1.1</a:t>
            </a:r>
            <a:r>
              <a:rPr lang="zh-CN" altLang="en-US" sz="2000" dirty="0"/>
              <a:t>默认使用长连接，响应头部信息会有</a:t>
            </a:r>
            <a:r>
              <a:rPr lang="en-US" altLang="zh-CN" sz="2000" dirty="0"/>
              <a:t>Connection:</a:t>
            </a:r>
            <a:r>
              <a:rPr lang="zh-CN" altLang="en-US" sz="2000" dirty="0"/>
              <a:t> </a:t>
            </a:r>
            <a:r>
              <a:rPr lang="en-US" altLang="zh-CN" sz="2000" dirty="0"/>
              <a:t>keep-alive</a:t>
            </a:r>
            <a:r>
              <a:rPr lang="zh-CN" altLang="en-US" sz="2000" dirty="0"/>
              <a:t> 。连接在数据传输完成后会维持一段时间。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748455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>
            <a:normAutofit/>
          </a:bodyPr>
          <a:lstStyle/>
          <a:p>
            <a:r>
              <a:rPr lang="en-US" altLang="zh-CN" dirty="0"/>
              <a:t>HTTP</a:t>
            </a:r>
            <a:r>
              <a:rPr lang="zh-CN" altLang="en-US" dirty="0"/>
              <a:t>与服务端推送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endParaRPr lang="en-US" altLang="zh-CN" sz="2000" dirty="0"/>
          </a:p>
          <a:p>
            <a:r>
              <a:rPr lang="en-US" altLang="zh-CN" sz="2000" dirty="0"/>
              <a:t>HTTP</a:t>
            </a:r>
            <a:r>
              <a:rPr lang="zh-CN" altLang="en-US" sz="2000" dirty="0"/>
              <a:t>无法实现服务端推送，请求是由客户端发起的。服务端无法主动向客户端发送数据。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018546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249CC-3D11-4FF8-8CF2-30C36502B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zh-CN" sz="3200" dirty="0" err="1">
                <a:solidFill>
                  <a:schemeClr val="accent1">
                    <a:lumMod val="75000"/>
                  </a:schemeClr>
                </a:solidFill>
              </a:rPr>
              <a:t>Websocket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协议</a:t>
            </a:r>
          </a:p>
        </p:txBody>
      </p:sp>
    </p:spTree>
    <p:extLst>
      <p:ext uri="{BB962C8B-B14F-4D97-AF65-F5344CB8AC3E}">
        <p14:creationId xmlns:p14="http://schemas.microsoft.com/office/powerpoint/2010/main" val="678941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Websocket</a:t>
            </a:r>
            <a:r>
              <a:rPr lang="zh-CN" altLang="en-US" dirty="0"/>
              <a:t>协议基本介绍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000" dirty="0" err="1"/>
              <a:t>Websocket</a:t>
            </a:r>
            <a:r>
              <a:rPr lang="zh-CN" altLang="en-US" sz="2000" dirty="0"/>
              <a:t>协议解决了基于</a:t>
            </a:r>
            <a:r>
              <a:rPr lang="en-US" altLang="zh-CN" sz="2000" dirty="0"/>
              <a:t>Web</a:t>
            </a:r>
            <a:r>
              <a:rPr lang="zh-CN" altLang="en-US" sz="2000" dirty="0"/>
              <a:t>的服务端推送问题。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 err="1"/>
              <a:t>Websocket</a:t>
            </a:r>
            <a:r>
              <a:rPr lang="zh-CN" altLang="en-US" sz="2000" dirty="0"/>
              <a:t>基于</a:t>
            </a:r>
            <a:r>
              <a:rPr lang="en-US" altLang="zh-CN" sz="2000" dirty="0"/>
              <a:t>TCP</a:t>
            </a:r>
            <a:r>
              <a:rPr lang="zh-CN" altLang="en-US" sz="2000" dirty="0"/>
              <a:t>协议，但是要依靠</a:t>
            </a:r>
            <a:r>
              <a:rPr lang="en-US" altLang="zh-CN" sz="2000" dirty="0"/>
              <a:t>HTTP</a:t>
            </a:r>
            <a:r>
              <a:rPr lang="zh-CN" altLang="en-US" sz="2000" dirty="0"/>
              <a:t>协议建立连接。使用</a:t>
            </a:r>
            <a:r>
              <a:rPr lang="en-US" altLang="zh-CN" sz="2000" dirty="0"/>
              <a:t>HTTP</a:t>
            </a:r>
            <a:r>
              <a:rPr lang="zh-CN" altLang="en-US" sz="2000" dirty="0"/>
              <a:t>实现握手操作之后，就会建立</a:t>
            </a:r>
            <a:r>
              <a:rPr lang="en-US" altLang="zh-CN" sz="2000" dirty="0" err="1"/>
              <a:t>Websocket</a:t>
            </a:r>
            <a:r>
              <a:rPr lang="zh-CN" altLang="en-US" sz="2000" dirty="0"/>
              <a:t>连接。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2011</a:t>
            </a:r>
            <a:r>
              <a:rPr lang="zh-CN" altLang="en-US" sz="2000" dirty="0"/>
              <a:t>年</a:t>
            </a:r>
            <a:r>
              <a:rPr lang="en-US" altLang="zh-CN" sz="2000" dirty="0" err="1"/>
              <a:t>Websocket</a:t>
            </a:r>
            <a:r>
              <a:rPr lang="zh-CN" altLang="en-US" sz="2000" dirty="0"/>
              <a:t>成为国际标准。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334003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 err="1"/>
              <a:t>Websocket</a:t>
            </a:r>
            <a:r>
              <a:rPr lang="zh-CN" altLang="en-US" dirty="0"/>
              <a:t>协议流程简介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/>
              <a:t>HTTP</a:t>
            </a:r>
            <a:r>
              <a:rPr lang="zh-CN" altLang="en-US" sz="2000" dirty="0"/>
              <a:t>请求头部信息：</a:t>
            </a:r>
            <a:endParaRPr lang="en-US" altLang="zh-CN" sz="2000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GET /chat HTTP/1.1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Host: server.example.com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Upgrade: </a:t>
            </a:r>
            <a:r>
              <a:rPr lang="en-US" altLang="zh-CN" sz="1800" dirty="0" err="1">
                <a:solidFill>
                  <a:srgbClr val="C00000"/>
                </a:solidFill>
              </a:rPr>
              <a:t>websocket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Connection: Upgrade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Sec-</a:t>
            </a:r>
            <a:r>
              <a:rPr lang="en-US" altLang="zh-CN" sz="1800" dirty="0" err="1">
                <a:solidFill>
                  <a:srgbClr val="C00000"/>
                </a:solidFill>
              </a:rPr>
              <a:t>WebSocket</a:t>
            </a:r>
            <a:r>
              <a:rPr lang="en-US" altLang="zh-CN" sz="1800" dirty="0">
                <a:solidFill>
                  <a:srgbClr val="C00000"/>
                </a:solidFill>
              </a:rPr>
              <a:t>-Key: dGhlIHNhbXBsZSBub25jZQ==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Origin: http://example.com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Sec-</a:t>
            </a:r>
            <a:r>
              <a:rPr lang="en-US" altLang="zh-CN" sz="1800" dirty="0" err="1"/>
              <a:t>WebSocket</a:t>
            </a:r>
            <a:r>
              <a:rPr lang="en-US" altLang="zh-CN" sz="1800" dirty="0"/>
              <a:t>-Protocol: chat, </a:t>
            </a:r>
            <a:r>
              <a:rPr lang="en-US" altLang="zh-CN" sz="1800" dirty="0" err="1"/>
              <a:t>superchat</a:t>
            </a:r>
            <a:endParaRPr lang="en-US" altLang="zh-CN" sz="1800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Sec-</a:t>
            </a:r>
            <a:r>
              <a:rPr lang="en-US" altLang="zh-CN" sz="1800" dirty="0" err="1"/>
              <a:t>WebSocket</a:t>
            </a:r>
            <a:r>
              <a:rPr lang="en-US" altLang="zh-CN" sz="1800" dirty="0"/>
              <a:t>-Version: 13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/>
          </a:p>
          <a:p>
            <a:pPr>
              <a:spcBef>
                <a:spcPts val="0"/>
              </a:spcBef>
            </a:pPr>
            <a:r>
              <a:rPr lang="en-US" altLang="zh-CN" sz="2000" dirty="0"/>
              <a:t>Web</a:t>
            </a:r>
            <a:r>
              <a:rPr lang="zh-CN" altLang="en-US" sz="2000" dirty="0"/>
              <a:t>服务器在遇到</a:t>
            </a:r>
            <a:r>
              <a:rPr lang="en-US" altLang="zh-CN" sz="2000" dirty="0"/>
              <a:t>Upgrade</a:t>
            </a:r>
            <a:r>
              <a:rPr lang="zh-CN" altLang="en-US" sz="2000" dirty="0"/>
              <a:t>：</a:t>
            </a:r>
            <a:r>
              <a:rPr lang="en-US" altLang="zh-CN" sz="2000" dirty="0" err="1"/>
              <a:t>websocket</a:t>
            </a:r>
            <a:r>
              <a:rPr lang="zh-CN" altLang="en-US" sz="2000" dirty="0"/>
              <a:t>和</a:t>
            </a:r>
            <a:r>
              <a:rPr lang="en-US" altLang="zh-CN" sz="2000" dirty="0"/>
              <a:t>Connection</a:t>
            </a:r>
            <a:r>
              <a:rPr lang="zh-CN" altLang="en-US" sz="2000" dirty="0"/>
              <a:t>：</a:t>
            </a:r>
            <a:r>
              <a:rPr lang="en-US" altLang="zh-CN" sz="2000" dirty="0"/>
              <a:t>Upgrade</a:t>
            </a:r>
            <a:r>
              <a:rPr lang="zh-CN" altLang="en-US" sz="2000" dirty="0"/>
              <a:t>后会把连接协议升级成基于</a:t>
            </a:r>
            <a:r>
              <a:rPr lang="en-US" altLang="zh-CN" sz="2000" dirty="0"/>
              <a:t>TCP</a:t>
            </a:r>
            <a:r>
              <a:rPr lang="zh-CN" altLang="en-US" sz="2000" dirty="0"/>
              <a:t>的</a:t>
            </a:r>
            <a:r>
              <a:rPr lang="en-US" altLang="zh-CN" sz="2000" dirty="0" err="1"/>
              <a:t>Websocket</a:t>
            </a:r>
            <a:r>
              <a:rPr lang="zh-CN" altLang="en-US" sz="2000" dirty="0"/>
              <a:t>协议。</a:t>
            </a:r>
            <a:endParaRPr lang="en-US" altLang="zh-CN" sz="2000" dirty="0"/>
          </a:p>
          <a:p>
            <a:pPr>
              <a:spcBef>
                <a:spcPts val="0"/>
              </a:spcBef>
            </a:pPr>
            <a:endParaRPr lang="en-US" altLang="zh-CN" sz="2000" dirty="0"/>
          </a:p>
          <a:p>
            <a:pPr>
              <a:spcBef>
                <a:spcPts val="0"/>
              </a:spcBef>
            </a:pPr>
            <a:r>
              <a:rPr lang="zh-CN" altLang="en-US" sz="2000" dirty="0"/>
              <a:t>建立连接的过程称为</a:t>
            </a:r>
            <a:r>
              <a:rPr lang="en-US" altLang="zh-CN" sz="2000" dirty="0"/>
              <a:t>Handshake</a:t>
            </a:r>
            <a:r>
              <a:rPr lang="zh-CN" altLang="en-US" sz="2000" dirty="0"/>
              <a:t>（握手操作）。简单来讲服务端根据</a:t>
            </a:r>
            <a:r>
              <a:rPr lang="en-US" altLang="zh-CN" sz="2000" dirty="0"/>
              <a:t>Sec-</a:t>
            </a:r>
            <a:r>
              <a:rPr lang="en-US" altLang="zh-CN" sz="2000" dirty="0" err="1"/>
              <a:t>Websocket</a:t>
            </a:r>
            <a:r>
              <a:rPr lang="en-US" altLang="zh-CN" sz="2000" dirty="0"/>
              <a:t>-Key</a:t>
            </a:r>
            <a:r>
              <a:rPr lang="zh-CN" altLang="en-US" sz="2000" dirty="0"/>
              <a:t>字段的值加上一个固定的</a:t>
            </a:r>
            <a:r>
              <a:rPr lang="en-US" altLang="zh-CN" sz="2000" dirty="0"/>
              <a:t>GUID</a:t>
            </a:r>
            <a:r>
              <a:rPr lang="zh-CN" altLang="en-US" sz="2000" dirty="0"/>
              <a:t>值并进行</a:t>
            </a:r>
            <a:r>
              <a:rPr lang="en-US" altLang="zh-CN" sz="2000" dirty="0"/>
              <a:t>sha1</a:t>
            </a:r>
            <a:r>
              <a:rPr lang="zh-CN" altLang="en-US" sz="2000" dirty="0"/>
              <a:t>与</a:t>
            </a:r>
            <a:r>
              <a:rPr lang="en-US" altLang="zh-CN" sz="2000" dirty="0"/>
              <a:t>based64</a:t>
            </a:r>
            <a:r>
              <a:rPr lang="zh-CN" altLang="en-US" sz="2000" dirty="0"/>
              <a:t>编码后返回给客户端。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284186908"/>
      </p:ext>
    </p:extLst>
  </p:cSld>
  <p:clrMapOvr>
    <a:masterClrMapping/>
  </p:clrMapOvr>
</p:sld>
</file>

<file path=ppt/theme/theme1.xml><?xml version="1.0" encoding="utf-8"?>
<a:theme xmlns:a="http://schemas.openxmlformats.org/drawingml/2006/main" name="PHP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3764</TotalTime>
  <Words>586</Words>
  <Application>Microsoft Office PowerPoint</Application>
  <PresentationFormat>宽屏</PresentationFormat>
  <Paragraphs>120</Paragraphs>
  <Slides>17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等线</vt:lpstr>
      <vt:lpstr>等线 Light</vt:lpstr>
      <vt:lpstr>汉仪家书简</vt:lpstr>
      <vt:lpstr>书体坊向佳红毛笔行书</vt:lpstr>
      <vt:lpstr>Arial</vt:lpstr>
      <vt:lpstr>Tahoma</vt:lpstr>
      <vt:lpstr>PHPcover</vt:lpstr>
      <vt:lpstr>PowerPoint 演示文稿</vt:lpstr>
      <vt:lpstr>目录</vt:lpstr>
      <vt:lpstr>1</vt:lpstr>
      <vt:lpstr>HTTP无状态</vt:lpstr>
      <vt:lpstr>HTTP连接</vt:lpstr>
      <vt:lpstr>HTTP与服务端推送</vt:lpstr>
      <vt:lpstr>2</vt:lpstr>
      <vt:lpstr>Websocket协议基本介绍</vt:lpstr>
      <vt:lpstr>Websocket协议流程简介</vt:lpstr>
      <vt:lpstr>Swoole编写Websocket服务</vt:lpstr>
      <vt:lpstr>Swoole编写Websocket客户端</vt:lpstr>
      <vt:lpstr>3</vt:lpstr>
      <vt:lpstr>Swoole实现每秒推送一条消息</vt:lpstr>
      <vt:lpstr>客户端触发推送事件</vt:lpstr>
      <vt:lpstr>消息推送服务端：onOpen事件</vt:lpstr>
      <vt:lpstr>消息推送服务端：onMessage事件</vt:lpstr>
      <vt:lpstr>消息推送服务端：onClose事件和onShutdown事件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380</cp:revision>
  <dcterms:created xsi:type="dcterms:W3CDTF">2017-12-10T11:51:32Z</dcterms:created>
  <dcterms:modified xsi:type="dcterms:W3CDTF">2018-02-28T14:11:52Z</dcterms:modified>
</cp:coreProperties>
</file>