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6" r:id="rId3"/>
    <p:sldId id="258" r:id="rId4"/>
    <p:sldId id="280" r:id="rId5"/>
    <p:sldId id="261" r:id="rId6"/>
    <p:sldId id="262" r:id="rId7"/>
    <p:sldId id="263" r:id="rId8"/>
    <p:sldId id="259" r:id="rId9"/>
    <p:sldId id="287" r:id="rId10"/>
    <p:sldId id="315" r:id="rId11"/>
    <p:sldId id="312" r:id="rId12"/>
    <p:sldId id="313" r:id="rId13"/>
    <p:sldId id="314" r:id="rId14"/>
    <p:sldId id="310" r:id="rId15"/>
    <p:sldId id="311" r:id="rId16"/>
    <p:sldId id="289" r:id="rId17"/>
    <p:sldId id="260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4" r:id="rId27"/>
    <p:sldId id="305" r:id="rId28"/>
    <p:sldId id="306" r:id="rId29"/>
    <p:sldId id="307" r:id="rId30"/>
    <p:sldId id="308" r:id="rId31"/>
    <p:sldId id="309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第一讲 整理回顾以及</a:t>
            </a:r>
            <a:r>
              <a:rPr lang="en-US" altLang="zh-CN" sz="2800" dirty="0"/>
              <a:t>Linux</a:t>
            </a:r>
            <a:r>
              <a:rPr lang="zh-CN" altLang="en-US" sz="2800" dirty="0"/>
              <a:t>基础进阶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如何执行命令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34C872-4D85-42A5-826D-E50F695E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489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r>
              <a:rPr lang="en-US" altLang="zh-CN" sz="2000" dirty="0"/>
              <a:t>&lt;</a:t>
            </a:r>
            <a:r>
              <a:rPr lang="zh-CN" altLang="en-US" sz="2000" dirty="0"/>
              <a:t>这个符号把这条命令的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和已有的某个文件的内容联系起来。符号</a:t>
            </a:r>
            <a:r>
              <a:rPr lang="en-US" altLang="zh-CN" sz="2000" dirty="0"/>
              <a:t>&gt;</a:t>
            </a:r>
            <a:r>
              <a:rPr lang="zh-CN" altLang="en-US" sz="2000" dirty="0"/>
              <a:t>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则仅重定向</a:t>
            </a:r>
            <a:r>
              <a:rPr lang="en-US" altLang="zh-CN" sz="2000" dirty="0"/>
              <a:t>STDOUT</a:t>
            </a:r>
            <a:r>
              <a:rPr lang="zh-CN" altLang="en-US" sz="2000" dirty="0"/>
              <a:t>，</a:t>
            </a:r>
            <a:r>
              <a:rPr lang="en-US" altLang="zh-CN" sz="2000" dirty="0"/>
              <a:t>&gt;</a:t>
            </a:r>
            <a:r>
              <a:rPr lang="zh-CN" altLang="en-US" sz="2000" dirty="0"/>
              <a:t>会替换文件中的现有内容，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则给文件追加内容。仅仅重定向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289609" y="2711222"/>
          <a:ext cx="7971991" cy="3950835"/>
        </p:xfrm>
        <a:graphic>
          <a:graphicData uri="http://schemas.openxmlformats.org/drawingml/2006/table">
            <a:tbl>
              <a:tblPr/>
              <a:tblGrid>
                <a:gridCol w="20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类型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操作符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用途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重定向标准输入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&lt;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将命令中接收输入的途径由默认的键盘更改为指定的文件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以替换的方式将命令的执行结果输出到指定的文件，而不是直接显示在屏幕上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将命令执行的结果追加输出到指定文件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清空指定文件的内容，并将标准错误信息保存到该文件中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将标准错误信息追加输出到指定的文件中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&amp;&gt;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&gt;&amp;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将标准输出、标准错误的内容全部保存到指定的文件中，而不是直接显示在屏幕上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时会创建管道，并创建两个进程，把标准输入输出重定向到管道，前一个进程向管道写数据，后一个进程从管道读数据。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–l </a:t>
            </a:r>
          </a:p>
          <a:p>
            <a:pPr lvl="1"/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 err="1"/>
              <a:t>ps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ef</a:t>
            </a:r>
            <a:r>
              <a:rPr lang="en-US" altLang="zh-CN" sz="2000" dirty="0"/>
              <a:t> | grep </a:t>
            </a:r>
            <a:r>
              <a:rPr lang="en-US" altLang="zh-CN" sz="2000" dirty="0" err="1"/>
              <a:t>ssh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查找名称含有</a:t>
            </a:r>
            <a:r>
              <a:rPr lang="en-US" altLang="zh-CN" sz="1800" dirty="0" err="1"/>
              <a:t>ssh</a:t>
            </a:r>
            <a:r>
              <a:rPr lang="zh-CN" altLang="en-US" sz="1800" dirty="0"/>
              <a:t>的进程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ls –l –R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 | less</a:t>
            </a:r>
          </a:p>
          <a:p>
            <a:pPr lvl="1"/>
            <a:r>
              <a:rPr lang="zh-CN" altLang="en-US" sz="1800" dirty="0"/>
              <a:t>分页查看内容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ls | sort –r</a:t>
            </a:r>
          </a:p>
          <a:p>
            <a:pPr lvl="1"/>
            <a:r>
              <a:rPr lang="zh-CN" altLang="en-US" sz="1800" dirty="0"/>
              <a:t>排序文件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6254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shell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脚本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的实现版本支持的语法大致都相同，区别并不大。一般都支持变量，</a:t>
            </a:r>
            <a:r>
              <a:rPr lang="en-US" altLang="zh-CN" sz="2000" dirty="0"/>
              <a:t>if</a:t>
            </a:r>
            <a:r>
              <a:rPr lang="zh-CN" altLang="en-US" sz="2000" dirty="0"/>
              <a:t>，</a:t>
            </a:r>
            <a:r>
              <a:rPr lang="en-US" altLang="zh-CN" sz="2000" dirty="0"/>
              <a:t>else</a:t>
            </a:r>
            <a:r>
              <a:rPr lang="zh-CN" altLang="en-US" sz="2000" dirty="0"/>
              <a:t>，</a:t>
            </a:r>
            <a:r>
              <a:rPr lang="en-US" altLang="zh-CN" sz="2000" dirty="0"/>
              <a:t>for</a:t>
            </a:r>
            <a:r>
              <a:rPr lang="zh-CN" altLang="en-US" sz="2000" dirty="0"/>
              <a:t>，</a:t>
            </a:r>
            <a:r>
              <a:rPr lang="en-US" altLang="zh-CN" sz="2000" dirty="0"/>
              <a:t>while</a:t>
            </a:r>
            <a:r>
              <a:rPr lang="zh-CN" altLang="en-US" sz="2000" dirty="0"/>
              <a:t>关键字等。</a:t>
            </a:r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脚本在运行时会逐步执行脚本文件里面的命令。脚本实际上就是</a:t>
            </a:r>
            <a:r>
              <a:rPr lang="en-US" altLang="zh-CN" sz="2000" dirty="0"/>
              <a:t>shell</a:t>
            </a:r>
            <a:r>
              <a:rPr lang="zh-CN" altLang="en-US" sz="2000" dirty="0"/>
              <a:t>命令的堆叠。</a:t>
            </a:r>
            <a:endParaRPr lang="en-US" altLang="zh-CN" sz="2000" dirty="0"/>
          </a:p>
          <a:p>
            <a:r>
              <a:rPr lang="zh-CN" altLang="en-US" sz="2000" dirty="0"/>
              <a:t>大多数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发行版的默认</a:t>
            </a:r>
            <a:r>
              <a:rPr lang="en-US" altLang="zh-CN" sz="2000" dirty="0"/>
              <a:t>shell</a:t>
            </a:r>
            <a:r>
              <a:rPr lang="zh-CN" altLang="en-US" sz="2000" dirty="0"/>
              <a:t>都是</a:t>
            </a:r>
            <a:r>
              <a:rPr lang="en-US" altLang="zh-CN" sz="2000" dirty="0"/>
              <a:t>bash</a:t>
            </a:r>
            <a:r>
              <a:rPr lang="zh-CN" altLang="en-US" sz="2000" dirty="0"/>
              <a:t>。其他</a:t>
            </a:r>
            <a:r>
              <a:rPr lang="en-US" altLang="zh-CN" sz="2000" dirty="0"/>
              <a:t>shell</a:t>
            </a:r>
            <a:r>
              <a:rPr lang="zh-CN" altLang="en-US" sz="2000" dirty="0"/>
              <a:t>实现程序虽有自己不同的设计，但是也会兼容</a:t>
            </a:r>
            <a:r>
              <a:rPr lang="en-US" altLang="zh-CN" sz="2000" dirty="0"/>
              <a:t>bash</a:t>
            </a:r>
            <a:r>
              <a:rPr lang="zh-CN" altLang="en-US" sz="2000" dirty="0"/>
              <a:t>的配置文件。</a:t>
            </a:r>
            <a:endParaRPr lang="en-US" altLang="zh-CN" sz="2000" dirty="0"/>
          </a:p>
          <a:p>
            <a:r>
              <a:rPr lang="zh-CN" altLang="en-US" sz="2000" dirty="0"/>
              <a:t>文件第一行使用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表明这是一个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脚本，注意有些脚本程序使用</a:t>
            </a:r>
            <a:r>
              <a:rPr lang="en-US" altLang="zh-CN" sz="2000" dirty="0"/>
              <a:t>#!/bin/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表示。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Ubuntu/Debian</a:t>
            </a:r>
            <a:r>
              <a:rPr lang="zh-CN" altLang="en-US" sz="2000" dirty="0"/>
              <a:t>上，</a:t>
            </a:r>
            <a:r>
              <a:rPr lang="en-US" altLang="zh-CN" sz="2000" dirty="0" err="1"/>
              <a:t>sh</a:t>
            </a:r>
            <a:r>
              <a:rPr lang="zh-CN" altLang="en-US" sz="2000" dirty="0"/>
              <a:t>是一个符号链接指向</a:t>
            </a:r>
            <a:r>
              <a:rPr lang="en-US" altLang="zh-CN" sz="2000" dirty="0"/>
              <a:t>dash</a:t>
            </a:r>
            <a:r>
              <a:rPr lang="zh-CN" altLang="en-US" sz="2000" dirty="0"/>
              <a:t>，</a:t>
            </a:r>
            <a:r>
              <a:rPr lang="en-US" altLang="zh-CN" sz="2000" dirty="0"/>
              <a:t>dash</a:t>
            </a:r>
            <a:r>
              <a:rPr lang="zh-CN" altLang="en-US" sz="2000" dirty="0"/>
              <a:t>是一个专为执行脚本而设计的</a:t>
            </a:r>
            <a:r>
              <a:rPr lang="en-US" altLang="zh-CN" sz="2000" dirty="0"/>
              <a:t>shell</a:t>
            </a:r>
            <a:r>
              <a:rPr lang="zh-CN" altLang="en-US" sz="2000" dirty="0"/>
              <a:t>程序，执行速度快，语法遵循</a:t>
            </a:r>
            <a:r>
              <a:rPr lang="en-US" altLang="zh-CN" sz="2000" dirty="0"/>
              <a:t>POSIX</a:t>
            </a:r>
            <a:r>
              <a:rPr lang="zh-CN" altLang="en-US" sz="2000" dirty="0"/>
              <a:t>标准，但是功能比</a:t>
            </a:r>
            <a:r>
              <a:rPr lang="en-US" altLang="zh-CN" sz="2000" dirty="0"/>
              <a:t>bash</a:t>
            </a:r>
            <a:r>
              <a:rPr lang="zh-CN" altLang="en-US" sz="2000" dirty="0"/>
              <a:t>少很多。</a:t>
            </a:r>
            <a:endParaRPr lang="en-US" altLang="zh-CN" sz="2000" dirty="0"/>
          </a:p>
          <a:p>
            <a:r>
              <a:rPr lang="zh-CN" altLang="en-US" sz="2000" dirty="0"/>
              <a:t>一个简单的脚本：开头声明这是一个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脚本，然后是主要操作代码，最后以</a:t>
            </a:r>
            <a:r>
              <a:rPr lang="en-US" altLang="zh-CN" sz="2000" dirty="0"/>
              <a:t>exit 0</a:t>
            </a:r>
            <a:r>
              <a:rPr lang="zh-CN" altLang="en-US" sz="2000" dirty="0"/>
              <a:t>退出。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AD0491-89B2-48F9-A940-2C9B72C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961" y="4973350"/>
            <a:ext cx="5619579" cy="16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脚本的可执行权限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r>
              <a:rPr lang="zh-CN" altLang="en-US" sz="2000" dirty="0"/>
              <a:t>执行脚本可以使用 </a:t>
            </a:r>
            <a:r>
              <a:rPr lang="en-US" altLang="zh-CN" sz="2000" dirty="0"/>
              <a:t>bash [SCRIPT NAME]</a:t>
            </a:r>
            <a:r>
              <a:rPr lang="zh-CN" altLang="en-US" sz="2000" dirty="0"/>
              <a:t>，此时</a:t>
            </a:r>
            <a:r>
              <a:rPr lang="en-US" altLang="zh-CN" sz="2000" dirty="0"/>
              <a:t>bash</a:t>
            </a:r>
            <a:r>
              <a:rPr lang="zh-CN" altLang="en-US" sz="2000" dirty="0"/>
              <a:t>读取脚本文件并执行，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是被解释为注释。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另一种方式就是给脚本添加可执行权限：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[SCRIPT NAME]</a:t>
            </a:r>
          </a:p>
          <a:p>
            <a:endParaRPr lang="en-US" altLang="zh-CN" sz="2000" dirty="0"/>
          </a:p>
          <a:p>
            <a:r>
              <a:rPr lang="zh-CN" altLang="en-US" sz="2000" dirty="0"/>
              <a:t>给脚本添加执行权限，脚本开头的</a:t>
            </a:r>
            <a:r>
              <a:rPr lang="en-US" altLang="zh-CN" sz="2000" dirty="0"/>
              <a:t>#!/bin/bash</a:t>
            </a:r>
            <a:r>
              <a:rPr lang="zh-CN" altLang="en-US" sz="2000" dirty="0"/>
              <a:t>声明这是一个脚本文件，要用</a:t>
            </a:r>
            <a:r>
              <a:rPr lang="en-US" altLang="zh-CN" sz="2000" dirty="0"/>
              <a:t>/bin/bash</a:t>
            </a:r>
            <a:r>
              <a:rPr lang="zh-CN" altLang="en-US" sz="2000" dirty="0"/>
              <a:t>执行。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96533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知识回顾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Linux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基础使用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shell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脚本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运行</a:t>
            </a:r>
            <a:r>
              <a:rPr lang="en-US" altLang="zh-CN" sz="2000" dirty="0"/>
              <a:t>a=123</a:t>
            </a:r>
            <a:r>
              <a:rPr lang="zh-CN" altLang="en-US" sz="2000" dirty="0"/>
              <a:t>就定义了</a:t>
            </a:r>
            <a:r>
              <a:rPr lang="en-US" altLang="zh-CN" sz="2000" dirty="0"/>
              <a:t>a</a:t>
            </a:r>
            <a:r>
              <a:rPr lang="zh-CN" altLang="en-US" sz="2000" dirty="0"/>
              <a:t>变量。</a:t>
            </a:r>
            <a:r>
              <a:rPr lang="en-US" altLang="zh-CN" sz="2000" dirty="0"/>
              <a:t>shell</a:t>
            </a:r>
            <a:r>
              <a:rPr lang="zh-CN" altLang="en-US" sz="2000" dirty="0"/>
              <a:t>中的变量就是为某些需要保存的数据用一个名称标记，方便以后使用。变量的名称以字母或是下划线符号开头，后可跟任意长度的字母、数字、下划线。</a:t>
            </a:r>
            <a:endParaRPr lang="en-US" altLang="zh-CN" sz="2000" dirty="0"/>
          </a:p>
          <a:p>
            <a:r>
              <a:rPr lang="en-US" altLang="zh-CN" sz="2000" dirty="0"/>
              <a:t>=</a:t>
            </a:r>
            <a:r>
              <a:rPr lang="zh-CN" altLang="en-US" sz="2000" dirty="0"/>
              <a:t>左右不能有空格，否则会按照运行命令的方式去执行。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a=`</a:t>
            </a:r>
            <a:r>
              <a:rPr lang="en-US" altLang="zh-CN" sz="2000" dirty="0" err="1"/>
              <a:t>ls`</a:t>
            </a:r>
            <a:r>
              <a:rPr lang="en-US" altLang="zh-CN" sz="2000" dirty="0"/>
              <a:t> </a:t>
            </a:r>
            <a:r>
              <a:rPr lang="zh-CN" altLang="en-US" sz="2000" dirty="0"/>
              <a:t>会把</a:t>
            </a:r>
            <a:r>
              <a:rPr lang="en-US" altLang="zh-CN" sz="2000" dirty="0"/>
              <a:t>ls</a:t>
            </a:r>
            <a:r>
              <a:rPr lang="zh-CN" altLang="en-US" sz="2000" dirty="0"/>
              <a:t>运行的结果赋值给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。注意</a:t>
            </a:r>
            <a:r>
              <a:rPr lang="en-US" altLang="zh-CN" sz="2000" dirty="0"/>
              <a:t>ls</a:t>
            </a:r>
            <a:r>
              <a:rPr lang="zh-CN" altLang="en-US" sz="2000" dirty="0"/>
              <a:t>不是被单引号包含，而是数字键</a:t>
            </a:r>
            <a:r>
              <a:rPr lang="en-US" altLang="zh-CN" sz="2000" dirty="0"/>
              <a:t>1</a:t>
            </a:r>
            <a:r>
              <a:rPr lang="zh-CN" altLang="en-US" sz="2000" dirty="0"/>
              <a:t>左侧按键，按住</a:t>
            </a:r>
            <a:r>
              <a:rPr lang="en-US" altLang="zh-CN" sz="2000" dirty="0"/>
              <a:t>Shift</a:t>
            </a:r>
            <a:r>
              <a:rPr lang="zh-CN" altLang="en-US" sz="2000" dirty="0"/>
              <a:t>输入</a:t>
            </a:r>
            <a:r>
              <a:rPr lang="en-US" altLang="zh-CN" sz="2000" dirty="0"/>
              <a:t>~</a:t>
            </a:r>
            <a:r>
              <a:rPr lang="zh-CN" altLang="en-US" sz="2000" dirty="0"/>
              <a:t>，英语键盘直接按下输入</a:t>
            </a:r>
            <a:r>
              <a:rPr lang="en-US" altLang="zh-CN" sz="2000" dirty="0"/>
              <a:t>`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$a</a:t>
            </a:r>
            <a:r>
              <a:rPr lang="zh-CN" altLang="en-US" sz="2000" dirty="0"/>
              <a:t>可以输出变量的值。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中的变量就是键值对（</a:t>
            </a:r>
            <a:r>
              <a:rPr lang="en-US" altLang="zh-CN" sz="2000" dirty="0"/>
              <a:t>key-value</a:t>
            </a:r>
            <a:r>
              <a:rPr lang="zh-CN" altLang="en-US" sz="2000" dirty="0"/>
              <a:t>）的列表，都是以文本的形式存储的。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a=1+2</a:t>
            </a:r>
            <a:r>
              <a:rPr lang="zh-CN" altLang="en-US" sz="2000" dirty="0"/>
              <a:t>不会进行计算把</a:t>
            </a:r>
            <a:r>
              <a:rPr lang="en-US" altLang="zh-CN" sz="2000" dirty="0"/>
              <a:t>3</a:t>
            </a:r>
            <a:r>
              <a:rPr lang="zh-CN" altLang="en-US" sz="2000" dirty="0"/>
              <a:t>赋值给</a:t>
            </a:r>
            <a:r>
              <a:rPr lang="en-US" altLang="zh-CN" sz="2000" dirty="0"/>
              <a:t>a</a:t>
            </a:r>
            <a:r>
              <a:rPr lang="zh-CN" altLang="en-US" sz="2000" dirty="0"/>
              <a:t>，而是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的值就是‘</a:t>
            </a:r>
            <a:r>
              <a:rPr lang="en-US" altLang="zh-CN" sz="2000" dirty="0"/>
              <a:t>1+2</a:t>
            </a:r>
            <a:r>
              <a:rPr lang="zh-CN" altLang="en-US" sz="2000" dirty="0"/>
              <a:t>’这段文本。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1826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变量设置后，是可以修改值的：</a:t>
            </a:r>
            <a:r>
              <a:rPr lang="en-US" altLang="zh-CN" sz="2000" dirty="0"/>
              <a:t>a=12; a=13</a:t>
            </a:r>
            <a:r>
              <a:rPr lang="zh-CN" altLang="en-US" sz="2000" dirty="0"/>
              <a:t>，此时</a:t>
            </a:r>
            <a:r>
              <a:rPr lang="en-US" altLang="zh-CN" sz="2000" dirty="0"/>
              <a:t>a</a:t>
            </a:r>
            <a:r>
              <a:rPr lang="zh-CN" altLang="en-US" sz="2000" dirty="0"/>
              <a:t>的值就是</a:t>
            </a:r>
            <a:r>
              <a:rPr lang="en-US" altLang="zh-CN" sz="2000" dirty="0"/>
              <a:t>13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 err="1"/>
              <a:t>readonly</a:t>
            </a:r>
            <a:r>
              <a:rPr lang="zh-CN" altLang="en-US" sz="2000" dirty="0"/>
              <a:t>把变量设置为只读：</a:t>
            </a:r>
            <a:r>
              <a:rPr lang="en-US" altLang="zh-CN" sz="2000" dirty="0" err="1"/>
              <a:t>readonly</a:t>
            </a:r>
            <a:r>
              <a:rPr lang="en-US" altLang="zh-CN" sz="2000" dirty="0"/>
              <a:t>  a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但是设置之后，只读变量就无法更改和取消。除非重置</a:t>
            </a:r>
            <a:r>
              <a:rPr lang="en-US" altLang="zh-CN" sz="2000" dirty="0"/>
              <a:t>shell</a:t>
            </a:r>
            <a:r>
              <a:rPr lang="zh-CN" altLang="en-US" sz="2000" dirty="0"/>
              <a:t>环境。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1098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支持算术运算，并且</a:t>
            </a:r>
            <a:r>
              <a:rPr lang="en-US" altLang="zh-CN" sz="2000" dirty="0"/>
              <a:t>shell</a:t>
            </a:r>
            <a:r>
              <a:rPr lang="zh-CN" altLang="en-US" sz="2000" dirty="0"/>
              <a:t>会对</a:t>
            </a:r>
            <a:r>
              <a:rPr lang="en-US" altLang="zh-CN" sz="2000" dirty="0"/>
              <a:t>$((····))</a:t>
            </a:r>
            <a:r>
              <a:rPr lang="zh-CN" altLang="en-US" sz="2000" dirty="0"/>
              <a:t>里的算数表达式进行运算。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/>
              <a:t>a=12;b=14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x=$(($a+$b))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echo  $x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894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EE67-1862-47A3-8368-16DC248F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58A92-EFCF-4BD4-840B-8945E443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逻辑运算：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，</a:t>
            </a:r>
            <a:r>
              <a:rPr lang="en-US" altLang="zh-CN" sz="2000" dirty="0"/>
              <a:t>||</a:t>
            </a:r>
            <a:r>
              <a:rPr lang="zh-CN" altLang="en-US" sz="2000" dirty="0"/>
              <a:t>， </a:t>
            </a:r>
            <a:r>
              <a:rPr lang="en-US" altLang="zh-CN" sz="2000" dirty="0"/>
              <a:t>!</a:t>
            </a:r>
            <a:r>
              <a:rPr lang="zh-CN" altLang="en-US" sz="2000" dirty="0"/>
              <a:t>。分别是</a:t>
            </a:r>
            <a:r>
              <a:rPr lang="en-US" altLang="zh-CN" sz="2000" dirty="0"/>
              <a:t>AND</a:t>
            </a:r>
            <a:r>
              <a:rPr lang="zh-CN" altLang="en-US" sz="2000" dirty="0"/>
              <a:t>，</a:t>
            </a:r>
            <a:r>
              <a:rPr lang="en-US" altLang="zh-CN" sz="2000" dirty="0"/>
              <a:t>OR</a:t>
            </a:r>
            <a:r>
              <a:rPr lang="zh-CN" altLang="en-US" sz="2000" dirty="0"/>
              <a:t>，</a:t>
            </a:r>
            <a:r>
              <a:rPr lang="en-US" altLang="zh-CN" sz="2000" dirty="0"/>
              <a:t>NOT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对逻辑运算来说，任何非</a:t>
            </a:r>
            <a:r>
              <a:rPr lang="en-US" altLang="zh-CN" sz="2000" dirty="0"/>
              <a:t>0</a:t>
            </a:r>
            <a:r>
              <a:rPr lang="zh-CN" altLang="en-US" sz="2000" dirty="0"/>
              <a:t>值都是真。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echo  $((1&amp;&amp;0))  ;  echo $(( 2 || 0))</a:t>
            </a:r>
          </a:p>
          <a:p>
            <a:endParaRPr lang="en-US" altLang="zh-CN" sz="2000" dirty="0"/>
          </a:p>
          <a:p>
            <a:r>
              <a:rPr lang="zh-CN" altLang="en-US" sz="2000" dirty="0"/>
              <a:t>非数字格式逻辑运算：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b=</a:t>
            </a:r>
            <a:r>
              <a:rPr lang="en-US" altLang="zh-CN" sz="1800" dirty="0" err="1"/>
              <a:t>abc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echo  $(( 1 &amp;&amp; $b ))  //</a:t>
            </a:r>
            <a:r>
              <a:rPr lang="zh-CN" altLang="en-US" sz="1800" dirty="0"/>
              <a:t>输出是</a:t>
            </a:r>
            <a:r>
              <a:rPr lang="en-US" altLang="zh-CN" sz="1800" dirty="0"/>
              <a:t>0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zh-CN" altLang="en-US" sz="1800" dirty="0"/>
              <a:t>*************</a:t>
            </a:r>
            <a:r>
              <a:rPr lang="en-US" altLang="zh-CN" sz="1800" dirty="0"/>
              <a:t>/</a:t>
            </a:r>
          </a:p>
          <a:p>
            <a:pPr marL="457200" lvl="1" indent="0">
              <a:buNone/>
            </a:pPr>
            <a:r>
              <a:rPr lang="en-US" altLang="zh-CN" sz="1800" dirty="0"/>
              <a:t>b=12a</a:t>
            </a:r>
          </a:p>
          <a:p>
            <a:pPr marL="457200" lvl="1" indent="0">
              <a:buNone/>
            </a:pPr>
            <a:r>
              <a:rPr lang="en-US" altLang="zh-CN" sz="1800" dirty="0"/>
              <a:t>echo $(( 1 &amp;&amp; $b)) //</a:t>
            </a:r>
            <a:r>
              <a:rPr lang="zh-CN" altLang="en-US" sz="1800" dirty="0"/>
              <a:t>提示错误</a:t>
            </a:r>
            <a:endParaRPr lang="en-US" altLang="zh-CN" sz="18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130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CA4B-9B33-4A7A-B5C8-EBEFD26C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放进环境变量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10E58-FE8C-494D-B407-80E802E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环境变量是全局存在的，在任何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脚本中都可以直接使用。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env</a:t>
            </a:r>
            <a:r>
              <a:rPr lang="zh-CN" altLang="en-US" sz="2000" dirty="0"/>
              <a:t>查看环境变量。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export  a</a:t>
            </a:r>
            <a:r>
              <a:rPr lang="zh-CN" altLang="en-US" sz="2000" dirty="0"/>
              <a:t>：把变量放到环境变量，环境变量是一个名称与值的简单列表。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创建脚本</a:t>
            </a:r>
            <a:r>
              <a:rPr lang="en-US" altLang="zh-CN" sz="2000" dirty="0"/>
              <a:t>vartest.sh</a:t>
            </a:r>
            <a:r>
              <a:rPr lang="zh-CN" altLang="en-US" sz="2000"/>
              <a:t>写入以下代码，保存并设置可执行权限，查看运行结果：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a=`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 err="1"/>
              <a:t>linux</a:t>
            </a:r>
            <a:r>
              <a:rPr lang="en-US" altLang="zh-CN" sz="1800" dirty="0"/>
              <a:t>=1</a:t>
            </a:r>
          </a:p>
          <a:p>
            <a:pPr marL="457200" lvl="1" indent="0">
              <a:buNone/>
            </a:pPr>
            <a:r>
              <a:rPr lang="en-US" altLang="zh-CN" sz="1800" dirty="0"/>
              <a:t>export </a:t>
            </a:r>
            <a:r>
              <a:rPr lang="en-US" altLang="zh-CN" sz="1800" dirty="0" err="1"/>
              <a:t>linux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b=`</a:t>
            </a:r>
            <a:r>
              <a:rPr lang="en-US" altLang="zh-CN" sz="1800" dirty="0" err="1"/>
              <a:t>env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linux</a:t>
            </a:r>
            <a:r>
              <a:rPr lang="en-US" altLang="zh-CN" sz="1800" dirty="0"/>
              <a:t>`</a:t>
            </a:r>
          </a:p>
          <a:p>
            <a:pPr marL="457200" lvl="1" indent="0">
              <a:buNone/>
            </a:pPr>
            <a:r>
              <a:rPr lang="en-US" altLang="zh-CN" sz="1800" dirty="0"/>
              <a:t>echo “a :</a:t>
            </a:r>
            <a:r>
              <a:rPr lang="zh-CN" altLang="en-US" sz="1800" dirty="0"/>
              <a:t> </a:t>
            </a:r>
            <a:r>
              <a:rPr lang="en-US" altLang="zh-CN" sz="1800" dirty="0"/>
              <a:t>$a”</a:t>
            </a:r>
          </a:p>
          <a:p>
            <a:pPr marL="457200" lvl="1" indent="0">
              <a:buNone/>
            </a:pPr>
            <a:r>
              <a:rPr lang="en-US" altLang="zh-CN" sz="1800" dirty="0"/>
              <a:t>echo “b : $b”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93633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内建命令，可以处理脚本里的各类工作，产生的不是一般形式的输出，而是可用的退出状态。使用</a:t>
            </a:r>
            <a:r>
              <a:rPr lang="en-US" altLang="zh-CN" sz="2000" dirty="0"/>
              <a:t>help  test</a:t>
            </a:r>
            <a:r>
              <a:rPr lang="zh-CN" altLang="en-US" sz="2000" dirty="0"/>
              <a:t>查看帮助文档。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命令有其他形式：</a:t>
            </a:r>
            <a:r>
              <a:rPr lang="en-US" altLang="zh-CN" sz="2000" dirty="0"/>
              <a:t>[······]</a:t>
            </a:r>
            <a:r>
              <a:rPr lang="zh-CN" altLang="en-US" sz="2000" dirty="0"/>
              <a:t>，</a:t>
            </a:r>
            <a:r>
              <a:rPr lang="en-US" altLang="zh-CN" sz="2000" dirty="0"/>
              <a:t>[[······]]</a:t>
            </a:r>
            <a:r>
              <a:rPr lang="zh-CN" altLang="en-US" sz="2000" dirty="0"/>
              <a:t>。当在</a:t>
            </a:r>
            <a:r>
              <a:rPr lang="en-US" altLang="zh-CN" sz="2000" dirty="0"/>
              <a:t>[ ]</a:t>
            </a:r>
            <a:r>
              <a:rPr lang="zh-CN" altLang="en-US" sz="2000" dirty="0"/>
              <a:t>中使用</a:t>
            </a:r>
            <a:r>
              <a:rPr lang="en-US" altLang="zh-CN" sz="2000" dirty="0"/>
              <a:t>&amp;&amp; || </a:t>
            </a:r>
            <a:r>
              <a:rPr lang="zh-CN" altLang="en-US" sz="2000" dirty="0"/>
              <a:t>会出错，这时候要使用</a:t>
            </a:r>
            <a:r>
              <a:rPr lang="en-US" altLang="zh-CN" sz="2000" dirty="0"/>
              <a:t>[[ ]]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test</a:t>
            </a:r>
            <a:r>
              <a:rPr lang="zh-CN" altLang="en-US" sz="2000" dirty="0"/>
              <a:t>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r>
              <a:rPr lang="zh-CN" altLang="en-US" sz="2000" dirty="0"/>
              <a:t>，但是</a:t>
            </a:r>
            <a:r>
              <a:rPr lang="en-US" altLang="zh-CN" sz="2000" dirty="0"/>
              <a:t>test</a:t>
            </a:r>
            <a:r>
              <a:rPr lang="zh-CN" altLang="en-US" sz="2000" dirty="0"/>
              <a:t>返回的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，这和通常的编程语言定义的</a:t>
            </a:r>
            <a:r>
              <a:rPr lang="en-US" altLang="zh-CN" sz="2000" dirty="0"/>
              <a:t>true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（或非</a:t>
            </a:r>
            <a:r>
              <a:rPr lang="en-US" altLang="zh-CN" sz="2000" dirty="0"/>
              <a:t>0</a:t>
            </a:r>
            <a:r>
              <a:rPr lang="zh-CN" altLang="en-US" sz="2000" dirty="0"/>
              <a:t>值），</a:t>
            </a:r>
            <a:r>
              <a:rPr lang="en-US" altLang="zh-CN" sz="2000" dirty="0"/>
              <a:t>false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有所区别。</a:t>
            </a:r>
            <a:r>
              <a:rPr lang="zh-CN" altLang="en-US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上程序退出状态为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表示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错误正确执行，而非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>
                <a:solidFill>
                  <a:srgbClr val="C00000"/>
                </a:solidFill>
              </a:rPr>
              <a:t>值表示有错。）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r>
              <a:rPr lang="zh-CN" altLang="en-US" sz="2000" dirty="0"/>
              <a:t>例：</a:t>
            </a:r>
            <a:r>
              <a:rPr lang="en-US" altLang="zh-CN" sz="2000" dirty="0"/>
              <a:t>test  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”=“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 ;  test  -f  ~/tmp/a.sh ; [ -f  ~/tmp/a.sh ]</a:t>
            </a:r>
          </a:p>
        </p:txBody>
      </p:sp>
    </p:spTree>
    <p:extLst>
      <p:ext uri="{BB962C8B-B14F-4D97-AF65-F5344CB8AC3E}">
        <p14:creationId xmlns:p14="http://schemas.microsoft.com/office/powerpoint/2010/main" val="51060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的语法结构：</a:t>
            </a:r>
            <a:endParaRPr lang="en-US" altLang="zh-CN" sz="1800" dirty="0"/>
          </a:p>
          <a:p>
            <a:r>
              <a:rPr lang="zh-CN" altLang="en-US" sz="2000" dirty="0"/>
              <a:t>写在一行要使用分号分隔：</a:t>
            </a:r>
            <a:r>
              <a:rPr lang="en-US" altLang="zh-CN" sz="2000" dirty="0"/>
              <a:t>if  [COMMAND] ; then  [COMMAND] ; fi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7F6071-FC00-40C8-813C-1AF477BE8B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858610"/>
          <a:ext cx="10515600" cy="358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292199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6492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1335014"/>
                    </a:ext>
                  </a:extLst>
                </a:gridCol>
              </a:tblGrid>
              <a:tr h="3586578"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</a:t>
                      </a:r>
                    </a:p>
                    <a:p>
                      <a:r>
                        <a:rPr lang="en-US" altLang="zh-CN" dirty="0"/>
                        <a:t>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  [COMMAND];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 err="1"/>
                        <a:t>elif</a:t>
                      </a:r>
                      <a:r>
                        <a:rPr lang="en-US" altLang="zh-CN" dirty="0"/>
                        <a:t>  [COMMAND] ; then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else</a:t>
                      </a:r>
                    </a:p>
                    <a:p>
                      <a:r>
                        <a:rPr lang="en-US" altLang="zh-CN" dirty="0"/>
                        <a:t>        [COMMAND]</a:t>
                      </a:r>
                    </a:p>
                    <a:p>
                      <a:r>
                        <a:rPr lang="en-US" altLang="zh-CN" dirty="0"/>
                        <a:t>fi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8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7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if,else,elif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if ,</a:t>
            </a:r>
            <a:r>
              <a:rPr lang="en-US" altLang="zh-CN" sz="2200" dirty="0" err="1"/>
              <a:t>else,elif</a:t>
            </a:r>
            <a:r>
              <a:rPr lang="zh-CN" altLang="en-US" sz="2200" dirty="0"/>
              <a:t>的用法：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file=~/tmp/a.sh</a:t>
            </a:r>
          </a:p>
          <a:p>
            <a:pPr marL="457200" lvl="1" indent="0">
              <a:buNone/>
            </a:pPr>
            <a:r>
              <a:rPr lang="en-US" altLang="zh-CN" sz="2200" dirty="0" err="1"/>
              <a:t>dbin</a:t>
            </a:r>
            <a:r>
              <a:rPr lang="en-US" altLang="zh-CN" sz="2200" dirty="0"/>
              <a:t>=~/bin</a:t>
            </a:r>
          </a:p>
          <a:p>
            <a:pPr marL="457200" lvl="1" indent="0">
              <a:buNone/>
            </a:pPr>
            <a:r>
              <a:rPr lang="en-US" altLang="zh-CN" sz="2200" dirty="0"/>
              <a:t>if  test  -f</a:t>
            </a:r>
            <a:r>
              <a:rPr lang="zh-CN" altLang="en-US" sz="2200" dirty="0"/>
              <a:t>  </a:t>
            </a:r>
            <a:r>
              <a:rPr lang="en-US" altLang="zh-CN" sz="2200" dirty="0"/>
              <a:t>“$file”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cat  “$file”</a:t>
            </a:r>
          </a:p>
          <a:p>
            <a:pPr marL="457200" lvl="1" indent="0">
              <a:buNone/>
            </a:pPr>
            <a:r>
              <a:rPr lang="en-US" altLang="zh-CN" sz="2200" dirty="0" err="1"/>
              <a:t>elif</a:t>
            </a:r>
            <a:r>
              <a:rPr lang="en-US" altLang="zh-CN" sz="2200" dirty="0"/>
              <a:t> [ -d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 ]</a:t>
            </a:r>
          </a:p>
          <a:p>
            <a:pPr marL="457200" lvl="1" indent="0">
              <a:buNone/>
            </a:pPr>
            <a:r>
              <a:rPr lang="en-US" altLang="zh-CN" sz="2200" dirty="0"/>
              <a:t>    then</a:t>
            </a:r>
          </a:p>
          <a:p>
            <a:pPr marL="457200" lvl="1" indent="0">
              <a:buNone/>
            </a:pPr>
            <a:r>
              <a:rPr lang="en-US" altLang="zh-CN" sz="2200" dirty="0"/>
              <a:t>        ls “$</a:t>
            </a:r>
            <a:r>
              <a:rPr lang="en-US" altLang="zh-CN" sz="2200" dirty="0" err="1"/>
              <a:t>dbin</a:t>
            </a:r>
            <a:r>
              <a:rPr lang="en-US" altLang="zh-CN" sz="2200" dirty="0"/>
              <a:t>”</a:t>
            </a:r>
          </a:p>
          <a:p>
            <a:pPr marL="457200" lvl="1" indent="0">
              <a:buNone/>
            </a:pPr>
            <a:r>
              <a:rPr lang="en-US" altLang="zh-CN" sz="2200" dirty="0"/>
              <a:t>else</a:t>
            </a:r>
          </a:p>
          <a:p>
            <a:pPr marL="457200" lvl="1" indent="0">
              <a:buNone/>
            </a:pPr>
            <a:r>
              <a:rPr lang="en-US" altLang="zh-CN" sz="2200" dirty="0"/>
              <a:t>    echo  “file not found”</a:t>
            </a:r>
          </a:p>
          <a:p>
            <a:pPr marL="457200" lvl="1" indent="0">
              <a:buNone/>
            </a:pPr>
            <a:r>
              <a:rPr lang="en-US" altLang="zh-CN" sz="2200" dirty="0"/>
              <a:t>fi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12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多个判断值可以使用</a:t>
            </a:r>
            <a:r>
              <a:rPr lang="en-US" altLang="zh-CN" sz="2200" dirty="0"/>
              <a:t>if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elif</a:t>
            </a:r>
            <a:r>
              <a:rPr lang="zh-CN" altLang="en-US" sz="2200" dirty="0"/>
              <a:t>，</a:t>
            </a:r>
            <a:r>
              <a:rPr lang="en-US" altLang="zh-CN" sz="2200" dirty="0"/>
              <a:t>else</a:t>
            </a:r>
            <a:r>
              <a:rPr lang="zh-CN" altLang="en-US" sz="2200" dirty="0"/>
              <a:t>组合。更简洁的形式是使用</a:t>
            </a:r>
            <a:r>
              <a:rPr lang="en-US" altLang="zh-CN" sz="2200" dirty="0"/>
              <a:t>case</a:t>
            </a:r>
            <a:r>
              <a:rPr lang="zh-CN" altLang="en-US" sz="2200" dirty="0"/>
              <a:t>语句实现，就像普通编程语言的</a:t>
            </a:r>
            <a:r>
              <a:rPr lang="en-US" altLang="zh-CN" sz="2200" dirty="0"/>
              <a:t>switch</a:t>
            </a:r>
            <a:r>
              <a:rPr lang="zh-CN" altLang="en-US" sz="2200" dirty="0"/>
              <a:t>。语法结构：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000" dirty="0"/>
              <a:t>case WORD in</a:t>
            </a:r>
          </a:p>
          <a:p>
            <a:pPr marL="457200" lvl="1" indent="0">
              <a:buNone/>
            </a:pPr>
            <a:r>
              <a:rPr lang="en-US" altLang="zh-CN" sz="2000" dirty="0"/>
              <a:t>    VALUE1)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VALUE2)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</a:t>
            </a:r>
          </a:p>
          <a:p>
            <a:pPr marL="457200" lvl="1" indent="0">
              <a:buNone/>
            </a:pPr>
            <a:r>
              <a:rPr lang="en-US" altLang="zh-CN" sz="2000" dirty="0"/>
              <a:t>    *)</a:t>
            </a:r>
          </a:p>
          <a:p>
            <a:pPr marL="457200" lvl="1" indent="0">
              <a:buNone/>
            </a:pPr>
            <a:r>
              <a:rPr lang="en-US" altLang="zh-CN" sz="2000" dirty="0"/>
              <a:t>        [COMMANDS]</a:t>
            </a:r>
          </a:p>
          <a:p>
            <a:pPr marL="457200" lvl="1" indent="0">
              <a:buNone/>
            </a:pPr>
            <a:r>
              <a:rPr lang="en-US" altLang="zh-CN" sz="2000" dirty="0"/>
              <a:t>        ;;  //</a:t>
            </a:r>
            <a:r>
              <a:rPr lang="en-US" altLang="zh-CN" sz="2000" dirty="0" err="1"/>
              <a:t>esac</a:t>
            </a:r>
            <a:r>
              <a:rPr lang="zh-CN" altLang="en-US" sz="2000" dirty="0"/>
              <a:t>之前的</a:t>
            </a:r>
            <a:r>
              <a:rPr lang="en-US" altLang="zh-CN" sz="2000" dirty="0"/>
              <a:t>;;</a:t>
            </a:r>
            <a:r>
              <a:rPr lang="zh-CN" altLang="en-US" sz="2000" dirty="0"/>
              <a:t>可以省略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esac</a:t>
            </a:r>
            <a:endParaRPr lang="en-US" altLang="zh-CN" sz="2000" dirty="0"/>
          </a:p>
          <a:p>
            <a:r>
              <a:rPr lang="en-US" altLang="zh-CN" sz="2000" dirty="0"/>
              <a:t>)</a:t>
            </a:r>
            <a:r>
              <a:rPr lang="zh-CN" altLang="en-US" sz="2000" dirty="0"/>
              <a:t>是必须要加的，每个逻辑块执行到</a:t>
            </a:r>
            <a:r>
              <a:rPr lang="en-US" altLang="zh-CN" sz="2000" dirty="0"/>
              <a:t>;;</a:t>
            </a:r>
            <a:r>
              <a:rPr lang="zh-CN" altLang="en-US" sz="2000" dirty="0"/>
              <a:t>结束。*</a:t>
            </a:r>
            <a:r>
              <a:rPr lang="en-US" altLang="zh-CN" sz="2000" dirty="0"/>
              <a:t>)</a:t>
            </a:r>
            <a:r>
              <a:rPr lang="zh-CN" altLang="en-US" sz="2000" dirty="0"/>
              <a:t>是默认情况，并非必须。</a:t>
            </a:r>
          </a:p>
        </p:txBody>
      </p:sp>
    </p:spTree>
    <p:extLst>
      <p:ext uri="{BB962C8B-B14F-4D97-AF65-F5344CB8AC3E}">
        <p14:creationId xmlns:p14="http://schemas.microsoft.com/office/powerpoint/2010/main" val="402153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28C32-8851-4853-AD26-4F64E703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E04DD-9E82-4F14-8054-5F856E49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创建</a:t>
            </a:r>
            <a:r>
              <a:rPr lang="en-US" altLang="zh-CN" sz="2000" dirty="0"/>
              <a:t>shell</a:t>
            </a:r>
            <a:r>
              <a:rPr lang="zh-CN" altLang="en-US" sz="2000" dirty="0"/>
              <a:t>脚本</a:t>
            </a:r>
            <a:r>
              <a:rPr lang="en-US" altLang="zh-CN" sz="2000" dirty="0"/>
              <a:t>casetest.sh</a:t>
            </a:r>
            <a:r>
              <a:rPr lang="zh-CN" altLang="en-US" sz="2000" dirty="0"/>
              <a:t>，写入一下代码并运行：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case  $1 in</a:t>
            </a:r>
          </a:p>
          <a:p>
            <a:pPr marL="0" indent="0">
              <a:buNone/>
            </a:pPr>
            <a:r>
              <a:rPr lang="en-US" altLang="zh-CN" sz="2000" dirty="0"/>
              <a:t>    “hello”)</a:t>
            </a:r>
          </a:p>
          <a:p>
            <a:pPr marL="0" indent="0">
              <a:buNone/>
            </a:pPr>
            <a:r>
              <a:rPr lang="en-US" altLang="zh-CN" sz="2000" dirty="0"/>
              <a:t>        echo “hey!”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“time”)</a:t>
            </a:r>
          </a:p>
          <a:p>
            <a:pPr marL="0" indent="0">
              <a:buNone/>
            </a:pPr>
            <a:r>
              <a:rPr lang="en-US" altLang="zh-CN" sz="2000" dirty="0"/>
              <a:t>        date</a:t>
            </a:r>
          </a:p>
          <a:p>
            <a:pPr marL="0" indent="0">
              <a:buNone/>
            </a:pPr>
            <a:r>
              <a:rPr lang="en-US" altLang="zh-CN" sz="2000" dirty="0"/>
              <a:t>        ;;</a:t>
            </a:r>
          </a:p>
          <a:p>
            <a:pPr marL="0" indent="0">
              <a:buNone/>
            </a:pPr>
            <a:r>
              <a:rPr lang="en-US" altLang="zh-CN" sz="2000" dirty="0"/>
              <a:t>    *)</a:t>
            </a:r>
          </a:p>
          <a:p>
            <a:pPr marL="0" indent="0">
              <a:buNone/>
            </a:pPr>
            <a:r>
              <a:rPr lang="en-US" altLang="zh-CN" sz="2000" dirty="0"/>
              <a:t>        echo “nothing to do”</a:t>
            </a:r>
          </a:p>
          <a:p>
            <a:pPr marL="0" indent="0">
              <a:buNone/>
            </a:pPr>
            <a:r>
              <a:rPr lang="en-US" altLang="zh-CN" sz="2000" dirty="0"/>
              <a:t>        exit 0</a:t>
            </a:r>
          </a:p>
          <a:p>
            <a:pPr marL="0" indent="0"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23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知识回顾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for</a:t>
            </a:r>
            <a:r>
              <a:rPr lang="zh-CN" altLang="en-US" sz="2000" dirty="0"/>
              <a:t>循环用于重复整个列表对象，基本用法：</a:t>
            </a:r>
            <a:endParaRPr lang="en-US" altLang="zh-CN" sz="2000" dirty="0"/>
          </a:p>
          <a:p>
            <a:pPr lvl="1"/>
            <a:r>
              <a:rPr lang="en-US" altLang="zh-CN" sz="2000" dirty="0"/>
              <a:t>for  NAME in WORDS; do COMMANDS; done</a:t>
            </a:r>
          </a:p>
          <a:p>
            <a:pPr lvl="1"/>
            <a:r>
              <a:rPr lang="en-US" altLang="zh-CN" sz="2000" dirty="0"/>
              <a:t>for NAME in WORDS</a:t>
            </a:r>
          </a:p>
          <a:p>
            <a:pPr marL="457200" lvl="1" indent="0">
              <a:buNone/>
            </a:pPr>
            <a:r>
              <a:rPr lang="en-US" altLang="zh-CN" sz="2000" dirty="0"/>
              <a:t>      do</a:t>
            </a:r>
          </a:p>
          <a:p>
            <a:pPr marL="457200" lvl="1" indent="0">
              <a:buNone/>
            </a:pPr>
            <a:r>
              <a:rPr lang="en-US" altLang="zh-CN" sz="2000" dirty="0"/>
              <a:t>  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      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96396E-48CF-4DA3-9B1C-9847E398A0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199" y="4252979"/>
          <a:ext cx="10515600" cy="2440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25066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97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3017132"/>
                    </a:ext>
                  </a:extLst>
                </a:gridCol>
              </a:tblGrid>
              <a:tr h="2440784"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循环列表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a b c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遍历目录下所有文件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  in  ./*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计数循环，这种结构</a:t>
                      </a:r>
                      <a:r>
                        <a:rPr lang="en-US" altLang="zh-CN" dirty="0"/>
                        <a:t>bash</a:t>
                      </a:r>
                      <a:r>
                        <a:rPr lang="zh-CN" altLang="en-US" dirty="0"/>
                        <a:t>支持，</a:t>
                      </a:r>
                      <a:r>
                        <a:rPr lang="en-US" altLang="zh-CN" dirty="0" err="1"/>
                        <a:t>sh</a:t>
                      </a:r>
                      <a:r>
                        <a:rPr lang="zh-CN" altLang="en-US" dirty="0"/>
                        <a:t>不支持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  ((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=0;i&lt;100;i++ ))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$</a:t>
                      </a:r>
                      <a:r>
                        <a:rPr lang="en-US" altLang="zh-CN" dirty="0" err="1"/>
                        <a:t>i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6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13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until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while</a:t>
            </a:r>
            <a:r>
              <a:rPr lang="zh-CN" altLang="en-US" sz="2000" dirty="0"/>
              <a:t>与</a:t>
            </a:r>
            <a:r>
              <a:rPr lang="en-US" altLang="zh-CN" sz="2000" dirty="0"/>
              <a:t>until</a:t>
            </a:r>
            <a:r>
              <a:rPr lang="zh-CN" altLang="en-US" sz="2000" dirty="0"/>
              <a:t>循环的结构一致，不同的是对待条件退出的状态，</a:t>
            </a:r>
            <a:r>
              <a:rPr lang="en-US" altLang="zh-CN" sz="2000" dirty="0"/>
              <a:t>while</a:t>
            </a:r>
            <a:r>
              <a:rPr lang="zh-CN" altLang="en-US" sz="2000" dirty="0"/>
              <a:t>是成功则执行，</a:t>
            </a:r>
            <a:r>
              <a:rPr lang="en-US" altLang="zh-CN" sz="2000" dirty="0"/>
              <a:t>until</a:t>
            </a:r>
            <a:r>
              <a:rPr lang="zh-CN" altLang="en-US" sz="2000" dirty="0"/>
              <a:t>是不成功则执行。结构使用如下：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while  CONDITION</a:t>
            </a:r>
          </a:p>
          <a:p>
            <a:pPr marL="457200" lvl="1" indent="0">
              <a:buNone/>
            </a:pPr>
            <a:r>
              <a:rPr lang="en-US" altLang="zh-CN" sz="2000" dirty="0"/>
              <a:t>do</a:t>
            </a:r>
          </a:p>
          <a:p>
            <a:pPr marL="457200" lvl="1" indent="0">
              <a:buNone/>
            </a:pPr>
            <a:r>
              <a:rPr lang="en-US" altLang="zh-CN" sz="2000" dirty="0"/>
              <a:t>        COMMANDS</a:t>
            </a:r>
          </a:p>
          <a:p>
            <a:pPr marL="457200" lvl="1" indent="0">
              <a:buNone/>
            </a:pPr>
            <a:r>
              <a:rPr lang="en-US" altLang="zh-CN" sz="2000" dirty="0"/>
              <a:t>done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4FC15C-5F6B-4600-B5A6-E2C8439D2D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4139738"/>
          <a:ext cx="10515600" cy="243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58935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1633853"/>
                    </a:ext>
                  </a:extLst>
                </a:gridCol>
              </a:tblGrid>
              <a:tr h="2435629"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catfile=~/tmp/test.sh</a:t>
                      </a:r>
                    </a:p>
                    <a:p>
                      <a:r>
                        <a:rPr lang="en-US" altLang="zh-CN" dirty="0"/>
                        <a:t>while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cat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catfile=~/tmp/null.sh</a:t>
                      </a:r>
                    </a:p>
                    <a:p>
                      <a:r>
                        <a:rPr lang="en-US" altLang="zh-CN" dirty="0"/>
                        <a:t>until [  -f 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”]</a:t>
                      </a:r>
                    </a:p>
                    <a:p>
                      <a:r>
                        <a:rPr lang="en-US" altLang="zh-CN" dirty="0"/>
                        <a:t>do</a:t>
                      </a:r>
                    </a:p>
                    <a:p>
                      <a:r>
                        <a:rPr lang="en-US" altLang="zh-CN" dirty="0"/>
                        <a:t>    echo “$</a:t>
                      </a:r>
                      <a:r>
                        <a:rPr lang="en-US" altLang="zh-CN" dirty="0" err="1"/>
                        <a:t>catfile</a:t>
                      </a:r>
                      <a:r>
                        <a:rPr lang="en-US" altLang="zh-CN" dirty="0"/>
                        <a:t> not found”</a:t>
                      </a:r>
                    </a:p>
                    <a:p>
                      <a:r>
                        <a:rPr lang="en-US" altLang="zh-CN" dirty="0"/>
                        <a:t>done</a:t>
                      </a:r>
                      <a:endParaRPr lang="zh-CN" altLang="en-US" dirty="0"/>
                    </a:p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2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Apache+PHP</a:t>
            </a:r>
            <a:r>
              <a:rPr lang="zh-CN" altLang="en-US" dirty="0"/>
              <a:t>的运行模式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10750B-D5A5-405E-9FBD-6CC9182E4455}"/>
              </a:ext>
            </a:extLst>
          </p:cNvPr>
          <p:cNvCxnSpPr/>
          <p:nvPr/>
        </p:nvCxnSpPr>
        <p:spPr>
          <a:xfrm>
            <a:off x="1091954" y="2263806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F313C2-7271-4974-9DB8-2D1FD336C518}"/>
              </a:ext>
            </a:extLst>
          </p:cNvPr>
          <p:cNvSpPr/>
          <p:nvPr/>
        </p:nvSpPr>
        <p:spPr>
          <a:xfrm>
            <a:off x="3098307" y="1926454"/>
            <a:ext cx="2272684" cy="129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Apache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C76C52-DBE5-45FC-AD45-BA6BD8A90C16}"/>
              </a:ext>
            </a:extLst>
          </p:cNvPr>
          <p:cNvCxnSpPr/>
          <p:nvPr/>
        </p:nvCxnSpPr>
        <p:spPr>
          <a:xfrm flipH="1">
            <a:off x="1091954" y="2956268"/>
            <a:ext cx="2006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894665F-2DF9-41E1-9A36-88D4DBD87C26}"/>
              </a:ext>
            </a:extLst>
          </p:cNvPr>
          <p:cNvSpPr txBox="1"/>
          <p:nvPr/>
        </p:nvSpPr>
        <p:spPr>
          <a:xfrm>
            <a:off x="1198485" y="1828800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A53709-3ACE-4B4B-BBCF-A3D731F026AB}"/>
              </a:ext>
            </a:extLst>
          </p:cNvPr>
          <p:cNvSpPr txBox="1"/>
          <p:nvPr/>
        </p:nvSpPr>
        <p:spPr>
          <a:xfrm>
            <a:off x="1198485" y="2425371"/>
            <a:ext cx="1455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08A47E-3C90-4600-9359-781916F1C34B}"/>
              </a:ext>
            </a:extLst>
          </p:cNvPr>
          <p:cNvCxnSpPr>
            <a:stCxn id="5" idx="3"/>
          </p:cNvCxnSpPr>
          <p:nvPr/>
        </p:nvCxnSpPr>
        <p:spPr>
          <a:xfrm flipV="1">
            <a:off x="5370991" y="2574523"/>
            <a:ext cx="1438182" cy="1"/>
          </a:xfrm>
          <a:prstGeom prst="straightConnector1">
            <a:avLst/>
          </a:prstGeom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0830AA3-0146-4B9C-911D-4C21C074A380}"/>
              </a:ext>
            </a:extLst>
          </p:cNvPr>
          <p:cNvSpPr/>
          <p:nvPr/>
        </p:nvSpPr>
        <p:spPr>
          <a:xfrm>
            <a:off x="6821011" y="1926453"/>
            <a:ext cx="1873188" cy="1296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解释器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A4A4B-94F1-42BC-8BA8-3EF0F097BD5E}"/>
              </a:ext>
            </a:extLst>
          </p:cNvPr>
          <p:cNvCxnSpPr>
            <a:stCxn id="13" idx="3"/>
          </p:cNvCxnSpPr>
          <p:nvPr/>
        </p:nvCxnSpPr>
        <p:spPr>
          <a:xfrm>
            <a:off x="8694199" y="2574502"/>
            <a:ext cx="9025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6882B70-5FA7-4048-967E-18E849D52DB9}"/>
              </a:ext>
            </a:extLst>
          </p:cNvPr>
          <p:cNvSpPr/>
          <p:nvPr/>
        </p:nvSpPr>
        <p:spPr>
          <a:xfrm>
            <a:off x="9596761" y="1828800"/>
            <a:ext cx="1552852" cy="143816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52C4E08-B6D7-4DAA-AB18-C8A5FF63F526}"/>
              </a:ext>
            </a:extLst>
          </p:cNvPr>
          <p:cNvCxnSpPr>
            <a:cxnSpLocks/>
          </p:cNvCxnSpPr>
          <p:nvPr/>
        </p:nvCxnSpPr>
        <p:spPr>
          <a:xfrm>
            <a:off x="5708342" y="2574502"/>
            <a:ext cx="0" cy="1331673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F88EEEA-A122-4A84-94FD-318501FD7770}"/>
              </a:ext>
            </a:extLst>
          </p:cNvPr>
          <p:cNvSpPr txBox="1"/>
          <p:nvPr/>
        </p:nvSpPr>
        <p:spPr>
          <a:xfrm>
            <a:off x="1926454" y="3915012"/>
            <a:ext cx="709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Apache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的接入方式最简单的是使用</a:t>
            </a:r>
            <a:r>
              <a:rPr lang="en-US" altLang="zh-CN" dirty="0" err="1"/>
              <a:t>mod_php</a:t>
            </a:r>
            <a:r>
              <a:rPr lang="zh-CN" altLang="en-US" dirty="0"/>
              <a:t>，请求到达后，</a:t>
            </a:r>
            <a:r>
              <a:rPr lang="en-US" altLang="zh-CN" dirty="0"/>
              <a:t>Apache</a:t>
            </a:r>
            <a:r>
              <a:rPr lang="zh-CN" altLang="en-US" dirty="0"/>
              <a:t>会创建进程运行</a:t>
            </a:r>
            <a:r>
              <a:rPr lang="en-US" altLang="zh-CN" dirty="0"/>
              <a:t>PHP</a:t>
            </a:r>
            <a:r>
              <a:rPr lang="zh-CN" altLang="en-US" dirty="0"/>
              <a:t>解释器处理。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Apache</a:t>
            </a:r>
            <a:r>
              <a:rPr lang="zh-CN" altLang="en-US" dirty="0"/>
              <a:t>的这种处理方式效率很低，只能应对并发不高的场景。</a:t>
            </a:r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的特点与当前发展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几乎只被用于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领域。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的网站支持热部署，因为是脚本运行，每次请求会重新加载脚本，所以代码更改后改变会立即体现，这是优点，同时也是缺点：</a:t>
            </a:r>
            <a:r>
              <a:rPr lang="en-US" altLang="zh-CN" sz="2000" dirty="0"/>
              <a:t>PHP</a:t>
            </a:r>
            <a:r>
              <a:rPr lang="zh-CN" altLang="en-US" sz="2000" dirty="0"/>
              <a:t>不适合常驻内存，实时运行的场景，服务端推送也很难实现。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PHP7</a:t>
            </a:r>
            <a:r>
              <a:rPr lang="zh-CN" altLang="en-US" sz="2000" dirty="0"/>
              <a:t>的发布，是一个重大成就。任何一个语言都是不断适应当前需求的，</a:t>
            </a:r>
            <a:r>
              <a:rPr lang="en-US" altLang="zh-CN" sz="2000" dirty="0"/>
              <a:t>PHP</a:t>
            </a:r>
            <a:r>
              <a:rPr lang="zh-CN" altLang="en-US" sz="2000" dirty="0"/>
              <a:t>也在不断改变。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PHP</a:t>
            </a:r>
            <a:r>
              <a:rPr lang="zh-CN" altLang="en-US" dirty="0"/>
              <a:t>网站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A7440D-8BF5-466A-BFF1-E7D2E40F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PHP</a:t>
            </a:r>
            <a:r>
              <a:rPr lang="zh-CN" altLang="en-US" sz="2000" dirty="0"/>
              <a:t>负责后端数据库处理，前端模板渲染。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小规模站点，不用考虑缓存，甚至不用日志。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初具规模的网站就要使用日志记录操作，错误等信息，网站访问量大就要使用缓存，消息队列等技术，避免直接操作数据库导致数据库服务异常。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多数网站不能推送。</a:t>
            </a: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前后端分离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A4CFFE-BA9F-4353-935D-DE62EE27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前后端分离后，</a:t>
            </a:r>
            <a:r>
              <a:rPr lang="en-US" altLang="zh-CN" sz="2000" dirty="0"/>
              <a:t>PHP</a:t>
            </a:r>
            <a:r>
              <a:rPr lang="zh-CN" altLang="en-US" sz="2000" dirty="0"/>
              <a:t>不再负责模板渲染。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实现接口，返回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</a:t>
            </a:r>
            <a:r>
              <a:rPr lang="en-US" altLang="zh-CN" sz="2000" dirty="0"/>
              <a:t>AJAX</a:t>
            </a:r>
            <a:r>
              <a:rPr lang="zh-CN" altLang="en-US" sz="2000" dirty="0"/>
              <a:t>发起请求，并进行页面数据生成。一般会使用成熟的框架快速开发。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前后端分离能更好的降低开发耦合性，开发工作可以同时进行。前端页面和后端服务器通过接口进行通信。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前端使用响应式设计，自适应窗口大小变化并自动调整布局。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目前，单页应用是趋势，前端页面向原生</a:t>
            </a:r>
            <a:r>
              <a:rPr lang="en-US" altLang="zh-CN" sz="2000" dirty="0"/>
              <a:t>app</a:t>
            </a:r>
            <a:r>
              <a:rPr lang="zh-CN" altLang="en-US" sz="2000" dirty="0"/>
              <a:t>的体验靠近。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基础使用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运行命令的路径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bash</a:t>
            </a:r>
            <a:r>
              <a:rPr lang="zh-CN" altLang="en-US" sz="2000" dirty="0"/>
              <a:t>会根据</a:t>
            </a:r>
            <a:r>
              <a:rPr lang="en-US" altLang="zh-CN" sz="2000" dirty="0"/>
              <a:t>PATH</a:t>
            </a:r>
            <a:r>
              <a:rPr lang="zh-CN" altLang="en-US" sz="2000" dirty="0"/>
              <a:t>变量的设置自动寻找输入的命令。如果有同名的命令，按照路径顺序找到后返回执行，不再继续寻找。有同名的指令可以输入路径运行。</a:t>
            </a:r>
            <a:endParaRPr lang="en-US" altLang="zh-CN" sz="2000" dirty="0"/>
          </a:p>
          <a:p>
            <a:r>
              <a:rPr lang="en-US" altLang="zh-CN" sz="2000" dirty="0"/>
              <a:t>.profile</a:t>
            </a:r>
            <a:r>
              <a:rPr lang="zh-CN" altLang="en-US" sz="2000" dirty="0"/>
              <a:t>记录了</a:t>
            </a:r>
            <a:r>
              <a:rPr lang="en-US" altLang="zh-CN" sz="2000" dirty="0"/>
              <a:t>bash</a:t>
            </a:r>
            <a:r>
              <a:rPr lang="zh-CN" altLang="en-US" sz="2000" dirty="0"/>
              <a:t>会在哪些目录查找命令</a:t>
            </a:r>
            <a:endParaRPr lang="en-US" altLang="zh-CN" sz="2000" dirty="0"/>
          </a:p>
          <a:p>
            <a:r>
              <a:rPr lang="zh-CN" altLang="en-US" sz="2000" dirty="0"/>
              <a:t>默认的路径：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~/bin</a:t>
            </a:r>
          </a:p>
          <a:p>
            <a:pPr marL="457200" lvl="1" indent="0">
              <a:buNone/>
            </a:pPr>
            <a:r>
              <a:rPr lang="en-US" altLang="zh-CN" sz="1800" dirty="0"/>
              <a:t>~/.local/bin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sbin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/bin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/games</a:t>
            </a:r>
          </a:p>
          <a:p>
            <a:pPr marL="457200" lvl="1" indent="0">
              <a:buNone/>
            </a:pP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2367</Words>
  <Application>Microsoft Office PowerPoint</Application>
  <PresentationFormat>宽屏</PresentationFormat>
  <Paragraphs>299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汉仪家书简</vt:lpstr>
      <vt:lpstr>楷体_GB2312</vt:lpstr>
      <vt:lpstr>书体坊向佳红毛笔行书</vt:lpstr>
      <vt:lpstr>Arial</vt:lpstr>
      <vt:lpstr>Tahoma</vt:lpstr>
      <vt:lpstr>Wingdings</vt:lpstr>
      <vt:lpstr>PHPcover</vt:lpstr>
      <vt:lpstr>PowerPoint 演示文稿</vt:lpstr>
      <vt:lpstr>目录</vt:lpstr>
      <vt:lpstr>1</vt:lpstr>
      <vt:lpstr>Apache+PHP的运行模式</vt:lpstr>
      <vt:lpstr>PHP的特点与当前发展</vt:lpstr>
      <vt:lpstr>传统PHP网站</vt:lpstr>
      <vt:lpstr>前后端分离</vt:lpstr>
      <vt:lpstr>2</vt:lpstr>
      <vt:lpstr>shell运行命令的路径</vt:lpstr>
      <vt:lpstr>shell如何执行命令</vt:lpstr>
      <vt:lpstr>IO重定向</vt:lpstr>
      <vt:lpstr>重定向符号</vt:lpstr>
      <vt:lpstr>重定向示例</vt:lpstr>
      <vt:lpstr>管道</vt:lpstr>
      <vt:lpstr>管道示例</vt:lpstr>
      <vt:lpstr>PowerPoint 演示文稿</vt:lpstr>
      <vt:lpstr>3</vt:lpstr>
      <vt:lpstr>shell脚本</vt:lpstr>
      <vt:lpstr>脚本的可执行权限</vt:lpstr>
      <vt:lpstr>变量</vt:lpstr>
      <vt:lpstr>只读变量</vt:lpstr>
      <vt:lpstr>算数运算</vt:lpstr>
      <vt:lpstr>逻辑运算</vt:lpstr>
      <vt:lpstr>放进环境变量</vt:lpstr>
      <vt:lpstr>test</vt:lpstr>
      <vt:lpstr>if,else,elif</vt:lpstr>
      <vt:lpstr>if,else,elif示例</vt:lpstr>
      <vt:lpstr>case</vt:lpstr>
      <vt:lpstr>case示例</vt:lpstr>
      <vt:lpstr>for</vt:lpstr>
      <vt:lpstr>while与until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176</cp:revision>
  <cp:lastPrinted>2018-01-27T19:05:55Z</cp:lastPrinted>
  <dcterms:created xsi:type="dcterms:W3CDTF">2017-12-10T11:51:32Z</dcterms:created>
  <dcterms:modified xsi:type="dcterms:W3CDTF">2018-02-27T14:08:22Z</dcterms:modified>
</cp:coreProperties>
</file>