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2" r:id="rId3"/>
    <p:sldId id="305" r:id="rId4"/>
    <p:sldId id="311" r:id="rId5"/>
    <p:sldId id="310" r:id="rId6"/>
    <p:sldId id="312" r:id="rId7"/>
    <p:sldId id="307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9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5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56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7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9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/>
              <a:t> </a:t>
            </a:r>
            <a:r>
              <a:rPr lang="zh-CN" altLang="en-US" sz="180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/>
              <a:t> </a:t>
            </a:r>
            <a:r>
              <a:rPr lang="zh-CN" altLang="en-US" sz="180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Linux</a:t>
            </a:r>
            <a:r>
              <a:rPr lang="zh-CN" altLang="en-US" sz="3200"/>
              <a:t>平台</a:t>
            </a:r>
            <a:r>
              <a:rPr lang="en-US" altLang="zh-CN" sz="3200"/>
              <a:t>PHP</a:t>
            </a:r>
            <a:r>
              <a:rPr lang="zh-CN" altLang="en-US" sz="3200"/>
              <a:t>服务端开发</a:t>
            </a:r>
            <a:r>
              <a:rPr lang="en-US" altLang="zh-CN" sz="3200"/>
              <a:t>——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/>
          </a:p>
          <a:p>
            <a:pPr algn="ctr"/>
            <a:r>
              <a:rPr lang="zh-CN" altLang="en-US" sz="3200"/>
              <a:t>第十八讲 </a:t>
            </a:r>
            <a:r>
              <a:rPr lang="en-US" altLang="zh-CN" sz="3200"/>
              <a:t>AJAX</a:t>
            </a:r>
            <a:r>
              <a:rPr lang="zh-CN" altLang="en-US" sz="3200"/>
              <a:t>表单提交处理</a:t>
            </a:r>
            <a:endParaRPr lang="en-US" altLang="zh-CN" sz="32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原生</a:t>
            </a:r>
            <a:r>
              <a:rPr lang="en-US" altLang="zh-CN"/>
              <a:t>AJAX</a:t>
            </a:r>
            <a:r>
              <a:rPr lang="zh-CN" altLang="en-US"/>
              <a:t>发送</a:t>
            </a:r>
            <a:r>
              <a:rPr lang="en-US" altLang="zh-CN"/>
              <a:t>GET</a:t>
            </a:r>
            <a:r>
              <a:rPr lang="zh-CN" altLang="en-US"/>
              <a:t>请求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CAD82E-9D7D-4C2D-B5CD-78EB44AEDE21}"/>
              </a:ext>
            </a:extLst>
          </p:cNvPr>
          <p:cNvSpPr txBox="1"/>
          <p:nvPr/>
        </p:nvSpPr>
        <p:spPr>
          <a:xfrm>
            <a:off x="1145931" y="1723292"/>
            <a:ext cx="8420100" cy="468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var ret = ‘’;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var </a:t>
            </a:r>
            <a:r>
              <a:rPr lang="en-US" altLang="zh-CN" sz="2000" err="1">
                <a:latin typeface="Roboto Mono Light" pitchFamily="2" charset="0"/>
              </a:rPr>
              <a:t>xhr</a:t>
            </a:r>
            <a:r>
              <a:rPr lang="en-US" altLang="zh-CN" sz="2000">
                <a:latin typeface="Roboto Mono Light" pitchFamily="2" charset="0"/>
              </a:rPr>
              <a:t> = new </a:t>
            </a:r>
            <a:r>
              <a:rPr lang="en-US" altLang="zh-CN" sz="2000" err="1">
                <a:latin typeface="Roboto Mono Light" pitchFamily="2" charset="0"/>
              </a:rPr>
              <a:t>XMLHttpRequest</a:t>
            </a:r>
            <a:r>
              <a:rPr lang="en-US" altLang="zh-CN" sz="2000">
                <a:latin typeface="Roboto Mono Light" pitchFamily="2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zh-CN" sz="2000" err="1">
                <a:latin typeface="Roboto Mono Light" pitchFamily="2" charset="0"/>
              </a:rPr>
              <a:t>xhr.onreadystatechange</a:t>
            </a:r>
            <a:r>
              <a:rPr lang="en-US" altLang="zh-CN" sz="2000">
                <a:latin typeface="Roboto Mono Light" pitchFamily="2" charset="0"/>
              </a:rPr>
              <a:t> = function(){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if(</a:t>
            </a:r>
            <a:r>
              <a:rPr lang="en-US" altLang="zh-CN" sz="2000" err="1">
                <a:latin typeface="Roboto Mono Light" pitchFamily="2" charset="0"/>
              </a:rPr>
              <a:t>xhr.readyState</a:t>
            </a:r>
            <a:r>
              <a:rPr lang="en-US" altLang="zh-CN" sz="2000">
                <a:latin typeface="Roboto Mono Light" pitchFamily="2" charset="0"/>
              </a:rPr>
              <a:t>==4){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if(</a:t>
            </a:r>
            <a:r>
              <a:rPr lang="en-US" altLang="zh-CN" sz="2000" err="1">
                <a:latin typeface="Roboto Mono Light" pitchFamily="2" charset="0"/>
              </a:rPr>
              <a:t>xhr.status</a:t>
            </a:r>
            <a:r>
              <a:rPr lang="en-US" altLang="zh-CN" sz="2000">
                <a:latin typeface="Roboto Mono Light" pitchFamily="2" charset="0"/>
              </a:rPr>
              <a:t>==200){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  ret = </a:t>
            </a:r>
            <a:r>
              <a:rPr lang="en-US" altLang="zh-CN" sz="2000" err="1">
                <a:latin typeface="Roboto Mono Light" pitchFamily="2" charset="0"/>
              </a:rPr>
              <a:t>JSON.parse</a:t>
            </a:r>
            <a:r>
              <a:rPr lang="en-US" altLang="zh-CN" sz="2000">
                <a:latin typeface="Roboto Mono Light" pitchFamily="2" charset="0"/>
              </a:rPr>
              <a:t>(</a:t>
            </a:r>
            <a:r>
              <a:rPr lang="en-US" altLang="zh-CN" sz="2000" err="1">
                <a:latin typeface="Roboto Mono Light" pitchFamily="2" charset="0"/>
              </a:rPr>
              <a:t>xhr.responseText</a:t>
            </a:r>
            <a:r>
              <a:rPr lang="en-US" altLang="zh-CN" sz="2000">
                <a:latin typeface="Roboto Mono Light" pitchFamily="2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  </a:t>
            </a:r>
            <a:r>
              <a:rPr lang="en-US" altLang="zh-CN" sz="2000" err="1">
                <a:latin typeface="Roboto Mono Light" pitchFamily="2" charset="0"/>
              </a:rPr>
              <a:t>show_content_list</a:t>
            </a:r>
            <a:r>
              <a:rPr lang="en-US" altLang="zh-CN" sz="2000">
                <a:latin typeface="Roboto Mono Light" pitchFamily="2" charset="0"/>
              </a:rPr>
              <a:t>(ret.data);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} else {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  alert(`status_code:${xhr.status}`);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  }</a:t>
            </a:r>
          </a:p>
          <a:p>
            <a:pPr>
              <a:lnSpc>
                <a:spcPts val="2400"/>
              </a:lnSpc>
            </a:pPr>
            <a:r>
              <a:rPr lang="en-US" altLang="zh-CN" sz="2000">
                <a:latin typeface="Roboto Mono Light" pitchFamily="2" charset="0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000" err="1">
                <a:latin typeface="Roboto Mono Light" pitchFamily="2" charset="0"/>
              </a:rPr>
              <a:t>xhr.open</a:t>
            </a:r>
            <a:r>
              <a:rPr lang="en-US" altLang="zh-CN" sz="2000">
                <a:latin typeface="Roboto Mono Light" pitchFamily="2" charset="0"/>
              </a:rPr>
              <a:t>("GET",’http://10.7.1.3:9999/contentlist’);</a:t>
            </a:r>
          </a:p>
          <a:p>
            <a:pPr>
              <a:lnSpc>
                <a:spcPts val="2400"/>
              </a:lnSpc>
            </a:pPr>
            <a:r>
              <a:rPr lang="en-US" altLang="zh-CN" sz="2000" err="1">
                <a:latin typeface="Roboto Mono Light" pitchFamily="2" charset="0"/>
              </a:rPr>
              <a:t>xhr.send</a:t>
            </a:r>
            <a:r>
              <a:rPr lang="en-US" altLang="zh-CN" sz="2000">
                <a:latin typeface="Roboto Mono Light" pitchFamily="2" charset="0"/>
              </a:rPr>
              <a:t>();</a:t>
            </a:r>
          </a:p>
          <a:p>
            <a:pPr>
              <a:lnSpc>
                <a:spcPts val="2300"/>
              </a:lnSpc>
            </a:pPr>
            <a:endParaRPr lang="zh-CN" altLang="en-US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show_content_list</a:t>
            </a:r>
            <a:r>
              <a:rPr lang="zh-CN" altLang="en-US"/>
              <a:t>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E81BF99-57A6-4E2B-A30B-40D4A696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83" y="1614462"/>
            <a:ext cx="9015633" cy="5106365"/>
          </a:xfrm>
        </p:spPr>
      </p:pic>
    </p:spTree>
    <p:extLst>
      <p:ext uri="{BB962C8B-B14F-4D97-AF65-F5344CB8AC3E}">
        <p14:creationId xmlns:p14="http://schemas.microsoft.com/office/powerpoint/2010/main" val="38826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原生</a:t>
            </a:r>
            <a:r>
              <a:rPr lang="en-US" altLang="zh-CN"/>
              <a:t>AJAX</a:t>
            </a:r>
            <a:r>
              <a:rPr lang="zh-CN" altLang="en-US"/>
              <a:t>发送</a:t>
            </a:r>
            <a:r>
              <a:rPr lang="en-US" altLang="zh-CN"/>
              <a:t>POST</a:t>
            </a:r>
            <a:r>
              <a:rPr lang="zh-CN" altLang="en-US"/>
              <a:t>请求 </a:t>
            </a:r>
            <a:r>
              <a:rPr lang="en-US" altLang="zh-CN"/>
              <a:t>–</a:t>
            </a:r>
            <a:r>
              <a:rPr lang="zh-CN" altLang="en-US"/>
              <a:t>发布内容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99"/>
            <a:ext cx="10515600" cy="4990485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var ret = '';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var xhr = new XMLHttpRequest();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xhr.onreadystatechange = function()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if(xhr.readyState==4){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if(xhr.status==200){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  ret_tip(xhr.responseText);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} else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  alert(`status_code:${xhr.status}`);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xhr.open("POST",'http://10.7.1.3:9999/admin/addcontent');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solidFill>
                  <a:srgbClr val="C00000"/>
                </a:solidFill>
                <a:latin typeface="Roboto Mono Light" pitchFamily="2" charset="0"/>
              </a:rPr>
              <a:t>xhr.setRequestHeader("Content-type","application/x-www-form-urlencoded");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xhr.send(`content=${JSON.stringify(data)}`);</a:t>
            </a:r>
          </a:p>
        </p:txBody>
      </p:sp>
    </p:spTree>
    <p:extLst>
      <p:ext uri="{BB962C8B-B14F-4D97-AF65-F5344CB8AC3E}">
        <p14:creationId xmlns:p14="http://schemas.microsoft.com/office/powerpoint/2010/main" val="140675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原生</a:t>
            </a:r>
            <a:r>
              <a:rPr lang="en-US" altLang="zh-CN"/>
              <a:t>AJAX</a:t>
            </a:r>
            <a:r>
              <a:rPr lang="zh-CN" altLang="en-US"/>
              <a:t>发送</a:t>
            </a:r>
            <a:r>
              <a:rPr lang="en-US" altLang="zh-CN"/>
              <a:t>POST</a:t>
            </a:r>
            <a:r>
              <a:rPr lang="zh-CN" altLang="en-US"/>
              <a:t>请求 </a:t>
            </a:r>
            <a:r>
              <a:rPr lang="en-US" altLang="zh-CN"/>
              <a:t>– </a:t>
            </a:r>
            <a:r>
              <a:rPr lang="zh-CN" altLang="en-US"/>
              <a:t>注册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99"/>
            <a:ext cx="10515600" cy="4990485"/>
          </a:xfrm>
        </p:spPr>
        <p:txBody>
          <a:bodyPr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var ret = '';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var xhr = new XMLHttpRequest();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xhr.onreadystatechange = function()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if(xhr.readyState==4){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if(xhr.status==200){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  ret_tip(xhr.responseText);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} else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  alert(`status_code:${xhr.status}`);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xhr.open("POST",'http://10.7.1.3:9999/u/register');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xhr.setRequestHeader("Content-type","application/x-www-form-urlencoded");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1800">
                <a:latin typeface="Roboto Mono Light" pitchFamily="2" charset="0"/>
              </a:rPr>
              <a:t>xhr.send(`username=${data.username}&amp;passwd=${data.passwd}`);</a:t>
            </a:r>
          </a:p>
        </p:txBody>
      </p:sp>
    </p:spTree>
    <p:extLst>
      <p:ext uri="{BB962C8B-B14F-4D97-AF65-F5344CB8AC3E}">
        <p14:creationId xmlns:p14="http://schemas.microsoft.com/office/powerpoint/2010/main" val="78447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对表单数据编码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提交表单数据某些特殊的字符会导致表单出现错误，比如：</a:t>
            </a:r>
            <a:endParaRPr lang="en-US" altLang="zh-CN" sz="2400">
              <a:latin typeface="Roboto Mono Light" pitchFamily="2" charset="0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等线" panose="02010600030101010101" pitchFamily="2" charset="-122"/>
              </a:rPr>
              <a:t>‘username=phpmaster&amp;passwd=12&amp;abc=asd’</a:t>
            </a:r>
          </a:p>
          <a:p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而密码就是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12&amp;abc=asd</a:t>
            </a:r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，但实际提交表单会是这样的形式：</a:t>
            </a:r>
            <a:endParaRPr lang="en-US" altLang="zh-CN" sz="2400">
              <a:latin typeface="Roboto Mono Light" pitchFamily="2" charset="0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等线" panose="02010600030101010101" pitchFamily="2" charset="-122"/>
              </a:rPr>
              <a:t>username: phpmaster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等线" panose="02010600030101010101" pitchFamily="2" charset="-122"/>
              </a:rPr>
              <a:t>passwd: 12</a:t>
            </a: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等线" panose="02010600030101010101" pitchFamily="2" charset="-122"/>
              </a:rPr>
              <a:t>abc: asd</a:t>
            </a:r>
          </a:p>
          <a:p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因此会出现错误，实际在提交表单时都要对数据进行转义编码：</a:t>
            </a:r>
            <a:endParaRPr lang="en-US" altLang="zh-CN" sz="2400">
              <a:latin typeface="Roboto Mono Light" pitchFamily="2" charset="0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  <a:ea typeface="等线" panose="02010600030101010101" pitchFamily="2" charset="-122"/>
              </a:rPr>
              <a:t>encodeURIComponent(data);</a:t>
            </a:r>
          </a:p>
          <a:p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encodeURIComponent 转义除了字母、数字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(</a:t>
            </a:r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)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.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!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~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*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‘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-</a:t>
            </a:r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 </a:t>
            </a:r>
            <a:r>
              <a:rPr lang="zh-CN" altLang="zh-CN" sz="2400">
                <a:latin typeface="Roboto Mono Light" pitchFamily="2" charset="0"/>
                <a:ea typeface="等线" panose="02010600030101010101" pitchFamily="2" charset="-122"/>
              </a:rPr>
              <a:t>_之外的所有字符。</a:t>
            </a:r>
            <a:endParaRPr lang="en-US" altLang="zh-CN" sz="2400">
              <a:latin typeface="Roboto Mono Light" pitchFamily="2" charset="0"/>
              <a:ea typeface="等线" panose="02010600030101010101" pitchFamily="2" charset="-122"/>
            </a:endParaRPr>
          </a:p>
          <a:p>
            <a:r>
              <a:rPr lang="en-US" altLang="zh-CN" sz="2400">
                <a:latin typeface="Roboto Mono Light" pitchFamily="2" charset="0"/>
                <a:ea typeface="等线" panose="02010600030101010101" pitchFamily="2" charset="-122"/>
              </a:rPr>
              <a:t>PHP</a:t>
            </a:r>
            <a:r>
              <a:rPr lang="zh-CN" altLang="en-US" sz="2400">
                <a:latin typeface="Roboto Mono Light" pitchFamily="2" charset="0"/>
                <a:ea typeface="等线" panose="02010600030101010101" pitchFamily="2" charset="-122"/>
              </a:rPr>
              <a:t>如何处理：不做任何处理，直接获取数据即可。</a:t>
            </a:r>
            <a:endParaRPr lang="en-US" altLang="zh-CN" sz="2400">
              <a:latin typeface="Roboto Mono Light" pitchFamily="2" charset="0"/>
              <a:ea typeface="等线" panose="02010600030101010101" pitchFamily="2" charset="-122"/>
            </a:endParaRPr>
          </a:p>
          <a:p>
            <a:endParaRPr lang="en-US" altLang="zh-CN" sz="24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6901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使用封装的</a:t>
            </a:r>
            <a:r>
              <a:rPr lang="en-US" altLang="zh-CN"/>
              <a:t>AJAX</a:t>
            </a:r>
            <a:r>
              <a:rPr lang="zh-CN" altLang="en-US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仅仅封装成过程化的函数即可满足</a:t>
            </a:r>
            <a:r>
              <a:rPr lang="en-US" altLang="zh-CN" sz="2400"/>
              <a:t>AJAX</a:t>
            </a:r>
            <a:r>
              <a:rPr lang="zh-CN" altLang="en-US" sz="2400"/>
              <a:t>快速调用的需求。通过</a:t>
            </a:r>
            <a:r>
              <a:rPr lang="en-US" altLang="zh-CN" sz="2400"/>
              <a:t>JSON</a:t>
            </a:r>
            <a:r>
              <a:rPr lang="zh-CN" altLang="en-US" sz="2400"/>
              <a:t>对象的形式传递参数。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2400"/>
              <a:t>使用一个辅助函数把</a:t>
            </a:r>
            <a:r>
              <a:rPr lang="en-US" altLang="zh-CN" sz="2400"/>
              <a:t>JSON</a:t>
            </a:r>
            <a:r>
              <a:rPr lang="zh-CN" altLang="en-US" sz="2400"/>
              <a:t>对象转换成</a:t>
            </a:r>
            <a:r>
              <a:rPr lang="en-US" altLang="zh-CN" sz="2400"/>
              <a:t>key1=value1&amp;key2=value2</a:t>
            </a:r>
            <a:r>
              <a:rPr lang="zh-CN" altLang="en-US" sz="2400"/>
              <a:t>的形式，但</a:t>
            </a:r>
            <a:r>
              <a:rPr lang="en-US" altLang="zh-CN" sz="2400"/>
              <a:t>value</a:t>
            </a:r>
            <a:r>
              <a:rPr lang="zh-CN" altLang="en-US" sz="2400"/>
              <a:t>是经过</a:t>
            </a:r>
            <a:r>
              <a:rPr lang="en-US" altLang="zh-CN" sz="2400"/>
              <a:t>encodeURIComponent</a:t>
            </a:r>
            <a:r>
              <a:rPr lang="zh-CN" altLang="en-US" sz="2400"/>
              <a:t>转码的。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7604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普通用户的登录操作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通常是</a:t>
            </a:r>
            <a:r>
              <a:rPr lang="en-US" altLang="zh-CN" sz="2400">
                <a:latin typeface="Roboto Mono Light" pitchFamily="2" charset="0"/>
              </a:rPr>
              <a:t>AJAX</a:t>
            </a:r>
            <a:r>
              <a:rPr lang="zh-CN" altLang="en-US" sz="2400">
                <a:latin typeface="Roboto Mono Light" pitchFamily="2" charset="0"/>
              </a:rPr>
              <a:t>请求以后根据返回的状态决定是否跳转到页面还是进行错误提示。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页面跳转：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window.location.href = URL;</a:t>
            </a:r>
          </a:p>
          <a:p>
            <a:endParaRPr lang="en-US" altLang="zh-CN"/>
          </a:p>
          <a:p>
            <a:r>
              <a:rPr lang="zh-CN" altLang="en-US" sz="2400"/>
              <a:t>对于通常模式的登录操作来说，登录过程要检测</a:t>
            </a:r>
            <a:r>
              <a:rPr lang="en-US" altLang="zh-CN" sz="2400"/>
              <a:t>Session</a:t>
            </a:r>
            <a:r>
              <a:rPr lang="zh-CN" altLang="en-US" sz="2400"/>
              <a:t>会话是否已登录，没有则转到登录页面，否则跳转至其他页面。</a:t>
            </a:r>
            <a:endParaRPr lang="en-US" altLang="zh-CN" sz="2400"/>
          </a:p>
          <a:p>
            <a:r>
              <a:rPr lang="zh-CN" altLang="en-US" sz="2400"/>
              <a:t>而对于需要登录才能访问的页面来说，检测到没有登录则跳转至登录页。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613</Words>
  <Application>Microsoft Office PowerPoint</Application>
  <PresentationFormat>宽屏</PresentationFormat>
  <Paragraphs>94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原生AJAX发送GET请求</vt:lpstr>
      <vt:lpstr>show_content_list函数</vt:lpstr>
      <vt:lpstr>原生AJAX发送POST请求 –发布内容</vt:lpstr>
      <vt:lpstr>原生AJAX发送POST请求 – 注册</vt:lpstr>
      <vt:lpstr>对表单数据编码</vt:lpstr>
      <vt:lpstr>使用封装的AJAX函数</vt:lpstr>
      <vt:lpstr>普通用户的登录操作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443</cp:revision>
  <cp:lastPrinted>2018-05-03T23:34:53Z</cp:lastPrinted>
  <dcterms:created xsi:type="dcterms:W3CDTF">2017-12-10T11:51:32Z</dcterms:created>
  <dcterms:modified xsi:type="dcterms:W3CDTF">2018-05-04T00:41:37Z</dcterms:modified>
</cp:coreProperties>
</file>