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92" r:id="rId3"/>
    <p:sldId id="293" r:id="rId4"/>
    <p:sldId id="302" r:id="rId5"/>
    <p:sldId id="303" r:id="rId6"/>
    <p:sldId id="295" r:id="rId7"/>
    <p:sldId id="297" r:id="rId8"/>
    <p:sldId id="304" r:id="rId9"/>
    <p:sldId id="298" r:id="rId10"/>
    <p:sldId id="294" r:id="rId11"/>
    <p:sldId id="30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8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30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9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02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07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3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6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3200" dirty="0"/>
              <a:t>第十九讲 </a:t>
            </a:r>
            <a:r>
              <a:rPr lang="en-US" altLang="zh-CN" sz="3200" dirty="0"/>
              <a:t>XSS</a:t>
            </a:r>
            <a:r>
              <a:rPr lang="zh-CN" altLang="en-US" sz="3200" dirty="0"/>
              <a:t>和</a:t>
            </a:r>
            <a:r>
              <a:rPr lang="en-US" altLang="zh-CN" sz="3200" dirty="0"/>
              <a:t>CSRF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如何防止</a:t>
            </a:r>
            <a:r>
              <a:rPr lang="en-US" altLang="zh-CN"/>
              <a:t>XSS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Roboto Mono Light" pitchFamily="2" charset="0"/>
              </a:rPr>
              <a:t>不要引入不可信的第三方</a:t>
            </a:r>
            <a:r>
              <a:rPr lang="en-US" altLang="zh-CN" sz="2400">
                <a:latin typeface="Roboto Mono Light" pitchFamily="2" charset="0"/>
              </a:rPr>
              <a:t>JS</a:t>
            </a:r>
            <a:r>
              <a:rPr lang="zh-CN" altLang="en-US" sz="2400">
                <a:latin typeface="Roboto Mono Light" pitchFamily="2" charset="0"/>
              </a:rPr>
              <a:t>库。</a:t>
            </a:r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采用</a:t>
            </a:r>
            <a:r>
              <a:rPr lang="en-US" altLang="zh-CN" sz="2400">
                <a:latin typeface="Roboto Mono Light" pitchFamily="2" charset="0"/>
              </a:rPr>
              <a:t>HTML</a:t>
            </a:r>
            <a:r>
              <a:rPr lang="zh-CN" altLang="en-US" sz="2400">
                <a:latin typeface="Roboto Mono Light" pitchFamily="2" charset="0"/>
              </a:rPr>
              <a:t>标签过滤：</a:t>
            </a:r>
            <a:r>
              <a:rPr lang="en-US" altLang="zh-CN" sz="2400">
                <a:latin typeface="Roboto Mono Light" pitchFamily="2" charset="0"/>
              </a:rPr>
              <a:t>htmlentities</a:t>
            </a:r>
            <a:r>
              <a:rPr lang="zh-CN" altLang="en-US" sz="2400">
                <a:latin typeface="Roboto Mono Light" pitchFamily="2" charset="0"/>
              </a:rPr>
              <a:t>，此函数会把</a:t>
            </a:r>
            <a:r>
              <a:rPr lang="en-US" altLang="zh-CN" sz="2400">
                <a:latin typeface="Roboto Mono Light" pitchFamily="2" charset="0"/>
              </a:rPr>
              <a:t>HTML</a:t>
            </a:r>
            <a:r>
              <a:rPr lang="zh-CN" altLang="en-US" sz="2400">
                <a:latin typeface="Roboto Mono Light" pitchFamily="2" charset="0"/>
              </a:rPr>
              <a:t>的标签进行转义。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但是注意转义的数据并不是完全失效，如果是放在</a:t>
            </a:r>
            <a:r>
              <a:rPr lang="en-US" altLang="zh-CN" sz="2400">
                <a:latin typeface="Roboto Mono Light" pitchFamily="2" charset="0"/>
              </a:rPr>
              <a:t>&lt;script&gt;</a:t>
            </a:r>
            <a:r>
              <a:rPr lang="zh-CN" altLang="en-US" sz="2400">
                <a:latin typeface="Roboto Mono Light" pitchFamily="2" charset="0"/>
              </a:rPr>
              <a:t>标签中或者某些标签属性里，有可能仍然会被运行。所以对用户的输入仅仅放在指定的标签内，并做一些强过滤处理，移除某些标签的内容，移除事件绑定。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不要把不可信的输入插入到标签的属性里。</a:t>
            </a:r>
            <a:endParaRPr lang="en-US" altLang="zh-CN" sz="240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2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防止</a:t>
            </a:r>
            <a:r>
              <a:rPr lang="en-US" altLang="zh-CN"/>
              <a:t>CSRF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/>
              <a:t>HTTP</a:t>
            </a:r>
            <a:r>
              <a:rPr lang="zh-CN" altLang="en-US" sz="2400"/>
              <a:t>请求头</a:t>
            </a:r>
            <a:r>
              <a:rPr lang="en-US" altLang="zh-CN" sz="2400"/>
              <a:t>referer</a:t>
            </a:r>
            <a:r>
              <a:rPr lang="zh-CN" altLang="en-US" sz="2400"/>
              <a:t>字段指明了请求来源地址，通过验证此字段可以屏蔽除本站以外的其他链接，但是此字段是浏览器提供的，可以伪造。</a:t>
            </a:r>
            <a:endParaRPr lang="en-US" altLang="zh-CN" sz="2400" dirty="0"/>
          </a:p>
          <a:p>
            <a:endParaRPr lang="en-US" altLang="zh-CN" sz="2400"/>
          </a:p>
          <a:p>
            <a:r>
              <a:rPr lang="zh-CN" altLang="en-US" sz="2400"/>
              <a:t>所有需要更新数据库操作的请求都要加上</a:t>
            </a:r>
            <a:r>
              <a:rPr lang="en-US" altLang="zh-CN" sz="2400"/>
              <a:t>token</a:t>
            </a:r>
            <a:r>
              <a:rPr lang="zh-CN" altLang="en-US" sz="2400"/>
              <a:t>验证，每次请求随机生成</a:t>
            </a:r>
            <a:r>
              <a:rPr lang="en-US" altLang="zh-CN" sz="2400"/>
              <a:t>token</a:t>
            </a:r>
            <a:r>
              <a:rPr lang="zh-CN" altLang="en-US" sz="2400"/>
              <a:t>并在前端页面保存</a:t>
            </a:r>
            <a:r>
              <a:rPr lang="en-US" altLang="zh-CN" sz="2400"/>
              <a:t>token</a:t>
            </a:r>
            <a:r>
              <a:rPr lang="zh-CN" altLang="en-US" sz="2400"/>
              <a:t>到</a:t>
            </a:r>
            <a:r>
              <a:rPr lang="en-US" altLang="zh-CN" sz="2400"/>
              <a:t>cookie</a:t>
            </a:r>
            <a:r>
              <a:rPr lang="zh-CN" altLang="en-US" sz="2400"/>
              <a:t>或是页面的隐藏标签里。每次请求要验证</a:t>
            </a:r>
            <a:r>
              <a:rPr lang="en-US" altLang="zh-CN" sz="2400"/>
              <a:t>token</a:t>
            </a:r>
            <a:r>
              <a:rPr lang="zh-CN" altLang="en-US" sz="2400"/>
              <a:t>是不是正确。这种方式要求系统不能有</a:t>
            </a:r>
            <a:r>
              <a:rPr lang="en-US" altLang="zh-CN" sz="2400"/>
              <a:t>XSS</a:t>
            </a:r>
            <a:r>
              <a:rPr lang="zh-CN" altLang="en-US" sz="2400"/>
              <a:t>漏洞，否则还是会被攻击。</a:t>
            </a:r>
            <a:endParaRPr lang="en-US" altLang="zh-CN" sz="240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7610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XSS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跨站脚本攻击（</a:t>
            </a:r>
            <a:r>
              <a:rPr lang="en-US" altLang="zh-CN" sz="2400"/>
              <a:t>Cross Site Script</a:t>
            </a:r>
            <a:r>
              <a:rPr lang="zh-CN" altLang="en-US" sz="2400"/>
              <a:t>），为避免和</a:t>
            </a:r>
            <a:r>
              <a:rPr lang="en-US" altLang="zh-CN" sz="2400"/>
              <a:t>CSS</a:t>
            </a:r>
            <a:r>
              <a:rPr lang="zh-CN" altLang="en-US" sz="2400"/>
              <a:t>样式表冲突，简称为</a:t>
            </a:r>
            <a:r>
              <a:rPr lang="en-US" altLang="zh-CN" sz="2400"/>
              <a:t>XSS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前端页面可以提交</a:t>
            </a:r>
            <a:r>
              <a:rPr lang="en-US" altLang="zh-CN" sz="2400"/>
              <a:t>JS</a:t>
            </a:r>
            <a:r>
              <a:rPr lang="zh-CN" altLang="en-US" sz="2400"/>
              <a:t>代码，</a:t>
            </a:r>
            <a:r>
              <a:rPr lang="en-US" altLang="zh-CN" sz="2400"/>
              <a:t>HTML</a:t>
            </a:r>
            <a:r>
              <a:rPr lang="zh-CN" altLang="en-US" sz="2400"/>
              <a:t>标签等数据，后台不做处理，或处理不当。导致恶意代码嵌入到前端页面中。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XSS</a:t>
            </a:r>
            <a:r>
              <a:rPr lang="zh-CN" altLang="en-US" sz="2400"/>
              <a:t>攻击方式有多种：获取用户信息，账户权限，控制受害者机器发起网络攻击</a:t>
            </a:r>
            <a:r>
              <a:rPr lang="en-US" altLang="zh-CN" sz="2400"/>
              <a:t>···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XSS</a:t>
            </a:r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/>
              <a:t>编写一个简单的测试网站，文章内容页面允许评论，后台处理评论内容的代码如下：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这段代码没有对提交的数据做处理，如果用户提交的数据含有</a:t>
            </a:r>
            <a:r>
              <a:rPr lang="en-US" altLang="zh-CN" sz="2000"/>
              <a:t>JS</a:t>
            </a:r>
            <a:r>
              <a:rPr lang="zh-CN" altLang="en-US" sz="2000"/>
              <a:t>，就会在前端页面执行。</a:t>
            </a:r>
            <a:endParaRPr lang="en-US" altLang="zh-CN" sz="20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82CB5E-8EEA-4796-9F15-FFF5DE2BD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07" y="2027213"/>
            <a:ext cx="9654540" cy="38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XSS</a:t>
            </a:r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/>
              <a:t>前端页面评论区域内容：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r>
              <a:rPr lang="zh-CN" altLang="en-US" sz="2000"/>
              <a:t>再次访问前端页面：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E89310-F904-4254-ACA7-880139557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36" y="2078055"/>
            <a:ext cx="6483741" cy="15896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474DB6-26C3-4007-B198-477E22F94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45" y="4089267"/>
            <a:ext cx="4944302" cy="259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6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XSS</a:t>
            </a:r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如果填写</a:t>
            </a:r>
            <a:r>
              <a:rPr lang="en-US" altLang="zh-CN" sz="2400"/>
              <a:t>&lt;img src=“http://www.atest.com/u/126”  alt=“”&gt; </a:t>
            </a:r>
            <a:r>
              <a:rPr lang="zh-CN" altLang="en-US" sz="2400"/>
              <a:t>，而存在</a:t>
            </a:r>
            <a:r>
              <a:rPr lang="en-US" altLang="zh-CN" sz="2400"/>
              <a:t>XSS</a:t>
            </a:r>
            <a:r>
              <a:rPr lang="zh-CN" altLang="en-US" sz="2400"/>
              <a:t>漏洞的网站用户量巨大。此内容发布出去，点击量非常大，而每个用户点击页面都会尝试加载此</a:t>
            </a:r>
            <a:r>
              <a:rPr lang="en-US" altLang="zh-CN" sz="2400"/>
              <a:t>img</a:t>
            </a:r>
            <a:r>
              <a:rPr lang="zh-CN" altLang="en-US" sz="2400"/>
              <a:t>链接。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这等于是利用网站的</a:t>
            </a:r>
            <a:r>
              <a:rPr lang="en-US" altLang="zh-CN" sz="2400"/>
              <a:t>XSS</a:t>
            </a:r>
            <a:r>
              <a:rPr lang="zh-CN" altLang="en-US" sz="2400"/>
              <a:t>漏洞以及网站用户对一个其他站点发起</a:t>
            </a:r>
            <a:r>
              <a:rPr lang="en-US" altLang="zh-CN" sz="2400"/>
              <a:t>DDOS</a:t>
            </a:r>
            <a:r>
              <a:rPr lang="zh-CN" altLang="en-US" sz="2400"/>
              <a:t>攻击。如果</a:t>
            </a:r>
            <a:r>
              <a:rPr lang="en-US" altLang="zh-CN" sz="2400"/>
              <a:t>http://www.atest.com</a:t>
            </a:r>
            <a:r>
              <a:rPr lang="zh-CN" altLang="en-US" sz="2400"/>
              <a:t>站点没有应对高并发的措施，尤其是单机系统，很可能会因此而崩溃。</a:t>
            </a:r>
            <a:endParaRPr lang="en-US" altLang="zh-CN" sz="2400"/>
          </a:p>
          <a:p>
            <a:endParaRPr lang="en-US" altLang="zh-CN" sz="2000"/>
          </a:p>
          <a:p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77179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CSRF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跨站请求伪造（</a:t>
            </a:r>
            <a:r>
              <a:rPr lang="en-US" altLang="zh-CN" sz="2400"/>
              <a:t>Cross-site request forgery</a:t>
            </a:r>
            <a:r>
              <a:rPr lang="zh-CN" altLang="en-US" sz="2400"/>
              <a:t>），简称</a:t>
            </a:r>
            <a:r>
              <a:rPr lang="en-US" altLang="zh-CN" sz="2400"/>
              <a:t>CSRF</a:t>
            </a:r>
            <a:r>
              <a:rPr lang="zh-CN" altLang="en-US" sz="240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/>
              <a:t>CSRF</a:t>
            </a:r>
            <a:r>
              <a:rPr lang="zh-CN" altLang="en-US" sz="2400"/>
              <a:t>要伪装来自受信任的用户，在用户登录过要攻击的网站，并且</a:t>
            </a:r>
            <a:r>
              <a:rPr lang="en-US" altLang="zh-CN" sz="2400"/>
              <a:t>cookie</a:t>
            </a:r>
            <a:r>
              <a:rPr lang="zh-CN" altLang="en-US" sz="2400"/>
              <a:t>或</a:t>
            </a:r>
            <a:r>
              <a:rPr lang="en-US" altLang="zh-CN" sz="2400"/>
              <a:t>SESSIONID</a:t>
            </a:r>
            <a:r>
              <a:rPr lang="zh-CN" altLang="en-US" sz="2400"/>
              <a:t>未过期才有效。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CSRF</a:t>
            </a:r>
            <a:r>
              <a:rPr lang="zh-CN" altLang="en-US" sz="2400"/>
              <a:t>无法获取用户的</a:t>
            </a:r>
            <a:r>
              <a:rPr lang="en-US" altLang="zh-CN" sz="2400"/>
              <a:t>cookie</a:t>
            </a:r>
            <a:r>
              <a:rPr lang="zh-CN" altLang="en-US" sz="2400"/>
              <a:t>等登录凭证，而是通过其他手段直接利用。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CSRF</a:t>
            </a:r>
            <a:r>
              <a:rPr lang="zh-CN" altLang="en-US" sz="2400"/>
              <a:t>并不一定会攻击成功，往往要经过一段时间甚至很长时间的等待才会有用户受害。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2175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CSRF</a:t>
            </a:r>
            <a:r>
              <a:rPr lang="zh-CN" altLang="en-US"/>
              <a:t>触发条件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攻击者要非常了解网站。</a:t>
            </a:r>
            <a:endParaRPr lang="en-US" altLang="zh-CN" sz="2400"/>
          </a:p>
          <a:p>
            <a:r>
              <a:rPr lang="zh-CN" altLang="en-US" sz="2400"/>
              <a:t>被攻击者已登录过被攻击的网站，并且会话有效。</a:t>
            </a:r>
            <a:endParaRPr lang="en-US" altLang="zh-CN" sz="2400"/>
          </a:p>
          <a:p>
            <a:r>
              <a:rPr lang="zh-CN" altLang="en-US" sz="2400"/>
              <a:t>引诱被攻击者点击含有恶意脚本或者是恶意请求的链接。</a:t>
            </a:r>
            <a:endParaRPr lang="en-US" altLang="zh-CN" sz="2400" dirty="0"/>
          </a:p>
          <a:p>
            <a:r>
              <a:rPr lang="zh-CN" altLang="en-US" sz="2400"/>
              <a:t>被攻击网站没有对请求进行</a:t>
            </a:r>
            <a:r>
              <a:rPr lang="en-US" altLang="zh-CN" sz="2400"/>
              <a:t>token</a:t>
            </a:r>
            <a:r>
              <a:rPr lang="zh-CN" altLang="en-US" sz="2400"/>
              <a:t>验证或其他验证的处理；或者即使有处理但是网站存在</a:t>
            </a:r>
            <a:r>
              <a:rPr lang="en-US" altLang="zh-CN" sz="2400"/>
              <a:t>XSS</a:t>
            </a:r>
            <a:r>
              <a:rPr lang="zh-CN" altLang="en-US" sz="2400"/>
              <a:t>漏洞。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注意：访问其他链接指向的页面，如果页面中存在指向被攻击网站的请求，而此时被攻击者已经登录了被攻击网站，那么在其他链接页面中的请求也会带上被攻击者的</a:t>
            </a:r>
            <a:r>
              <a:rPr lang="en-US" altLang="zh-CN" sz="2400"/>
              <a:t>cookie</a:t>
            </a:r>
            <a:r>
              <a:rPr lang="zh-CN" altLang="en-US" sz="2400"/>
              <a:t>或是</a:t>
            </a:r>
            <a:r>
              <a:rPr lang="en-US" altLang="zh-CN" sz="2400"/>
              <a:t>SESSIONID</a:t>
            </a:r>
            <a:r>
              <a:rPr lang="zh-CN" altLang="en-US" sz="2400"/>
              <a:t>，如果此时用户会话有效则攻击成功。这是</a:t>
            </a:r>
            <a:r>
              <a:rPr lang="en-US" altLang="zh-CN" sz="2400"/>
              <a:t>CSRF</a:t>
            </a:r>
            <a:r>
              <a:rPr lang="zh-CN" altLang="en-US" sz="2400"/>
              <a:t>攻击成功的因素。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5331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620"/>
            <a:ext cx="10515600" cy="736846"/>
          </a:xfrm>
        </p:spPr>
        <p:txBody>
          <a:bodyPr/>
          <a:lstStyle/>
          <a:p>
            <a:r>
              <a:rPr lang="en-US" altLang="zh-CN"/>
              <a:t>CSRF</a:t>
            </a:r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Roboto Mono Light" pitchFamily="2" charset="0"/>
              </a:rPr>
              <a:t>对后台管理员的攻击：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zh-CN" altLang="en-US" sz="2000">
                <a:latin typeface="Roboto Mono Light" pitchFamily="2" charset="0"/>
              </a:rPr>
              <a:t>这种情况是在了解后台路径的基础上进行的攻击，比如使用</a:t>
            </a:r>
            <a:r>
              <a:rPr lang="en-US" altLang="zh-CN" sz="2000">
                <a:latin typeface="Roboto Mono Light" pitchFamily="2" charset="0"/>
              </a:rPr>
              <a:t>wordpress</a:t>
            </a:r>
            <a:r>
              <a:rPr lang="zh-CN" altLang="en-US" sz="2000">
                <a:latin typeface="Roboto Mono Light" pitchFamily="2" charset="0"/>
              </a:rPr>
              <a:t>，</a:t>
            </a:r>
            <a:r>
              <a:rPr lang="en-US" altLang="zh-CN" sz="2000">
                <a:latin typeface="Roboto Mono Light" pitchFamily="2" charset="0"/>
              </a:rPr>
              <a:t>drupal</a:t>
            </a:r>
            <a:r>
              <a:rPr lang="zh-CN" altLang="en-US" sz="2000">
                <a:latin typeface="Roboto Mono Light" pitchFamily="2" charset="0"/>
              </a:rPr>
              <a:t>，</a:t>
            </a:r>
            <a:r>
              <a:rPr lang="en-US" altLang="zh-CN" sz="2000">
                <a:latin typeface="Roboto Mono Light" pitchFamily="2" charset="0"/>
              </a:rPr>
              <a:t>joomla</a:t>
            </a:r>
            <a:r>
              <a:rPr lang="zh-CN" altLang="en-US" sz="2000">
                <a:latin typeface="Roboto Mono Light" pitchFamily="2" charset="0"/>
              </a:rPr>
              <a:t>这些比较流行的</a:t>
            </a:r>
            <a:r>
              <a:rPr lang="en-US" altLang="zh-CN" sz="2000">
                <a:latin typeface="Roboto Mono Light" pitchFamily="2" charset="0"/>
              </a:rPr>
              <a:t>CMS</a:t>
            </a:r>
            <a:r>
              <a:rPr lang="zh-CN" altLang="en-US" sz="2000">
                <a:latin typeface="Roboto Mono Light" pitchFamily="2" charset="0"/>
              </a:rPr>
              <a:t>；</a:t>
            </a:r>
            <a:r>
              <a:rPr lang="en-US" altLang="zh-CN" sz="2000">
                <a:latin typeface="Roboto Mono Light" pitchFamily="2" charset="0"/>
              </a:rPr>
              <a:t>ThinkPHP</a:t>
            </a:r>
            <a:r>
              <a:rPr lang="zh-CN" altLang="en-US" sz="2000">
                <a:latin typeface="Roboto Mono Light" pitchFamily="2" charset="0"/>
              </a:rPr>
              <a:t>，</a:t>
            </a:r>
            <a:r>
              <a:rPr lang="en-US" altLang="zh-CN" sz="2000">
                <a:latin typeface="Roboto Mono Light" pitchFamily="2" charset="0"/>
              </a:rPr>
              <a:t>Laravel</a:t>
            </a:r>
            <a:r>
              <a:rPr lang="zh-CN" altLang="en-US" sz="2000">
                <a:latin typeface="Roboto Mono Light" pitchFamily="2" charset="0"/>
              </a:rPr>
              <a:t>等流行的框架。如果这些工具发现了问题，则基于这些工具开发的系统就会存在问题，后台路径是固定的或是类似的。</a:t>
            </a: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zh-CN" altLang="en-US" sz="2000">
                <a:latin typeface="Roboto Mono Light" pitchFamily="2" charset="0"/>
              </a:rPr>
              <a:t>假设后台有后台接口：</a:t>
            </a:r>
            <a:endParaRPr lang="en-US" altLang="zh-CN" sz="2000">
              <a:latin typeface="Roboto Mono Light" pitchFamily="2" charset="0"/>
            </a:endParaRPr>
          </a:p>
          <a:p>
            <a:pPr marL="914400" lvl="2" indent="0">
              <a:buNone/>
            </a:pPr>
            <a:r>
              <a:rPr lang="en-US" altLang="zh-CN">
                <a:latin typeface="Roboto Mono Light" pitchFamily="2" charset="0"/>
              </a:rPr>
              <a:t>/index.php/admin/index/delcontent?id=5</a:t>
            </a:r>
          </a:p>
          <a:p>
            <a:pPr marL="457200" lvl="1" indent="0">
              <a:buNone/>
            </a:pPr>
            <a:r>
              <a:rPr lang="zh-CN" altLang="en-US" sz="2000">
                <a:latin typeface="Roboto Mono Light" pitchFamily="2" charset="0"/>
              </a:rPr>
              <a:t>可以删除</a:t>
            </a:r>
            <a:r>
              <a:rPr lang="en-US" altLang="zh-CN" sz="2000">
                <a:latin typeface="Roboto Mono Light" pitchFamily="2" charset="0"/>
              </a:rPr>
              <a:t>id</a:t>
            </a:r>
            <a:r>
              <a:rPr lang="zh-CN" altLang="en-US" sz="2000">
                <a:latin typeface="Roboto Mono Light" pitchFamily="2" charset="0"/>
              </a:rPr>
              <a:t>为</a:t>
            </a:r>
            <a:r>
              <a:rPr lang="en-US" altLang="zh-CN" sz="2000">
                <a:latin typeface="Roboto Mono Light" pitchFamily="2" charset="0"/>
              </a:rPr>
              <a:t>5</a:t>
            </a:r>
            <a:r>
              <a:rPr lang="zh-CN" altLang="en-US" sz="2000">
                <a:latin typeface="Roboto Mono Light" pitchFamily="2" charset="0"/>
              </a:rPr>
              <a:t>的文章。此时如果后台管理员在登录以后，打开了另一个链接，而此链接中包含以下内容：</a:t>
            </a: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&lt;img src=http://192.168.56.103:6789/index.php/admin/index/delcontent?id=5 alt=“”&gt;</a:t>
            </a:r>
          </a:p>
          <a:p>
            <a:pPr marL="457200" lvl="1" indent="0">
              <a:buNone/>
            </a:pPr>
            <a:r>
              <a:rPr lang="zh-CN" altLang="en-US" sz="2000">
                <a:latin typeface="Roboto Mono Light" pitchFamily="2" charset="0"/>
              </a:rPr>
              <a:t>此时</a:t>
            </a:r>
            <a:r>
              <a:rPr lang="en-US" altLang="zh-CN" sz="2000">
                <a:latin typeface="Roboto Mono Light" pitchFamily="2" charset="0"/>
              </a:rPr>
              <a:t>img</a:t>
            </a:r>
            <a:r>
              <a:rPr lang="zh-CN" altLang="en-US" sz="2000">
                <a:latin typeface="Roboto Mono Light" pitchFamily="2" charset="0"/>
              </a:rPr>
              <a:t>标签的请求由于获取不到正常的图像数据，就显示空白，但是由于管理员登录了，请求会被正确执行。</a:t>
            </a:r>
            <a:r>
              <a:rPr lang="zh-CN" altLang="en-US" sz="2000">
                <a:solidFill>
                  <a:srgbClr val="C00000"/>
                </a:solidFill>
                <a:latin typeface="Roboto Mono Light" pitchFamily="2" charset="0"/>
              </a:rPr>
              <a:t>因为这段代码虽然在其他网站页面，但是由于管理员的登录会话有效，而在其他页面发起的请求仍然会带有会话</a:t>
            </a:r>
            <a:r>
              <a:rPr lang="en-US" altLang="zh-CN" sz="2000">
                <a:solidFill>
                  <a:srgbClr val="C00000"/>
                </a:solidFill>
                <a:latin typeface="Roboto Mono Light" pitchFamily="2" charset="0"/>
              </a:rPr>
              <a:t>ID</a:t>
            </a:r>
            <a:r>
              <a:rPr lang="zh-CN" altLang="en-US" sz="2000">
                <a:solidFill>
                  <a:srgbClr val="C00000"/>
                </a:solidFill>
                <a:latin typeface="Roboto Mono Light" pitchFamily="2" charset="0"/>
              </a:rPr>
              <a:t>。</a:t>
            </a:r>
            <a:endParaRPr lang="en-US" altLang="zh-CN" sz="2000">
              <a:solidFill>
                <a:srgbClr val="C00000"/>
              </a:solidFill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40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XSS</a:t>
            </a:r>
            <a:r>
              <a:rPr lang="zh-CN" altLang="en-US"/>
              <a:t>与</a:t>
            </a:r>
            <a:r>
              <a:rPr lang="en-US" altLang="zh-CN"/>
              <a:t>CSRF</a:t>
            </a:r>
            <a:r>
              <a:rPr lang="zh-CN" altLang="en-US"/>
              <a:t>配合攻击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如果网站同时存在</a:t>
            </a:r>
            <a:r>
              <a:rPr lang="en-US" altLang="zh-CN" sz="2400"/>
              <a:t>XSS</a:t>
            </a:r>
            <a:r>
              <a:rPr lang="zh-CN" altLang="en-US" sz="2400"/>
              <a:t>漏洞和</a:t>
            </a:r>
            <a:r>
              <a:rPr lang="en-US" altLang="zh-CN" sz="2400"/>
              <a:t>CSRF</a:t>
            </a:r>
            <a:r>
              <a:rPr lang="zh-CN" altLang="en-US" sz="2400"/>
              <a:t>漏洞。则利用</a:t>
            </a:r>
            <a:r>
              <a:rPr lang="en-US" altLang="zh-CN" sz="2400"/>
              <a:t>XSS</a:t>
            </a:r>
            <a:r>
              <a:rPr lang="zh-CN" altLang="en-US" sz="2400"/>
              <a:t>和</a:t>
            </a:r>
            <a:r>
              <a:rPr lang="en-US" altLang="zh-CN" sz="2400"/>
              <a:t>CSRF</a:t>
            </a:r>
            <a:r>
              <a:rPr lang="zh-CN" altLang="en-US" sz="2400"/>
              <a:t>会导致更严重的问题。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如果网站同时存在</a:t>
            </a:r>
            <a:r>
              <a:rPr lang="en-US" altLang="zh-CN" sz="2400"/>
              <a:t>XSS</a:t>
            </a:r>
            <a:r>
              <a:rPr lang="zh-CN" altLang="en-US" sz="2400"/>
              <a:t>漏洞和</a:t>
            </a:r>
            <a:r>
              <a:rPr lang="en-US" altLang="zh-CN" sz="2400"/>
              <a:t>CSRF</a:t>
            </a:r>
            <a:r>
              <a:rPr lang="zh-CN" altLang="en-US" sz="2400"/>
              <a:t>漏洞，按照示例网站，直接在评论区输入以下内容：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altLang="zh-CN" sz="2000"/>
              <a:t>&lt;img src=“http://192.168.56.103:6789/index.php/index/user/setnickname?nickname=phpbest” alt=“”&gt;</a:t>
            </a:r>
          </a:p>
          <a:p>
            <a:r>
              <a:rPr lang="zh-CN" altLang="en-US" sz="2400"/>
              <a:t>示例网站提交评论后，这段代码会在用户查看内容时，在评论中加载，而图片无法正常显示，会根据</a:t>
            </a:r>
            <a:r>
              <a:rPr lang="en-US" altLang="zh-CN" sz="2400"/>
              <a:t>alt</a:t>
            </a:r>
            <a:r>
              <a:rPr lang="zh-CN" altLang="en-US" sz="2400"/>
              <a:t>属性显示为空。但是请求执行成功，如果用户登录，则会直接把用户的昵称设置为</a:t>
            </a:r>
            <a:r>
              <a:rPr lang="en-US" altLang="zh-CN" sz="2400"/>
              <a:t>nickname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38192364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4960</TotalTime>
  <Words>1006</Words>
  <Application>Microsoft Office PowerPoint</Application>
  <PresentationFormat>宽屏</PresentationFormat>
  <Paragraphs>97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汉仪家书简</vt:lpstr>
      <vt:lpstr>书体坊向佳红毛笔行书</vt:lpstr>
      <vt:lpstr>Arial</vt:lpstr>
      <vt:lpstr>Roboto Mono Light</vt:lpstr>
      <vt:lpstr>Tahoma</vt:lpstr>
      <vt:lpstr>PHPcover</vt:lpstr>
      <vt:lpstr>PowerPoint 演示文稿</vt:lpstr>
      <vt:lpstr>XSS简介</vt:lpstr>
      <vt:lpstr>XSS示例</vt:lpstr>
      <vt:lpstr>XSS示例</vt:lpstr>
      <vt:lpstr>XSS示例</vt:lpstr>
      <vt:lpstr>CSRF简介</vt:lpstr>
      <vt:lpstr>CSRF触发条件</vt:lpstr>
      <vt:lpstr>CSRF示例</vt:lpstr>
      <vt:lpstr>XSS与CSRF配合攻击</vt:lpstr>
      <vt:lpstr>如何防止XSS</vt:lpstr>
      <vt:lpstr>防止CSRF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464</cp:revision>
  <dcterms:created xsi:type="dcterms:W3CDTF">2017-12-10T11:51:32Z</dcterms:created>
  <dcterms:modified xsi:type="dcterms:W3CDTF">2018-05-17T00:09:33Z</dcterms:modified>
</cp:coreProperties>
</file>