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92" r:id="rId3"/>
    <p:sldId id="293" r:id="rId4"/>
    <p:sldId id="294" r:id="rId5"/>
    <p:sldId id="295" r:id="rId6"/>
    <p:sldId id="29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457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835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4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3200"/>
              <a:t>第十五讲 </a:t>
            </a:r>
            <a:r>
              <a:rPr lang="en-US" altLang="zh-CN" sz="3200"/>
              <a:t>API</a:t>
            </a:r>
            <a:r>
              <a:rPr lang="zh-CN" altLang="en-US" sz="3200"/>
              <a:t>整理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概览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完整的</a:t>
            </a:r>
            <a:r>
              <a:rPr lang="en-US" altLang="zh-CN" sz="2400"/>
              <a:t>API</a:t>
            </a:r>
            <a:r>
              <a:rPr lang="zh-CN" altLang="en-US" sz="2400"/>
              <a:t>设计分为几个模块（标红还在开发中）：</a:t>
            </a:r>
            <a:endParaRPr lang="en-US" altLang="zh-CN" sz="2400"/>
          </a:p>
          <a:p>
            <a:pPr marL="457200" lvl="1" indent="0">
              <a:buNone/>
            </a:pPr>
            <a:r>
              <a:rPr lang="zh-CN" altLang="en-US"/>
              <a:t>后台</a:t>
            </a:r>
            <a:r>
              <a:rPr lang="en-US" altLang="zh-CN"/>
              <a:t>API</a:t>
            </a:r>
            <a:r>
              <a:rPr lang="zh-CN" altLang="en-US"/>
              <a:t>：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普通用户：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 sz="16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028472D-7E84-4572-A87E-F55BC2241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79761"/>
              </p:ext>
            </p:extLst>
          </p:nvPr>
        </p:nvGraphicFramePr>
        <p:xfrm>
          <a:off x="1381369" y="2425376"/>
          <a:ext cx="9116646" cy="2577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416">
                  <a:extLst>
                    <a:ext uri="{9D8B030D-6E8A-4147-A177-3AD203B41FA5}">
                      <a16:colId xmlns:a16="http://schemas.microsoft.com/office/drawing/2014/main" val="227731728"/>
                    </a:ext>
                  </a:extLst>
                </a:gridCol>
                <a:gridCol w="6594230">
                  <a:extLst>
                    <a:ext uri="{9D8B030D-6E8A-4147-A177-3AD203B41FA5}">
                      <a16:colId xmlns:a16="http://schemas.microsoft.com/office/drawing/2014/main" val="1132450634"/>
                    </a:ext>
                  </a:extLst>
                </a:gridCol>
              </a:tblGrid>
              <a:tr h="51549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000"/>
                        <a:t>内容管理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发布，删除，更改，获取列表，获取详细信息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694623"/>
                  </a:ext>
                </a:extLst>
              </a:tr>
              <a:tr h="51549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000"/>
                        <a:t>标签管理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创建，删除，获取列表，获取信息，给内容打标签、去标签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518408"/>
                  </a:ext>
                </a:extLst>
              </a:tr>
              <a:tr h="51549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000"/>
                        <a:t>用户管理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编辑，删除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97471"/>
                  </a:ext>
                </a:extLst>
              </a:tr>
              <a:tr h="51549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000"/>
                        <a:t>管理员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分配管理员，删除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343384"/>
                  </a:ext>
                </a:extLst>
              </a:tr>
              <a:tr h="5154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solidFill>
                            <a:srgbClr val="C00000"/>
                          </a:solidFill>
                        </a:rPr>
                        <a:t>素材管理</a:t>
                      </a:r>
                      <a:endParaRPr lang="en-US" altLang="zh-CN" sz="20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上传，删除，获取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18626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BE6AD1E-B21A-496C-9DBA-0737B07F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635766"/>
              </p:ext>
            </p:extLst>
          </p:nvPr>
        </p:nvGraphicFramePr>
        <p:xfrm>
          <a:off x="1381368" y="5630760"/>
          <a:ext cx="9116646" cy="945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7586">
                  <a:extLst>
                    <a:ext uri="{9D8B030D-6E8A-4147-A177-3AD203B41FA5}">
                      <a16:colId xmlns:a16="http://schemas.microsoft.com/office/drawing/2014/main" val="2984524073"/>
                    </a:ext>
                  </a:extLst>
                </a:gridCol>
                <a:gridCol w="6559060">
                  <a:extLst>
                    <a:ext uri="{9D8B030D-6E8A-4147-A177-3AD203B41FA5}">
                      <a16:colId xmlns:a16="http://schemas.microsoft.com/office/drawing/2014/main" val="3819049935"/>
                    </a:ext>
                  </a:extLst>
                </a:gridCol>
              </a:tblGrid>
              <a:tr h="472943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用户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登录，注册，</a:t>
                      </a:r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设置信息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764773"/>
                  </a:ext>
                </a:extLst>
              </a:tr>
              <a:tr h="472943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收藏，取消收藏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910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内容相关</a:t>
            </a:r>
            <a:r>
              <a:rPr lang="en-US" altLang="zh-CN"/>
              <a:t>API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28ACD2-9FCC-46E4-997F-60D40FFB2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0100"/>
              </p:ext>
            </p:extLst>
          </p:nvPr>
        </p:nvGraphicFramePr>
        <p:xfrm>
          <a:off x="838199" y="1610318"/>
          <a:ext cx="10515600" cy="4564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7709">
                  <a:extLst>
                    <a:ext uri="{9D8B030D-6E8A-4147-A177-3AD203B41FA5}">
                      <a16:colId xmlns:a16="http://schemas.microsoft.com/office/drawing/2014/main" val="2090910373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355601918"/>
                    </a:ext>
                  </a:extLst>
                </a:gridCol>
                <a:gridCol w="5081954">
                  <a:extLst>
                    <a:ext uri="{9D8B030D-6E8A-4147-A177-3AD203B41FA5}">
                      <a16:colId xmlns:a16="http://schemas.microsoft.com/office/drawing/2014/main" val="2600695914"/>
                    </a:ext>
                  </a:extLst>
                </a:gridCol>
                <a:gridCol w="1735014">
                  <a:extLst>
                    <a:ext uri="{9D8B030D-6E8A-4147-A177-3AD203B41FA5}">
                      <a16:colId xmlns:a16="http://schemas.microsoft.com/office/drawing/2014/main" val="904254232"/>
                    </a:ext>
                  </a:extLst>
                </a:gridCol>
              </a:tblGrid>
              <a:tr h="76068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API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请求类型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接口说明以及参数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689088"/>
                  </a:ext>
                </a:extLst>
              </a:tr>
              <a:tr h="760684">
                <a:tc>
                  <a:txBody>
                    <a:bodyPr/>
                    <a:lstStyle/>
                    <a:p>
                      <a:r>
                        <a:rPr lang="en-US" altLang="zh-CN"/>
                        <a:t>/admin/addcontent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JSON</a:t>
                      </a:r>
                      <a:r>
                        <a:rPr lang="zh-CN" altLang="en-US"/>
                        <a:t>格式</a:t>
                      </a:r>
                      <a:r>
                        <a:rPr lang="en-US" altLang="zh-CN"/>
                        <a:t>content</a:t>
                      </a:r>
                      <a:r>
                        <a:rPr lang="zh-CN" altLang="en-US"/>
                        <a:t>数据，字段和数据库对应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3276"/>
                  </a:ext>
                </a:extLst>
              </a:tr>
              <a:tr h="7606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/admin/delcontent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content_id</a:t>
                      </a:r>
                      <a:r>
                        <a:rPr lang="zh-CN" altLang="en-US"/>
                        <a:t>是要删除的</a:t>
                      </a:r>
                      <a:r>
                        <a:rPr lang="en-US" altLang="zh-CN"/>
                        <a:t>id</a:t>
                      </a:r>
                      <a:r>
                        <a:rPr lang="zh-CN" altLang="en-US"/>
                        <a:t>，多个用 </a:t>
                      </a:r>
                      <a:r>
                        <a:rPr lang="en-US" altLang="zh-CN"/>
                        <a:t>, </a:t>
                      </a:r>
                      <a:r>
                        <a:rPr lang="zh-CN" altLang="en-US"/>
                        <a:t>分隔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58625"/>
                  </a:ext>
                </a:extLst>
              </a:tr>
              <a:tr h="7606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/contentlist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GET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GET</a:t>
                      </a:r>
                      <a:r>
                        <a:rPr lang="zh-CN" altLang="en-US"/>
                        <a:t>请求参数，</a:t>
                      </a:r>
                      <a:r>
                        <a:rPr lang="en-US" altLang="zh-CN"/>
                        <a:t>page=1&amp;kwd=linux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通用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689110"/>
                  </a:ext>
                </a:extLst>
              </a:tr>
              <a:tr h="760684">
                <a:tc>
                  <a:txBody>
                    <a:bodyPr/>
                    <a:lstStyle/>
                    <a:p>
                      <a:r>
                        <a:rPr lang="en-US" altLang="zh-CN"/>
                        <a:t>/getcontent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GET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GET</a:t>
                      </a:r>
                      <a:r>
                        <a:rPr lang="zh-CN" altLang="en-US"/>
                        <a:t>传递</a:t>
                      </a:r>
                      <a:r>
                        <a:rPr lang="en-US" altLang="zh-CN"/>
                        <a:t>content_id=1234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通用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630366"/>
                  </a:ext>
                </a:extLst>
              </a:tr>
              <a:tr h="760684">
                <a:tc>
                  <a:txBody>
                    <a:bodyPr/>
                    <a:lstStyle/>
                    <a:p>
                      <a:r>
                        <a:rPr lang="en-US" altLang="zh-CN"/>
                        <a:t>/admin/updatecontent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JSON</a:t>
                      </a:r>
                      <a:r>
                        <a:rPr lang="zh-CN" altLang="en-US"/>
                        <a:t>格式</a:t>
                      </a:r>
                      <a:r>
                        <a:rPr lang="en-US" altLang="zh-CN"/>
                        <a:t>content</a:t>
                      </a:r>
                      <a:r>
                        <a:rPr lang="zh-CN" altLang="en-US"/>
                        <a:t>数据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036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68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标签</a:t>
            </a:r>
            <a:r>
              <a:rPr lang="en-US" altLang="zh-CN"/>
              <a:t>API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BF7C0D4-12AD-4A96-B28F-BB2039905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31503"/>
              </p:ext>
            </p:extLst>
          </p:nvPr>
        </p:nvGraphicFramePr>
        <p:xfrm>
          <a:off x="838200" y="1569087"/>
          <a:ext cx="10515600" cy="5025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7709">
                  <a:extLst>
                    <a:ext uri="{9D8B030D-6E8A-4147-A177-3AD203B41FA5}">
                      <a16:colId xmlns:a16="http://schemas.microsoft.com/office/drawing/2014/main" val="2090910373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355601918"/>
                    </a:ext>
                  </a:extLst>
                </a:gridCol>
                <a:gridCol w="5081954">
                  <a:extLst>
                    <a:ext uri="{9D8B030D-6E8A-4147-A177-3AD203B41FA5}">
                      <a16:colId xmlns:a16="http://schemas.microsoft.com/office/drawing/2014/main" val="2600695914"/>
                    </a:ext>
                  </a:extLst>
                </a:gridCol>
                <a:gridCol w="1735014">
                  <a:extLst>
                    <a:ext uri="{9D8B030D-6E8A-4147-A177-3AD203B41FA5}">
                      <a16:colId xmlns:a16="http://schemas.microsoft.com/office/drawing/2014/main" val="904254232"/>
                    </a:ext>
                  </a:extLst>
                </a:gridCol>
              </a:tblGrid>
              <a:tr h="717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API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请求类型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接口说明以及参数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689088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r>
                        <a:rPr lang="en-US" altLang="zh-CN"/>
                        <a:t>/admin/addtag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创建标签，</a:t>
                      </a:r>
                      <a:r>
                        <a:rPr lang="en-US" altLang="zh-CN"/>
                        <a:t>tag_name=NAME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3276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/admin/deltag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删除标签，</a:t>
                      </a:r>
                      <a:r>
                        <a:rPr lang="en-US" altLang="zh-CN"/>
                        <a:t>tag_id=ID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58625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/admin/settag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修改标签名称，</a:t>
                      </a:r>
                      <a:r>
                        <a:rPr lang="en-US" altLang="zh-CN"/>
                        <a:t>{</a:t>
                      </a:r>
                      <a:r>
                        <a:rPr lang="zh-CN" altLang="en-US"/>
                        <a:t>“</a:t>
                      </a:r>
                      <a:r>
                        <a:rPr lang="en-US" altLang="zh-CN"/>
                        <a:t>tag_id</a:t>
                      </a:r>
                      <a:r>
                        <a:rPr lang="zh-CN" altLang="en-US"/>
                        <a:t>”</a:t>
                      </a:r>
                      <a:r>
                        <a:rPr lang="en-US" altLang="zh-CN"/>
                        <a:t>:”ID”,”tag_name”:”NAME”}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689110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r>
                        <a:rPr lang="en-US" altLang="zh-CN"/>
                        <a:t>/admin/taglist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GET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获取标签列表，</a:t>
                      </a:r>
                      <a:r>
                        <a:rPr lang="en-US" altLang="zh-CN"/>
                        <a:t>GET</a:t>
                      </a:r>
                      <a:r>
                        <a:rPr lang="zh-CN" altLang="en-US"/>
                        <a:t>传递参数</a:t>
                      </a:r>
                      <a:r>
                        <a:rPr lang="en-US" altLang="zh-CN"/>
                        <a:t>page=12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630366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r>
                        <a:rPr lang="en-US" altLang="zh-CN"/>
                        <a:t>/admin/tagcontent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给内容打标签，</a:t>
                      </a:r>
                      <a:r>
                        <a:rPr lang="en-US" altLang="zh-CN"/>
                        <a:t>tag_id=TAGID&amp;content_id=ID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content_id</a:t>
                      </a:r>
                      <a:r>
                        <a:rPr lang="zh-CN" altLang="en-US"/>
                        <a:t>多个用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分隔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829274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r>
                        <a:rPr lang="en-US" altLang="zh-CN"/>
                        <a:t>/admin/untagcontent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取消内容标签，参数与</a:t>
                      </a:r>
                      <a:r>
                        <a:rPr lang="en-US" altLang="zh-CN"/>
                        <a:t>/admin/tagcontent</a:t>
                      </a:r>
                      <a:r>
                        <a:rPr lang="zh-CN" altLang="en-US"/>
                        <a:t>相同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83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74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用户和管理员</a:t>
            </a:r>
            <a:r>
              <a:rPr lang="en-US" altLang="zh-CN"/>
              <a:t>API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FC6DE8-AB0F-4450-A167-BC1552144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554885"/>
              </p:ext>
            </p:extLst>
          </p:nvPr>
        </p:nvGraphicFramePr>
        <p:xfrm>
          <a:off x="838200" y="1569087"/>
          <a:ext cx="10515600" cy="4307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7709">
                  <a:extLst>
                    <a:ext uri="{9D8B030D-6E8A-4147-A177-3AD203B41FA5}">
                      <a16:colId xmlns:a16="http://schemas.microsoft.com/office/drawing/2014/main" val="2090910373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355601918"/>
                    </a:ext>
                  </a:extLst>
                </a:gridCol>
                <a:gridCol w="5081954">
                  <a:extLst>
                    <a:ext uri="{9D8B030D-6E8A-4147-A177-3AD203B41FA5}">
                      <a16:colId xmlns:a16="http://schemas.microsoft.com/office/drawing/2014/main" val="2600695914"/>
                    </a:ext>
                  </a:extLst>
                </a:gridCol>
                <a:gridCol w="1735014">
                  <a:extLst>
                    <a:ext uri="{9D8B030D-6E8A-4147-A177-3AD203B41FA5}">
                      <a16:colId xmlns:a16="http://schemas.microsoft.com/office/drawing/2014/main" val="904254232"/>
                    </a:ext>
                  </a:extLst>
                </a:gridCol>
              </a:tblGrid>
              <a:tr h="717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API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请求类型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接口说明以及参数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689088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r>
                        <a:rPr lang="en-US" altLang="zh-CN"/>
                        <a:t>/asignin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管理员登录，</a:t>
                      </a:r>
                      <a:r>
                        <a:rPr lang="en-US" altLang="zh-CN"/>
                        <a:t>username=USERNAME&amp;passwd=PASSWD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3276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/u/login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普通用户登录，</a:t>
                      </a:r>
                      <a:r>
                        <a:rPr lang="en-US" altLang="zh-CN"/>
                        <a:t>POST</a:t>
                      </a:r>
                      <a:r>
                        <a:rPr lang="zh-CN" altLang="en-US"/>
                        <a:t>参数是</a:t>
                      </a:r>
                      <a:r>
                        <a:rPr lang="en-US" altLang="zh-CN"/>
                        <a:t>username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passwd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58625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/u/register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注册，</a:t>
                      </a:r>
                      <a:r>
                        <a:rPr lang="en-US" altLang="zh-CN"/>
                        <a:t>POST</a:t>
                      </a:r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username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passwd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689110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/admin/addadmin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创建管理员账户，</a:t>
                      </a:r>
                      <a:r>
                        <a:rPr lang="en-US" altLang="zh-CN"/>
                        <a:t>POST</a:t>
                      </a:r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username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passwd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920078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/admin/deladmin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删除管理员，</a:t>
                      </a:r>
                      <a:r>
                        <a:rPr lang="en-US" altLang="zh-CN"/>
                        <a:t>POST</a:t>
                      </a:r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admin_id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92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76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curl</a:t>
            </a:r>
            <a:r>
              <a:rPr lang="zh-CN" altLang="en-US"/>
              <a:t>命令测试接口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>
                <a:latin typeface="Roboto Mono Light" pitchFamily="2" charset="0"/>
              </a:rPr>
              <a:t>Linux</a:t>
            </a:r>
            <a:r>
              <a:rPr lang="zh-CN" altLang="en-US" sz="2000">
                <a:latin typeface="Roboto Mono Light" pitchFamily="2" charset="0"/>
              </a:rPr>
              <a:t>提供了</a:t>
            </a:r>
            <a:r>
              <a:rPr lang="en-US" altLang="zh-CN" sz="2000">
                <a:latin typeface="Roboto Mono Light" pitchFamily="2" charset="0"/>
              </a:rPr>
              <a:t>curl</a:t>
            </a:r>
            <a:r>
              <a:rPr lang="zh-CN" altLang="en-US" sz="2000">
                <a:latin typeface="Roboto Mono Light" pitchFamily="2" charset="0"/>
              </a:rPr>
              <a:t>命令可以在终端发送</a:t>
            </a:r>
            <a:r>
              <a:rPr lang="en-US" altLang="zh-CN" sz="2000">
                <a:latin typeface="Roboto Mono Light" pitchFamily="2" charset="0"/>
              </a:rPr>
              <a:t>HTTP</a:t>
            </a:r>
            <a:r>
              <a:rPr lang="zh-CN" altLang="en-US" sz="2000">
                <a:latin typeface="Roboto Mono Light" pitchFamily="2" charset="0"/>
              </a:rPr>
              <a:t>请求。使用方式：</a:t>
            </a: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curl ‘127.0.0.1:9999/contentlist’</a:t>
            </a:r>
          </a:p>
          <a:p>
            <a:pPr marL="457200" lvl="1" indent="0">
              <a:buNone/>
            </a:pP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//</a:t>
            </a:r>
            <a:r>
              <a:rPr lang="zh-CN" altLang="en-US" sz="2000">
                <a:latin typeface="Roboto Mono Light" pitchFamily="2" charset="0"/>
              </a:rPr>
              <a:t>使用 </a:t>
            </a:r>
            <a:r>
              <a:rPr lang="en-US" altLang="zh-CN" sz="2000">
                <a:latin typeface="Roboto Mono Light" pitchFamily="2" charset="0"/>
              </a:rPr>
              <a:t>–d </a:t>
            </a:r>
            <a:r>
              <a:rPr lang="zh-CN" altLang="en-US" sz="2000">
                <a:latin typeface="Roboto Mono Light" pitchFamily="2" charset="0"/>
              </a:rPr>
              <a:t>发送</a:t>
            </a:r>
            <a:r>
              <a:rPr lang="en-US" altLang="zh-CN" sz="2000">
                <a:latin typeface="Roboto Mono Light" pitchFamily="2" charset="0"/>
              </a:rPr>
              <a:t>POST</a:t>
            </a:r>
            <a:r>
              <a:rPr lang="zh-CN" altLang="en-US" sz="2000">
                <a:latin typeface="Roboto Mono Light" pitchFamily="2" charset="0"/>
              </a:rPr>
              <a:t>数据</a:t>
            </a: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curl –d ‘username=test&amp;passwd=test123’ ‘127.0.0.1:9999/login’</a:t>
            </a:r>
          </a:p>
          <a:p>
            <a:pPr marL="457200" lvl="1" indent="0">
              <a:buNone/>
            </a:pP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35518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Roboto Mono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</TotalTime>
  <Words>447</Words>
  <Application>Microsoft Office PowerPoint</Application>
  <PresentationFormat>宽屏</PresentationFormat>
  <Paragraphs>143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汉仪家书简</vt:lpstr>
      <vt:lpstr>书体坊向佳红毛笔行书</vt:lpstr>
      <vt:lpstr>Arial</vt:lpstr>
      <vt:lpstr>Roboto Mono Light</vt:lpstr>
      <vt:lpstr>Tahoma</vt:lpstr>
      <vt:lpstr>PHPcover</vt:lpstr>
      <vt:lpstr>PowerPoint 演示文稿</vt:lpstr>
      <vt:lpstr>API概览</vt:lpstr>
      <vt:lpstr>内容相关API</vt:lpstr>
      <vt:lpstr>标签API</vt:lpstr>
      <vt:lpstr>用户和管理员API</vt:lpstr>
      <vt:lpstr>使用curl命令测试接口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408</cp:revision>
  <dcterms:created xsi:type="dcterms:W3CDTF">2017-12-10T11:51:32Z</dcterms:created>
  <dcterms:modified xsi:type="dcterms:W3CDTF">2018-04-26T23:39:09Z</dcterms:modified>
</cp:coreProperties>
</file>