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81" r:id="rId4"/>
    <p:sldId id="282" r:id="rId5"/>
    <p:sldId id="283" r:id="rId6"/>
    <p:sldId id="284" r:id="rId7"/>
    <p:sldId id="287" r:id="rId8"/>
    <p:sldId id="285" r:id="rId9"/>
    <p:sldId id="286" r:id="rId10"/>
    <p:sldId id="288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/>
              <a:t>Linux</a:t>
            </a:r>
            <a:r>
              <a:rPr lang="zh-CN" altLang="en-US" sz="2800" dirty="0"/>
              <a:t>常用命令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02448"/>
              </p:ext>
            </p:extLst>
          </p:nvPr>
        </p:nvGraphicFramePr>
        <p:xfrm>
          <a:off x="838200" y="1703386"/>
          <a:ext cx="10515600" cy="4249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1846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  <a:gridCol w="6825762">
                  <a:extLst>
                    <a:ext uri="{9D8B030D-6E8A-4147-A177-3AD203B41FA5}">
                      <a16:colId xmlns:a16="http://schemas.microsoft.com/office/drawing/2014/main" val="1006234297"/>
                    </a:ext>
                  </a:extLst>
                </a:gridCol>
              </a:tblGrid>
              <a:tr h="575767">
                <a:tc>
                  <a:txBody>
                    <a:bodyPr/>
                    <a:lstStyle/>
                    <a:p>
                      <a:r>
                        <a:rPr lang="en-US" altLang="zh-CN" dirty="0"/>
                        <a:t>ping  </a:t>
                      </a:r>
                      <a:r>
                        <a:rPr lang="en-US" altLang="zh-CN" dirty="0">
                          <a:hlinkClick r:id="rId2"/>
                        </a:rPr>
                        <a:t>www.abc.com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检测链路是否连通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 -a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显示所有</a:t>
                      </a:r>
                      <a:r>
                        <a:rPr lang="en-US" altLang="zh-CN" sz="1600" dirty="0"/>
                        <a:t>TCP</a:t>
                      </a:r>
                      <a:r>
                        <a:rPr lang="zh-CN" altLang="en-US" sz="1600" dirty="0"/>
                        <a:t>的套接字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–p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显示所有正在使用的</a:t>
                      </a:r>
                      <a:r>
                        <a:rPr lang="en-US" altLang="zh-CN" sz="1600" dirty="0"/>
                        <a:t>TCP</a:t>
                      </a:r>
                      <a:r>
                        <a:rPr lang="zh-CN" altLang="en-US" sz="1600" dirty="0"/>
                        <a:t>套接字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ip</a:t>
                      </a:r>
                      <a:r>
                        <a:rPr lang="en-US" altLang="zh-CN" b="0" dirty="0"/>
                        <a:t>  address</a:t>
                      </a:r>
                      <a:endParaRPr lang="zh-CN" alt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b="0" dirty="0"/>
                        <a:t>显示网卡的</a:t>
                      </a:r>
                      <a:r>
                        <a:rPr lang="en-US" altLang="zh-CN" b="0" dirty="0"/>
                        <a:t>MAC</a:t>
                      </a:r>
                      <a:r>
                        <a:rPr lang="zh-CN" altLang="en-US" b="0" dirty="0"/>
                        <a:t>地址以及</a:t>
                      </a:r>
                      <a:r>
                        <a:rPr lang="en-US" altLang="zh-CN" b="0" dirty="0"/>
                        <a:t>IP</a:t>
                      </a:r>
                      <a:r>
                        <a:rPr lang="zh-CN" altLang="en-US" b="0" dirty="0"/>
                        <a:t>地址等信息</a:t>
                      </a:r>
                      <a:endParaRPr lang="en-US" altLang="zh-CN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794401">
                <a:tc gridSpan="3">
                  <a:txBody>
                    <a:bodyPr/>
                    <a:lstStyle/>
                    <a:p>
                      <a:r>
                        <a:rPr lang="en-US" altLang="zh-CN" sz="1800" dirty="0" err="1"/>
                        <a:t>ip</a:t>
                      </a:r>
                      <a:r>
                        <a:rPr lang="en-US" altLang="zh-CN" sz="1800" dirty="0"/>
                        <a:t> address add 192.168.180.102/24  dev  eth0</a:t>
                      </a:r>
                      <a:endParaRPr lang="zh-CN" altLang="en-US" dirty="0"/>
                    </a:p>
                    <a:p>
                      <a:r>
                        <a:rPr lang="zh-CN" altLang="en-US" sz="1600" dirty="0"/>
                        <a:t>给</a:t>
                      </a:r>
                      <a:r>
                        <a:rPr lang="en-US" altLang="zh-CN" sz="1600" dirty="0"/>
                        <a:t>eth0</a:t>
                      </a:r>
                      <a:r>
                        <a:rPr lang="zh-CN" altLang="en-US" sz="1600" dirty="0"/>
                        <a:t>网卡添加一个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575767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init.d</a:t>
                      </a:r>
                      <a:r>
                        <a:rPr lang="en-US" altLang="zh-CN" dirty="0"/>
                        <a:t>/networking  restart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Ubuntu/Debian</a:t>
                      </a:r>
                      <a:r>
                        <a:rPr lang="zh-CN" altLang="en-US" sz="1600" dirty="0"/>
                        <a:t>上重启网络服务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5757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init.d</a:t>
                      </a:r>
                      <a:r>
                        <a:rPr lang="en-US" altLang="zh-CN" dirty="0"/>
                        <a:t>/network restart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zh-CN" altLang="en-US" sz="1600" dirty="0"/>
                        <a:t>删除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CentOS7</a:t>
                      </a:r>
                      <a:r>
                        <a:rPr lang="zh-CN" altLang="en-US" sz="1600" dirty="0"/>
                        <a:t>上重启网络服务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简明操作手册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输入模式按</a:t>
            </a:r>
            <a:r>
              <a:rPr lang="en-US" altLang="zh-CN" sz="2000" dirty="0"/>
              <a:t>ESC</a:t>
            </a:r>
            <a:r>
              <a:rPr lang="zh-CN" altLang="en-US" sz="2000" dirty="0"/>
              <a:t>回到命令模式。输入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切换到输入模式：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i</a:t>
            </a:r>
            <a:r>
              <a:rPr lang="en-US" altLang="zh-CN" sz="1600" dirty="0"/>
              <a:t>  </a:t>
            </a:r>
            <a:r>
              <a:rPr lang="zh-CN" altLang="en-US" sz="1600" dirty="0"/>
              <a:t>在当前位置输入</a:t>
            </a:r>
            <a:endParaRPr lang="en-US" altLang="zh-CN" sz="1600" dirty="0"/>
          </a:p>
          <a:p>
            <a:pPr lvl="1"/>
            <a:r>
              <a:rPr lang="en-US" altLang="zh-CN" sz="1600" dirty="0"/>
              <a:t>a </a:t>
            </a:r>
            <a:r>
              <a:rPr lang="zh-CN" altLang="en-US" sz="1600" dirty="0"/>
              <a:t>在后一个字符位置输入</a:t>
            </a:r>
            <a:endParaRPr lang="en-US" altLang="zh-CN" sz="1600" dirty="0"/>
          </a:p>
          <a:p>
            <a:pPr lvl="1"/>
            <a:r>
              <a:rPr lang="en-US" altLang="zh-CN" sz="1600" dirty="0"/>
              <a:t>o </a:t>
            </a:r>
            <a:r>
              <a:rPr lang="zh-CN" altLang="en-US" sz="1600" dirty="0"/>
              <a:t>在下一行输入</a:t>
            </a:r>
            <a:endParaRPr lang="en-US" altLang="zh-CN" sz="1600" dirty="0"/>
          </a:p>
          <a:p>
            <a:r>
              <a:rPr lang="zh-CN" altLang="en-US" sz="2000" dirty="0"/>
              <a:t>编辑完成，按</a:t>
            </a:r>
            <a:r>
              <a:rPr lang="en-US" altLang="zh-CN" sz="2000" dirty="0"/>
              <a:t>ESC</a:t>
            </a:r>
            <a:r>
              <a:rPr lang="zh-CN" altLang="en-US" sz="2000" dirty="0"/>
              <a:t>返回到命令模式：</a:t>
            </a:r>
            <a:endParaRPr lang="en-US" altLang="zh-CN" sz="2000" dirty="0"/>
          </a:p>
          <a:p>
            <a:pPr lvl="1"/>
            <a:r>
              <a:rPr lang="en-US" altLang="zh-CN" sz="1600" dirty="0"/>
              <a:t>:w </a:t>
            </a:r>
            <a:r>
              <a:rPr lang="zh-CN" altLang="en-US" sz="1600" dirty="0"/>
              <a:t>写入 ； </a:t>
            </a:r>
            <a:r>
              <a:rPr lang="en-US" altLang="zh-CN" sz="1600" dirty="0"/>
              <a:t>:q</a:t>
            </a:r>
            <a:r>
              <a:rPr lang="zh-CN" altLang="en-US" sz="1600" dirty="0"/>
              <a:t>退出 ； </a:t>
            </a:r>
            <a:r>
              <a:rPr lang="en-US" altLang="zh-CN" sz="1600" dirty="0"/>
              <a:t>:</a:t>
            </a:r>
            <a:r>
              <a:rPr lang="en-US" altLang="zh-CN" sz="1600" dirty="0" err="1"/>
              <a:t>wq</a:t>
            </a:r>
            <a:r>
              <a:rPr lang="zh-CN" altLang="en-US" sz="1600" dirty="0"/>
              <a:t>写入并退出 ； </a:t>
            </a:r>
            <a:r>
              <a:rPr lang="en-US" altLang="zh-CN" sz="1600" dirty="0"/>
              <a:t>:q!</a:t>
            </a:r>
            <a:r>
              <a:rPr lang="zh-CN" altLang="en-US" sz="1600" dirty="0"/>
              <a:t>不保存退出</a:t>
            </a:r>
            <a:endParaRPr lang="en-US" altLang="zh-CN" sz="1600" dirty="0"/>
          </a:p>
          <a:p>
            <a:pPr lvl="1"/>
            <a:r>
              <a:rPr lang="en-US" altLang="zh-CN" sz="1600" dirty="0"/>
              <a:t>v</a:t>
            </a:r>
            <a:r>
              <a:rPr lang="zh-CN" altLang="en-US" sz="1600" dirty="0"/>
              <a:t>开始选择，移动光标选择区块，</a:t>
            </a:r>
            <a:r>
              <a:rPr lang="en-US" altLang="zh-CN" sz="1600" dirty="0"/>
              <a:t>V</a:t>
            </a:r>
            <a:r>
              <a:rPr lang="zh-CN" altLang="en-US" sz="1600" dirty="0"/>
              <a:t>用于整行选择，然后输入</a:t>
            </a:r>
            <a:r>
              <a:rPr lang="en-US" altLang="zh-CN" sz="1600" dirty="0"/>
              <a:t>y</a:t>
            </a:r>
            <a:r>
              <a:rPr lang="zh-CN" altLang="en-US" sz="1600" dirty="0"/>
              <a:t>是复制，</a:t>
            </a:r>
            <a:r>
              <a:rPr lang="en-US" altLang="zh-CN" sz="1600" dirty="0"/>
              <a:t>d</a:t>
            </a:r>
            <a:r>
              <a:rPr lang="zh-CN" altLang="en-US" sz="1600" dirty="0"/>
              <a:t>是删除</a:t>
            </a:r>
            <a:r>
              <a:rPr lang="en-US" altLang="zh-CN" sz="1600" dirty="0"/>
              <a:t>/</a:t>
            </a:r>
            <a:r>
              <a:rPr lang="zh-CN" altLang="en-US" sz="1600" dirty="0"/>
              <a:t>剪贴，此时再输入</a:t>
            </a:r>
            <a:r>
              <a:rPr lang="en-US" altLang="zh-CN" sz="1600" dirty="0"/>
              <a:t>p</a:t>
            </a:r>
            <a:r>
              <a:rPr lang="zh-CN" altLang="en-US" sz="1600" dirty="0"/>
              <a:t>会粘贴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yy</a:t>
            </a:r>
            <a:r>
              <a:rPr lang="zh-CN" altLang="en-US" sz="1600" dirty="0"/>
              <a:t>复制当前行，</a:t>
            </a:r>
            <a:r>
              <a:rPr lang="en-US" altLang="zh-CN" sz="1600" dirty="0" err="1"/>
              <a:t>dd</a:t>
            </a:r>
            <a:r>
              <a:rPr lang="zh-CN" altLang="en-US" sz="1600" dirty="0"/>
              <a:t>删除</a:t>
            </a:r>
            <a:r>
              <a:rPr lang="en-US" altLang="zh-CN" sz="1600" dirty="0"/>
              <a:t>/</a:t>
            </a:r>
            <a:r>
              <a:rPr lang="zh-CN" altLang="en-US" sz="1600" dirty="0"/>
              <a:t>剪切当前行，输入</a:t>
            </a:r>
            <a:r>
              <a:rPr lang="en-US" altLang="zh-CN" sz="1600" dirty="0"/>
              <a:t>2</a:t>
            </a:r>
            <a:r>
              <a:rPr lang="zh-CN" altLang="en-US" sz="1600" dirty="0"/>
              <a:t>然后输入</a:t>
            </a:r>
            <a:r>
              <a:rPr lang="en-US" altLang="zh-CN" sz="1600" dirty="0" err="1"/>
              <a:t>dd</a:t>
            </a:r>
            <a:r>
              <a:rPr lang="zh-CN" altLang="en-US" sz="1600" dirty="0"/>
              <a:t>会连续删除接下来的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endParaRPr lang="en-US" altLang="zh-CN" sz="1600" dirty="0"/>
          </a:p>
          <a:p>
            <a:pPr lvl="1"/>
            <a:r>
              <a:rPr lang="en-US" altLang="zh-CN" sz="1600" dirty="0"/>
              <a:t>u</a:t>
            </a:r>
            <a:r>
              <a:rPr lang="zh-CN" altLang="en-US" sz="1600" dirty="0"/>
              <a:t>撤销更改 ； </a:t>
            </a:r>
            <a:r>
              <a:rPr lang="en-US" altLang="zh-CN" sz="1600" dirty="0" err="1"/>
              <a:t>Ctrl+R</a:t>
            </a:r>
            <a:r>
              <a:rPr lang="zh-CN" altLang="en-US" sz="1600" dirty="0"/>
              <a:t>恢复更改，</a:t>
            </a:r>
            <a:r>
              <a:rPr lang="en-US" altLang="zh-CN" sz="1600" dirty="0"/>
              <a:t>R</a:t>
            </a:r>
            <a:r>
              <a:rPr lang="zh-CN" altLang="en-US" sz="1600" dirty="0"/>
              <a:t>是大写</a:t>
            </a:r>
            <a:endParaRPr lang="en-US" altLang="zh-CN" sz="1600" dirty="0"/>
          </a:p>
          <a:p>
            <a:pPr lvl="1"/>
            <a:r>
              <a:rPr lang="en-US" altLang="zh-CN" sz="1600" dirty="0"/>
              <a:t>0</a:t>
            </a:r>
            <a:r>
              <a:rPr lang="zh-CN" altLang="en-US" sz="1600" dirty="0"/>
              <a:t>到行首；</a:t>
            </a:r>
            <a:r>
              <a:rPr lang="en-US" altLang="zh-CN" sz="1600" dirty="0"/>
              <a:t>$</a:t>
            </a:r>
            <a:r>
              <a:rPr lang="zh-CN" altLang="en-US" sz="1600" dirty="0"/>
              <a:t>到行尾；</a:t>
            </a:r>
            <a:r>
              <a:rPr lang="en-US" altLang="zh-CN" sz="1600" dirty="0"/>
              <a:t>:0</a:t>
            </a:r>
            <a:r>
              <a:rPr lang="zh-CN" altLang="en-US" sz="1600" dirty="0"/>
              <a:t>到第一行；</a:t>
            </a:r>
            <a:r>
              <a:rPr lang="en-US" altLang="zh-CN" sz="1600" dirty="0"/>
              <a:t>:$</a:t>
            </a:r>
            <a:r>
              <a:rPr lang="zh-CN" altLang="en-US" sz="1600" dirty="0"/>
              <a:t>到最后一行</a:t>
            </a:r>
            <a:endParaRPr lang="en-US" altLang="zh-CN" sz="1600" dirty="0"/>
          </a:p>
          <a:p>
            <a:r>
              <a:rPr lang="zh-CN" altLang="en-US" sz="2000" dirty="0"/>
              <a:t>搜索和替换：</a:t>
            </a:r>
            <a:endParaRPr lang="en-US" altLang="zh-CN" sz="2000" dirty="0"/>
          </a:p>
          <a:p>
            <a:pPr lvl="1"/>
            <a:r>
              <a:rPr lang="en-US" altLang="zh-CN" sz="1600" dirty="0"/>
              <a:t>:/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会搜索所有匹配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的行，然后输入</a:t>
            </a:r>
            <a:r>
              <a:rPr lang="en-US" altLang="zh-CN" sz="1600" dirty="0"/>
              <a:t>n</a:t>
            </a:r>
            <a:r>
              <a:rPr lang="zh-CN" altLang="en-US" sz="1600" dirty="0"/>
              <a:t>跳转到下一个匹配位置 ，</a:t>
            </a:r>
            <a:r>
              <a:rPr lang="en-US" altLang="zh-CN" sz="1600" dirty="0"/>
              <a:t>b</a:t>
            </a:r>
            <a:r>
              <a:rPr lang="zh-CN" altLang="en-US" sz="1600" dirty="0"/>
              <a:t>定位到上一个匹配位置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  </a:t>
            </a:r>
            <a:r>
              <a:rPr lang="zh-CN" altLang="en-US" sz="1600" dirty="0"/>
              <a:t>替换当前行第一个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出现的位置为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:s/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//g</a:t>
            </a:r>
            <a:r>
              <a:rPr lang="zh-CN" altLang="en-US" sz="1600" dirty="0"/>
              <a:t>会替换当前行所有匹配位置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:%s/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 </a:t>
            </a:r>
            <a:r>
              <a:rPr lang="zh-CN" altLang="en-US" sz="1600" dirty="0"/>
              <a:t>替换所有行第一个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位置为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:%s/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/c/g</a:t>
            </a:r>
            <a:r>
              <a:rPr lang="zh-CN" altLang="en-US" sz="1600" dirty="0"/>
              <a:t>替换所有行所有位置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:5,$s/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</a:t>
            </a:r>
            <a:r>
              <a:rPr lang="zh-CN" altLang="en-US" sz="1600" dirty="0"/>
              <a:t>替换第</a:t>
            </a:r>
            <a:r>
              <a:rPr lang="en-US" altLang="zh-CN" sz="1600" dirty="0"/>
              <a:t>5</a:t>
            </a:r>
            <a:r>
              <a:rPr lang="zh-CN" altLang="en-US" sz="1600" dirty="0"/>
              <a:t>行到最后一行，</a:t>
            </a:r>
            <a:r>
              <a:rPr lang="en-US" altLang="zh-CN" sz="1600" dirty="0"/>
              <a:t>1,5s/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</a:t>
            </a:r>
            <a:r>
              <a:rPr lang="zh-CN" altLang="en-US" sz="1600" dirty="0"/>
              <a:t>替换的是第</a:t>
            </a:r>
            <a:r>
              <a:rPr lang="en-US" altLang="zh-CN" sz="1600" dirty="0"/>
              <a:t>1</a:t>
            </a:r>
            <a:r>
              <a:rPr lang="zh-CN" altLang="en-US" sz="1600" dirty="0"/>
              <a:t>到第</a:t>
            </a:r>
            <a:r>
              <a:rPr lang="en-US" altLang="zh-CN" sz="1600" dirty="0"/>
              <a:t>5</a:t>
            </a:r>
            <a:r>
              <a:rPr lang="zh-CN" altLang="en-US" sz="1600" dirty="0"/>
              <a:t>行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FDCFD1A-A752-43EF-B00A-360D060A2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33854"/>
              </p:ext>
            </p:extLst>
          </p:nvPr>
        </p:nvGraphicFramePr>
        <p:xfrm>
          <a:off x="838200" y="1655762"/>
          <a:ext cx="10451125" cy="4914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225">
                  <a:extLst>
                    <a:ext uri="{9D8B030D-6E8A-4147-A177-3AD203B41FA5}">
                      <a16:colId xmlns:a16="http://schemas.microsoft.com/office/drawing/2014/main" val="205183716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41561515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781429328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1010649993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4003351828"/>
                    </a:ext>
                  </a:extLst>
                </a:gridCol>
              </a:tblGrid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</a:t>
                      </a:r>
                    </a:p>
                    <a:p>
                      <a:r>
                        <a:rPr lang="zh-CN" altLang="en-US" sz="1600" dirty="0"/>
                        <a:t>显示目录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</a:p>
                    <a:p>
                      <a:r>
                        <a:rPr lang="zh-CN" altLang="en-US" sz="1600" dirty="0"/>
                        <a:t>切换目录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复制目录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mv</a:t>
                      </a:r>
                    </a:p>
                    <a:p>
                      <a:r>
                        <a:rPr lang="zh-CN" altLang="en-US" sz="1600" dirty="0"/>
                        <a:t>移动目录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17095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删除文件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mkdir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touch</a:t>
                      </a:r>
                    </a:p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切换到超级用户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05052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</a:t>
                      </a:r>
                    </a:p>
                    <a:p>
                      <a:r>
                        <a:rPr lang="zh-CN" altLang="en-US" sz="1600" dirty="0"/>
                        <a:t>显示文件内容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echo</a:t>
                      </a:r>
                    </a:p>
                    <a:p>
                      <a:r>
                        <a:rPr lang="zh-CN" altLang="en-US" sz="1600" dirty="0"/>
                        <a:t>输出字符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ln</a:t>
                      </a:r>
                    </a:p>
                    <a:p>
                      <a:r>
                        <a:rPr lang="zh-CN" altLang="en-US" sz="1600" dirty="0"/>
                        <a:t>创建硬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软链接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tar/zip/unzip/</a:t>
                      </a:r>
                      <a:r>
                        <a:rPr lang="en-US" altLang="zh-CN" sz="1600" dirty="0" err="1"/>
                        <a:t>gzip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压缩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解压命令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env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36337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显示进程信息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grep</a:t>
                      </a:r>
                    </a:p>
                    <a:p>
                      <a:r>
                        <a:rPr lang="zh-CN" altLang="en-US" sz="1600" dirty="0"/>
                        <a:t>正则表达式匹配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kill</a:t>
                      </a:r>
                    </a:p>
                    <a:p>
                      <a:r>
                        <a:rPr lang="zh-CN" altLang="en-US" sz="1600" dirty="0"/>
                        <a:t>向进程发送信号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显示网络套接字信息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ping</a:t>
                      </a:r>
                    </a:p>
                    <a:p>
                      <a:r>
                        <a:rPr lang="zh-CN" altLang="en-US" sz="1600" dirty="0"/>
                        <a:t>检测链路是否连通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1414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设置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地址，</a:t>
                      </a:r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地址等信息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chmod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chown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改变文件所有者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adduser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deluser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删除用户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df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查看磁盘使用情况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2610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less</a:t>
                      </a:r>
                    </a:p>
                    <a:p>
                      <a:r>
                        <a:rPr lang="zh-CN" altLang="en-US" sz="1600" dirty="0"/>
                        <a:t>分页查看内容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sudo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以超级用户的身份运行命令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passwd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设置用户密码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apt/</a:t>
                      </a:r>
                      <a:r>
                        <a:rPr lang="en-US" altLang="zh-CN" sz="1600" dirty="0" err="1"/>
                        <a:t>dpkg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Debian/Ubuntu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yum/rpm</a:t>
                      </a:r>
                    </a:p>
                    <a:p>
                      <a:r>
                        <a:rPr lang="en-US" altLang="zh-CN" sz="1600" dirty="0"/>
                        <a:t>RedHat/CentOS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5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命令的通用格式为：命令  </a:t>
            </a:r>
            <a:r>
              <a:rPr lang="en-US" altLang="zh-CN" sz="2400" dirty="0"/>
              <a:t>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选项的含义：</a:t>
            </a:r>
          </a:p>
          <a:p>
            <a:pPr marL="457200" lvl="1" indent="0">
              <a:buNone/>
            </a:pPr>
            <a:r>
              <a:rPr lang="zh-CN" altLang="en-US" sz="2000" dirty="0"/>
              <a:t>选项：用于调节命令的具体功能</a:t>
            </a:r>
          </a:p>
          <a:p>
            <a:pPr marL="914400" lvl="2" indent="0">
              <a:buNone/>
            </a:pPr>
            <a:r>
              <a:rPr lang="zh-CN" altLang="en-US" dirty="0"/>
              <a:t>以 “</a:t>
            </a:r>
            <a:r>
              <a:rPr lang="en-US" altLang="zh-CN" dirty="0"/>
              <a:t>-”</a:t>
            </a:r>
            <a:r>
              <a:rPr lang="zh-CN" altLang="en-US" dirty="0"/>
              <a:t>引导短格式选项（单个字符），例如“</a:t>
            </a:r>
            <a:r>
              <a:rPr lang="en-US" altLang="zh-CN" dirty="0"/>
              <a:t>-l”</a:t>
            </a:r>
          </a:p>
          <a:p>
            <a:pPr marL="914400" lvl="2" indent="0">
              <a:buNone/>
            </a:pPr>
            <a:r>
              <a:rPr lang="zh-CN" altLang="en-US" dirty="0"/>
              <a:t>以“</a:t>
            </a:r>
            <a:r>
              <a:rPr lang="en-US" altLang="zh-CN" dirty="0"/>
              <a:t>--”</a:t>
            </a:r>
            <a:r>
              <a:rPr lang="zh-CN" altLang="en-US" dirty="0"/>
              <a:t>引导长格式选项（多个字符），例如“</a:t>
            </a:r>
            <a:r>
              <a:rPr lang="en-US" altLang="zh-CN" dirty="0"/>
              <a:t>--color”</a:t>
            </a:r>
          </a:p>
          <a:p>
            <a:pPr marL="457200" lvl="1" indent="0">
              <a:buNone/>
            </a:pPr>
            <a:r>
              <a:rPr lang="zh-CN" altLang="en-US" sz="2000" dirty="0"/>
              <a:t>多个短格式选项可以写在一起，例如“</a:t>
            </a:r>
            <a:r>
              <a:rPr lang="en-US" altLang="zh-CN" sz="2000" dirty="0"/>
              <a:t>-al”</a:t>
            </a:r>
            <a:r>
              <a:rPr lang="zh-CN" altLang="en-US" sz="2000" dirty="0"/>
              <a:t>，但是这和程序设计方式有关，如果程序不支持这种格式则不能这样使用。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参数：命令操作的对象，如文件、目录名等。</a:t>
            </a:r>
            <a:endParaRPr lang="en-US" altLang="zh-CN" sz="2400" dirty="0"/>
          </a:p>
          <a:p>
            <a:r>
              <a:rPr lang="zh-CN" altLang="en-US" sz="2400" dirty="0"/>
              <a:t>选项和参数很多命令都是不严格要求顺序的，但是也有部分命令有限制，比如</a:t>
            </a:r>
            <a:r>
              <a:rPr lang="en-US" altLang="zh-CN" sz="2400" dirty="0"/>
              <a:t>find</a:t>
            </a:r>
            <a:r>
              <a:rPr lang="zh-CN" altLang="en-US" sz="2400" dirty="0"/>
              <a:t>要求目录在前面，后面跟的是选项和要匹配的值。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选项和参数都是人为的划分，对程序来说，比如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语言的</a:t>
            </a:r>
            <a:r>
              <a:rPr lang="en-US" altLang="zh-CN" sz="2000" dirty="0">
                <a:solidFill>
                  <a:srgbClr val="C00000"/>
                </a:solidFill>
              </a:rPr>
              <a:t>main(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>
                <a:solidFill>
                  <a:srgbClr val="C00000"/>
                </a:solidFill>
              </a:rPr>
              <a:t>, char *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[])</a:t>
            </a:r>
            <a:r>
              <a:rPr lang="zh-CN" altLang="en-US" sz="2000" dirty="0">
                <a:solidFill>
                  <a:srgbClr val="C00000"/>
                </a:solidFill>
              </a:rPr>
              <a:t>函数，后面的选项和参数都会传递到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zh-CN" altLang="en-US" sz="2000" dirty="0">
                <a:solidFill>
                  <a:srgbClr val="C00000"/>
                </a:solidFill>
              </a:rPr>
              <a:t>，都是作为</a:t>
            </a:r>
            <a:r>
              <a:rPr lang="en-US" altLang="zh-CN" sz="2000" dirty="0">
                <a:solidFill>
                  <a:srgbClr val="C00000"/>
                </a:solidFill>
              </a:rPr>
              <a:t>main</a:t>
            </a:r>
            <a:r>
              <a:rPr lang="zh-CN" altLang="en-US" sz="2000" dirty="0">
                <a:solidFill>
                  <a:srgbClr val="C00000"/>
                </a:solidFill>
              </a:rPr>
              <a:t>函数的参数传递的。</a:t>
            </a:r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help </a:t>
            </a:r>
            <a:r>
              <a:rPr lang="zh-CN" altLang="en-US" sz="2400" dirty="0"/>
              <a:t>查看</a:t>
            </a:r>
            <a:r>
              <a:rPr lang="en-US" altLang="zh-CN" sz="2400" dirty="0"/>
              <a:t>Bash</a:t>
            </a:r>
            <a:r>
              <a:rPr lang="zh-CN" altLang="en-US" sz="2400" dirty="0"/>
              <a:t>内部命令的帮助信息</a:t>
            </a:r>
            <a:endParaRPr lang="en-US" altLang="zh-CN" sz="2400" dirty="0"/>
          </a:p>
          <a:p>
            <a:r>
              <a:rPr lang="zh-CN" altLang="en-US" sz="2400" dirty="0"/>
              <a:t>命令的“</a:t>
            </a:r>
            <a:r>
              <a:rPr lang="en-US" altLang="zh-CN" sz="2400" dirty="0"/>
              <a:t>--help” </a:t>
            </a:r>
            <a:r>
              <a:rPr lang="zh-CN" altLang="en-US" sz="2400" dirty="0"/>
              <a:t>选项适用于大多数外部命令 。</a:t>
            </a:r>
          </a:p>
          <a:p>
            <a:endParaRPr lang="en-US" altLang="zh-CN" sz="20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man</a:t>
            </a:r>
            <a:r>
              <a:rPr lang="zh-CN" altLang="en-US" sz="2400" dirty="0"/>
              <a:t>命令阅读手册页：</a:t>
            </a:r>
            <a:r>
              <a:rPr lang="en-US" altLang="zh-CN" sz="2400" dirty="0"/>
              <a:t>man  [COMMAND]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type  test</a:t>
            </a:r>
            <a:r>
              <a:rPr lang="zh-CN" altLang="en-US" sz="2400" dirty="0"/>
              <a:t>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内建命令，则使用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查看帮助信息，而</a:t>
            </a:r>
            <a:r>
              <a:rPr lang="en-US" altLang="zh-CN" sz="2400" dirty="0"/>
              <a:t>ls</a:t>
            </a:r>
            <a:r>
              <a:rPr lang="zh-CN" altLang="en-US" sz="2400" dirty="0"/>
              <a:t>是独立于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的命令，则使用</a:t>
            </a:r>
            <a:r>
              <a:rPr lang="en-US" altLang="zh-CN" sz="2400" dirty="0"/>
              <a:t>man  ls</a:t>
            </a:r>
            <a:r>
              <a:rPr lang="zh-CN" altLang="en-US" sz="2400" dirty="0"/>
              <a:t>查看手册。</a:t>
            </a:r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3384"/>
          <a:ext cx="10515600" cy="492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zh-CN" altLang="en-US" sz="1800" dirty="0"/>
                        <a:t>的目录内容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-R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递归显示目录内容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-l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显示目录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mkdir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在当前目录下创建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删除当前目录下的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必须是空目录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tmp/a.sh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目录下的</a:t>
                      </a:r>
                      <a:r>
                        <a:rPr lang="en-US" altLang="zh-CN" sz="1800" dirty="0"/>
                        <a:t>a.sh</a:t>
                      </a:r>
                      <a:r>
                        <a:rPr lang="zh-CN" altLang="en-US" sz="18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-</a:t>
                      </a:r>
                      <a:r>
                        <a:rPr lang="en-US" altLang="zh-CN" sz="1800" dirty="0" err="1"/>
                        <a:t>rf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目录，目录可以不为空，会删除目录下所有的内容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文件到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都是当前目录的子目录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tmp/a.sh  /</a:t>
                      </a:r>
                      <a:r>
                        <a:rPr lang="en-US" altLang="zh-CN" sz="1800" dirty="0" err="1"/>
                        <a:t>tmp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是绝对路径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sh/b.sh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目录并重命名为</a:t>
                      </a:r>
                      <a:r>
                        <a:rPr lang="en-US" altLang="zh-CN" sz="1800" dirty="0"/>
                        <a:t>b.sh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58260"/>
              </p:ext>
            </p:extLst>
          </p:nvPr>
        </p:nvGraphicFramePr>
        <p:xfrm>
          <a:off x="838200" y="1703387"/>
          <a:ext cx="10515600" cy="486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mariadb</a:t>
                      </a:r>
                      <a:r>
                        <a:rPr lang="en-US" altLang="zh-CN" dirty="0"/>
                        <a:t>/ -R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递归复制</a:t>
                      </a:r>
                      <a:r>
                        <a:rPr lang="en-US" altLang="zh-CN" sz="1600" dirty="0" err="1"/>
                        <a:t>mariadb</a:t>
                      </a:r>
                      <a:r>
                        <a:rPr lang="zh-CN" altLang="en-US" sz="1600" dirty="0"/>
                        <a:t>目录到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usr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locoal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sh/b.sh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移动文件并重命名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tmp/a.sh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tmp/c.sh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重命名文件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touch  tmp/test.sh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tmp</a:t>
                      </a:r>
                      <a:r>
                        <a:rPr lang="zh-CN" altLang="en-US" b="0" dirty="0"/>
                        <a:t>目录创建</a:t>
                      </a:r>
                      <a:r>
                        <a:rPr lang="en-US" altLang="zh-CN" b="0" dirty="0"/>
                        <a:t>test.sh</a:t>
                      </a:r>
                      <a:r>
                        <a:rPr lang="zh-CN" altLang="en-US" b="0" dirty="0"/>
                        <a:t>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etc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passwd</a:t>
                      </a:r>
                      <a:r>
                        <a:rPr lang="zh-CN" altLang="en-US" sz="1600" dirty="0"/>
                        <a:t>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-name  </a:t>
                      </a:r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查找名称为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 -name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开头的文件，大小写敏感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 -</a:t>
                      </a:r>
                      <a:r>
                        <a:rPr lang="en-US" altLang="zh-CN" dirty="0" err="1"/>
                        <a:t>iname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查找名称开头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的文件，大小写不敏感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以超级用户的权限运行一个命令，比如</a:t>
                      </a:r>
                      <a:r>
                        <a:rPr lang="en-US" altLang="zh-CN" sz="1600" dirty="0" err="1"/>
                        <a:t>sudo</a:t>
                      </a:r>
                      <a:r>
                        <a:rPr lang="en-US" altLang="zh-CN" sz="1600" dirty="0"/>
                        <a:t>  apt  install  </a:t>
                      </a:r>
                      <a:r>
                        <a:rPr lang="en-US" altLang="zh-CN" sz="1600" dirty="0" err="1"/>
                        <a:t>sl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49222"/>
              </p:ext>
            </p:extLst>
          </p:nvPr>
        </p:nvGraphicFramePr>
        <p:xfrm>
          <a:off x="838200" y="1703387"/>
          <a:ext cx="10515600" cy="441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08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247792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master:master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更改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目录为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:master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r>
                        <a:rPr lang="zh-CN" altLang="en-US" dirty="0"/>
                        <a:t>，用户可读可写可执行，用户组以及其他用户可读可执行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ln  -s  ~/sh/a.sh  bin/a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</a:t>
                      </a:r>
                      <a:r>
                        <a:rPr lang="en-US" altLang="zh-CN" sz="1600" dirty="0"/>
                        <a:t>bin</a:t>
                      </a:r>
                      <a:r>
                        <a:rPr lang="zh-CN" altLang="en-US" sz="1600" dirty="0"/>
                        <a:t>目录创建软链接指向用户主目录下的</a:t>
                      </a:r>
                      <a:r>
                        <a:rPr lang="en-US" altLang="zh-CN" sz="1600" dirty="0"/>
                        <a:t>sh/a.sh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tar  -</a:t>
                      </a:r>
                      <a:r>
                        <a:rPr lang="en-US" altLang="zh-CN" dirty="0" err="1"/>
                        <a:t>zxf</a:t>
                      </a:r>
                      <a:r>
                        <a:rPr lang="en-US" altLang="zh-CN" dirty="0"/>
                        <a:t>  a.tar.gz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解压</a:t>
                      </a:r>
                      <a:r>
                        <a:rPr lang="en-US" altLang="zh-CN" sz="1600" dirty="0"/>
                        <a:t>tar.gz</a:t>
                      </a:r>
                      <a:r>
                        <a:rPr lang="zh-CN" altLang="en-US" sz="1600" dirty="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tar  -</a:t>
                      </a:r>
                      <a:r>
                        <a:rPr lang="en-US" altLang="zh-CN" dirty="0" err="1"/>
                        <a:t>xf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a.tar.xz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解压</a:t>
                      </a:r>
                      <a:r>
                        <a:rPr lang="en-US" altLang="zh-CN" sz="1600" dirty="0" err="1"/>
                        <a:t>tar.xz</a:t>
                      </a:r>
                      <a:r>
                        <a:rPr lang="zh-CN" altLang="en-US" sz="1600" dirty="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37719"/>
              </p:ext>
            </p:extLst>
          </p:nvPr>
        </p:nvGraphicFramePr>
        <p:xfrm>
          <a:off x="838200" y="1703387"/>
          <a:ext cx="10515600" cy="486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1238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054362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–e |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分页显示所有进程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–e | grep  </a:t>
                      </a:r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筛选进程，此处是筛选含有</a:t>
                      </a:r>
                      <a:r>
                        <a:rPr lang="en-US" altLang="zh-CN" sz="1600" dirty="0" err="1"/>
                        <a:t>ssh</a:t>
                      </a:r>
                      <a:r>
                        <a:rPr lang="zh-CN" altLang="en-US" sz="1600" dirty="0"/>
                        <a:t>的进程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–aux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显示所有进程的详细信息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</a:t>
                      </a:r>
                      <a:r>
                        <a:rPr lang="en-US" altLang="zh-CN" dirty="0" err="1"/>
                        <a:t>ejH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显示进程树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ps</a:t>
                      </a:r>
                      <a:r>
                        <a:rPr lang="en-US" altLang="zh-CN" b="0" dirty="0"/>
                        <a:t>  -e –o  </a:t>
                      </a:r>
                      <a:r>
                        <a:rPr lang="en-US" altLang="zh-CN" b="0" dirty="0" err="1"/>
                        <a:t>user,pid,ppid,tty,args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按列显示：用户，进程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，父进程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，终端，参数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1319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向</a:t>
                      </a:r>
                      <a:r>
                        <a:rPr lang="en-US" altLang="zh-CN" sz="1600" dirty="0"/>
                        <a:t>PID</a:t>
                      </a:r>
                      <a:r>
                        <a:rPr lang="zh-CN" altLang="en-US" sz="1600" dirty="0"/>
                        <a:t>为</a:t>
                      </a:r>
                      <a:r>
                        <a:rPr lang="en-US" altLang="zh-CN" sz="1600" dirty="0"/>
                        <a:t>1319</a:t>
                      </a:r>
                      <a:r>
                        <a:rPr lang="zh-CN" altLang="en-US" sz="1600" dirty="0"/>
                        <a:t>的进程发送</a:t>
                      </a:r>
                      <a:r>
                        <a:rPr lang="en-US" altLang="zh-CN" sz="1600" dirty="0"/>
                        <a:t>SIGTERM</a:t>
                      </a:r>
                      <a:r>
                        <a:rPr lang="zh-CN" altLang="en-US" sz="1600" dirty="0"/>
                        <a:t>信号，此信号通知进程终止，可被进程捕获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-9  1340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发送</a:t>
                      </a:r>
                      <a:r>
                        <a:rPr lang="en-US" altLang="zh-CN" sz="1600" dirty="0"/>
                        <a:t>SIGKILL</a:t>
                      </a:r>
                      <a:r>
                        <a:rPr lang="zh-CN" altLang="en-US" sz="1600" dirty="0"/>
                        <a:t>信号，此信号会强制进程终止，进程不能捕获。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–l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显示信号名称以及编号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显示后台任务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fg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后台任务转至前台运行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Ctrl+Z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任务转至后台暂停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60767"/>
              </p:ext>
            </p:extLst>
          </p:nvPr>
        </p:nvGraphicFramePr>
        <p:xfrm>
          <a:off x="838200" y="1703387"/>
          <a:ext cx="10515600" cy="5027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7277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098323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显示用户组列表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显示所有用户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adduser</a:t>
                      </a:r>
                      <a:r>
                        <a:rPr lang="en-US" altLang="zh-CN" dirty="0"/>
                        <a:t>  --shell  /bin/bash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用户，默认登录</a:t>
                      </a:r>
                      <a:r>
                        <a:rPr lang="en-US" altLang="zh-CN" sz="1600" dirty="0"/>
                        <a:t>shell</a:t>
                      </a:r>
                      <a:r>
                        <a:rPr lang="zh-CN" altLang="en-US" sz="1600" dirty="0"/>
                        <a:t>是</a:t>
                      </a:r>
                      <a:r>
                        <a:rPr lang="en-US" altLang="zh-CN" sz="1600" dirty="0"/>
                        <a:t>bash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Ubuntu/Debian</a:t>
                      </a:r>
                      <a:r>
                        <a:rPr lang="zh-CN" altLang="en-US" sz="1600" dirty="0"/>
                        <a:t>不推荐使用</a:t>
                      </a:r>
                      <a:r>
                        <a:rPr lang="en-US" altLang="zh-CN" sz="1600" dirty="0" err="1"/>
                        <a:t>useradd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adduser</a:t>
                      </a:r>
                      <a:r>
                        <a:rPr lang="en-US" altLang="zh-CN" dirty="0"/>
                        <a:t> --shell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nologin</a:t>
                      </a:r>
                      <a:r>
                        <a:rPr lang="en-US" altLang="zh-CN" dirty="0"/>
                        <a:t>  --no-create-home –disabled-password  </a:t>
                      </a:r>
                      <a:r>
                        <a:rPr lang="en-US" altLang="zh-CN" dirty="0" err="1"/>
                        <a:t>mysql</a:t>
                      </a:r>
                      <a:endParaRPr lang="en-US" altLang="zh-CN" sz="1800" dirty="0"/>
                    </a:p>
                    <a:p>
                      <a:r>
                        <a:rPr lang="zh-CN" altLang="en-US" sz="1600" dirty="0"/>
                        <a:t>创建禁止登录的用户，多用于系统服务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deluser</a:t>
                      </a:r>
                      <a:r>
                        <a:rPr lang="en-US" altLang="zh-CN" b="0" dirty="0"/>
                        <a:t>  </a:t>
                      </a:r>
                      <a:r>
                        <a:rPr lang="en-US" altLang="zh-CN" b="0" dirty="0" err="1"/>
                        <a:t>php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删除用户，</a:t>
                      </a:r>
                      <a:r>
                        <a:rPr lang="en-US" altLang="zh-CN" b="0" dirty="0"/>
                        <a:t>Ubuntu/Debian</a:t>
                      </a:r>
                      <a:r>
                        <a:rPr lang="zh-CN" altLang="en-US" b="0" dirty="0"/>
                        <a:t>不推荐使用</a:t>
                      </a:r>
                      <a:r>
                        <a:rPr lang="en-US" altLang="zh-CN" b="0" dirty="0" err="1"/>
                        <a:t>userdel</a:t>
                      </a:r>
                      <a:endParaRPr lang="en-US" altLang="zh-CN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deluser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  --remove-home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删除用户并删除主目录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addgroup</a:t>
                      </a:r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delgroup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usermod</a:t>
                      </a:r>
                      <a:r>
                        <a:rPr lang="en-US" altLang="zh-CN" dirty="0"/>
                        <a:t>  -a  -G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  master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给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用户添加附加组</a:t>
                      </a:r>
                      <a:r>
                        <a:rPr lang="en-US" altLang="zh-CN" sz="1600" dirty="0" err="1"/>
                        <a:t>php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gpasswd</a:t>
                      </a:r>
                      <a:r>
                        <a:rPr lang="en-US" altLang="zh-CN" dirty="0"/>
                        <a:t>  -d  master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从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用户组中移除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groups  master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属于哪些用户组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1106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1632</Words>
  <Application>Microsoft Office PowerPoint</Application>
  <PresentationFormat>宽屏</PresentationFormat>
  <Paragraphs>240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Linux常用命令</vt:lpstr>
      <vt:lpstr>Linux命令格式</vt:lpstr>
      <vt:lpstr>获得命令帮助</vt:lpstr>
      <vt:lpstr>常用命令使用示例</vt:lpstr>
      <vt:lpstr>常用命令使用示例</vt:lpstr>
      <vt:lpstr>常用命令使用示例</vt:lpstr>
      <vt:lpstr>进程管理相关命令</vt:lpstr>
      <vt:lpstr>用户管理相关命令</vt:lpstr>
      <vt:lpstr>网络相关命令</vt:lpstr>
      <vt:lpstr>vim简明操作手册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214</cp:revision>
  <cp:lastPrinted>2018-03-13T10:50:31Z</cp:lastPrinted>
  <dcterms:created xsi:type="dcterms:W3CDTF">2017-12-10T11:51:32Z</dcterms:created>
  <dcterms:modified xsi:type="dcterms:W3CDTF">2018-03-19T09:07:11Z</dcterms:modified>
</cp:coreProperties>
</file>