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92" r:id="rId3"/>
    <p:sldId id="293" r:id="rId4"/>
    <p:sldId id="294" r:id="rId5"/>
    <p:sldId id="295" r:id="rId6"/>
    <p:sldId id="29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5D5"/>
    <a:srgbClr val="AD310F"/>
    <a:srgbClr val="B0B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6CEEBCD-9950-4063-A537-515D310903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CF86AB-4C9A-4314-B51C-AAD4B139EB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E828-953C-4D4A-9B10-11E7329F433D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EF48-BB5F-4AD5-BCCB-AE8531CC27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96077E-A537-47A4-935F-E8FA72A434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0E4A-87D1-4DAD-8088-35C578F07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3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河北师范大学软件学院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C5346-22E5-4085-8130-851344A84DFF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75F3-1C40-4D40-A7FE-36EEB7CAFC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94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78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45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35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4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7F1A0-0452-4C02-8939-7A37F9B00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08F11-ACC3-4EC4-93B8-4EE33F46D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76E55-68B1-4967-8705-96D50D57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69AB8-6412-4CED-9080-BED4491B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FE1EA-97C6-4AFA-AC9B-20D107D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2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6C05A-DA8C-4A7C-A492-D0809BD2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D367E-7F2A-4FD7-9469-7C9A700B6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6699F-BBC8-4B78-A229-3D8DC392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0FD69-3F21-470B-AAFA-E4B4E4CE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E10E6-F8FC-40C0-9488-C1C9C49A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5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87B404-BAC9-4593-8465-E11AC8BDA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F81FF-A10F-40F0-A344-EC0C197FB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EFC1C-9511-4F95-86C8-1CEF677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DE7AE-7D97-4A12-9042-25D8BE03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B4BF8-C9B0-48EF-A0C5-D79BF0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0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E8EA2-BB9B-4AF2-B89D-EF0747DD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331"/>
            <a:ext cx="10515600" cy="7232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5F7A7-7224-4A7A-842D-FA53741C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504355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76D789-4F75-42DD-A76C-A8D410F853B7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2D2CA7-6B98-42E4-8791-D05722D06B09}"/>
              </a:ext>
            </a:extLst>
          </p:cNvPr>
          <p:cNvCxnSpPr/>
          <p:nvPr userDrawn="1"/>
        </p:nvCxnSpPr>
        <p:spPr>
          <a:xfrm>
            <a:off x="838200" y="1512916"/>
            <a:ext cx="105156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9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36E31-38B8-473A-8F0B-E30762E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F9F3D-2A78-439A-8552-D5CC9615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B1DD3-F19C-49EA-91E7-BA84F24D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DD96-A4D2-4CDF-9CCD-A8BCFD31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02DB5-4CCE-43F3-9031-44EB5344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4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050C8-B8F5-4783-8C87-08A2C55F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AE49-94BE-4F45-9763-A5A7F32DF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498FB-5DE7-4C57-827B-A27ABD1FE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42E97A-2684-4155-AF64-ED17E161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571E2-8058-42D6-91EC-E68151EA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A8003-FF80-4A8D-BD32-C2F3C4B8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7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EF5CC-E472-40A0-A017-F7426460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534E77-7CF3-4B3F-A51A-167DC2D5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4DD8A-3591-47CE-BAFE-437F0031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EC5C6-D2FB-4390-A886-ED9D0B4A9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31481-AB79-441F-B290-340FEB87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782B9-8F1E-4CE3-9E24-F9CE5E4B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D9E158-6AD9-4B81-A946-BFF67649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8AD7F8-6BB3-4ACB-8BF2-E14721C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113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59809-69F0-4CB1-9B00-02B52D9D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92ADFC-8DF9-4846-8424-EAA3397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F734D-6E84-4C4D-8BAD-17194BE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38A299-9834-47C7-8BE6-F8477146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97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CB5974-B4F3-4CCA-B80B-9B265038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C66EC4-4183-413F-8407-C28B3BD3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ED633-56D2-476A-82F4-846F76B1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7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56041-A094-4A3D-BE4A-FF667B27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164A3-48CE-4D08-9991-28B62985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4A656F-8481-4B0D-B2DF-F655C98D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46089-3981-4A82-B215-86D64A8D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DD60C-1CAE-4F0F-9C64-5E6270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FA086-7303-4753-80FE-3065683D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28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C3B0B-459D-43C3-8277-066241B6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A00508-1EBE-43FE-B484-AD4806BE2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1E5FE2-7078-4DE5-B3AE-A71D8B1F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65445-4870-4D89-A12B-92E5E673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E21016-498F-4141-B0CA-D95A38CA7D62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2786-32B9-4A40-B9EA-4EC3CF0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3D45C3-3BA1-4D78-8278-DB52923D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99D35-184A-41C7-B643-1898283BB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8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CDDB7-4F78-4DA3-8A16-38B457E2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4578" y="861348"/>
            <a:ext cx="10515600" cy="5356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122E5-49A2-444F-BFA7-D7B990EE0561}"/>
              </a:ext>
            </a:extLst>
          </p:cNvPr>
          <p:cNvSpPr txBox="1"/>
          <p:nvPr userDrawn="1"/>
        </p:nvSpPr>
        <p:spPr>
          <a:xfrm>
            <a:off x="9318568" y="31465"/>
            <a:ext cx="2751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书体坊向佳红毛笔行书" panose="02010600010101010101" pitchFamily="2" charset="-122"/>
                <a:ea typeface="书体坊向佳红毛笔行书" panose="02010600010101010101" pitchFamily="2" charset="-122"/>
              </a:rPr>
              <a:t>河北师范大学</a:t>
            </a:r>
            <a:r>
              <a:rPr lang="zh-CN" altLang="en-US" dirty="0"/>
              <a:t> </a:t>
            </a:r>
            <a:r>
              <a:rPr lang="zh-CN" altLang="en-US" sz="18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软件学院</a:t>
            </a:r>
            <a:endParaRPr lang="en-US" altLang="zh-CN" sz="1800" dirty="0">
              <a:latin typeface="汉仪家书简" panose="02010609000101010101" pitchFamily="49" charset="-122"/>
              <a:ea typeface="汉仪家书简" panose="02010609000101010101" pitchFamily="49" charset="-122"/>
            </a:endParaRPr>
          </a:p>
          <a:p>
            <a:r>
              <a:rPr lang="en-US" altLang="zh-CN" sz="1000" dirty="0">
                <a:latin typeface="汉仪家书简" panose="02010609000101010101" pitchFamily="49" charset="-122"/>
                <a:ea typeface="汉仪家书简" panose="02010609000101010101" pitchFamily="49" charset="-122"/>
              </a:rPr>
              <a:t> </a:t>
            </a:r>
            <a:r>
              <a:rPr lang="en-US" altLang="zh-CN" sz="10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endParaRPr lang="zh-CN" altLang="en-US" sz="10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汉仪家书简" panose="02010609000101010101" pitchFamily="49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48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EED1BB-626A-4642-BCBE-36C635C8D8F4}"/>
              </a:ext>
            </a:extLst>
          </p:cNvPr>
          <p:cNvSpPr txBox="1"/>
          <p:nvPr/>
        </p:nvSpPr>
        <p:spPr>
          <a:xfrm>
            <a:off x="672483" y="1012055"/>
            <a:ext cx="1084703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Linux</a:t>
            </a:r>
            <a:r>
              <a:rPr lang="zh-CN" altLang="en-US" sz="3200" dirty="0"/>
              <a:t>平台</a:t>
            </a:r>
            <a:r>
              <a:rPr lang="en-US" altLang="zh-CN" sz="3200" dirty="0"/>
              <a:t>PHP</a:t>
            </a:r>
            <a:r>
              <a:rPr lang="zh-CN" altLang="en-US" sz="3200" dirty="0"/>
              <a:t>服务端开发</a:t>
            </a:r>
            <a:r>
              <a:rPr lang="en-US" altLang="zh-CN" sz="3200" dirty="0"/>
              <a:t>——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zh-CN" dirty="0"/>
          </a:p>
          <a:p>
            <a:pPr algn="ctr"/>
            <a:r>
              <a:rPr lang="zh-CN" altLang="en-US" sz="3200"/>
              <a:t>第十五讲 </a:t>
            </a:r>
            <a:r>
              <a:rPr lang="en-US" altLang="zh-CN" sz="3200"/>
              <a:t>API</a:t>
            </a:r>
            <a:r>
              <a:rPr lang="zh-CN" altLang="en-US" sz="3200"/>
              <a:t>整理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概览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/>
              <a:t>完整的</a:t>
            </a:r>
            <a:r>
              <a:rPr lang="en-US" altLang="zh-CN" sz="2400"/>
              <a:t>API</a:t>
            </a:r>
            <a:r>
              <a:rPr lang="zh-CN" altLang="en-US" sz="2400"/>
              <a:t>设计分为几个模块：</a:t>
            </a:r>
            <a:endParaRPr lang="en-US" altLang="zh-CN" sz="2400"/>
          </a:p>
          <a:p>
            <a:pPr marL="457200" lvl="1" indent="0">
              <a:buNone/>
            </a:pPr>
            <a:r>
              <a:rPr lang="zh-CN" altLang="en-US"/>
              <a:t>后台</a:t>
            </a:r>
            <a:r>
              <a:rPr lang="en-US" altLang="zh-CN"/>
              <a:t>API</a:t>
            </a:r>
            <a:r>
              <a:rPr lang="zh-CN" altLang="en-US"/>
              <a:t>：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普通用户：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marL="457200" lvl="1" indent="0">
              <a:buNone/>
            </a:pPr>
            <a:endParaRPr lang="en-US" altLang="zh-CN" sz="16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028472D-7E84-4572-A87E-F55BC2241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78182"/>
              </p:ext>
            </p:extLst>
          </p:nvPr>
        </p:nvGraphicFramePr>
        <p:xfrm>
          <a:off x="1381369" y="2425376"/>
          <a:ext cx="9116646" cy="2577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2416">
                  <a:extLst>
                    <a:ext uri="{9D8B030D-6E8A-4147-A177-3AD203B41FA5}">
                      <a16:colId xmlns:a16="http://schemas.microsoft.com/office/drawing/2014/main" val="227731728"/>
                    </a:ext>
                  </a:extLst>
                </a:gridCol>
                <a:gridCol w="6594230">
                  <a:extLst>
                    <a:ext uri="{9D8B030D-6E8A-4147-A177-3AD203B41FA5}">
                      <a16:colId xmlns:a16="http://schemas.microsoft.com/office/drawing/2014/main" val="1132450634"/>
                    </a:ext>
                  </a:extLst>
                </a:gridCol>
              </a:tblGrid>
              <a:tr h="51549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000"/>
                        <a:t>内容管理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发布，删除，更改，获取列表，获取详细信息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694623"/>
                  </a:ext>
                </a:extLst>
              </a:tr>
              <a:tr h="51549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000"/>
                        <a:t>标签管理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创建，删除，获取列表，获取信息，给内容打标签、去标签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518408"/>
                  </a:ext>
                </a:extLst>
              </a:tr>
              <a:tr h="51549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000"/>
                        <a:t>用户管理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编辑，删除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97471"/>
                  </a:ext>
                </a:extLst>
              </a:tr>
              <a:tr h="51549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000"/>
                        <a:t>管理员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分配管理员，删除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343384"/>
                  </a:ext>
                </a:extLst>
              </a:tr>
              <a:tr h="5154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素材管理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上传，删除，获取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18626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BE6AD1E-B21A-496C-9DBA-0737B07F5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3892"/>
              </p:ext>
            </p:extLst>
          </p:nvPr>
        </p:nvGraphicFramePr>
        <p:xfrm>
          <a:off x="1381368" y="5630760"/>
          <a:ext cx="9116646" cy="9458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7586">
                  <a:extLst>
                    <a:ext uri="{9D8B030D-6E8A-4147-A177-3AD203B41FA5}">
                      <a16:colId xmlns:a16="http://schemas.microsoft.com/office/drawing/2014/main" val="2984524073"/>
                    </a:ext>
                  </a:extLst>
                </a:gridCol>
                <a:gridCol w="6559060">
                  <a:extLst>
                    <a:ext uri="{9D8B030D-6E8A-4147-A177-3AD203B41FA5}">
                      <a16:colId xmlns:a16="http://schemas.microsoft.com/office/drawing/2014/main" val="3819049935"/>
                    </a:ext>
                  </a:extLst>
                </a:gridCol>
              </a:tblGrid>
              <a:tr h="472943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登录，注册，设置信息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764773"/>
                  </a:ext>
                </a:extLst>
              </a:tr>
              <a:tr h="472943"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收藏，取消收藏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910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内容相关</a:t>
            </a:r>
            <a:r>
              <a:rPr lang="en-US" altLang="zh-CN"/>
              <a:t>API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28ACD2-9FCC-46E4-997F-60D40FFB2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0100"/>
              </p:ext>
            </p:extLst>
          </p:nvPr>
        </p:nvGraphicFramePr>
        <p:xfrm>
          <a:off x="838199" y="1610318"/>
          <a:ext cx="10515600" cy="4564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7709">
                  <a:extLst>
                    <a:ext uri="{9D8B030D-6E8A-4147-A177-3AD203B41FA5}">
                      <a16:colId xmlns:a16="http://schemas.microsoft.com/office/drawing/2014/main" val="2090910373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55601918"/>
                    </a:ext>
                  </a:extLst>
                </a:gridCol>
                <a:gridCol w="5081954">
                  <a:extLst>
                    <a:ext uri="{9D8B030D-6E8A-4147-A177-3AD203B41FA5}">
                      <a16:colId xmlns:a16="http://schemas.microsoft.com/office/drawing/2014/main" val="2600695914"/>
                    </a:ext>
                  </a:extLst>
                </a:gridCol>
                <a:gridCol w="1735014">
                  <a:extLst>
                    <a:ext uri="{9D8B030D-6E8A-4147-A177-3AD203B41FA5}">
                      <a16:colId xmlns:a16="http://schemas.microsoft.com/office/drawing/2014/main" val="904254232"/>
                    </a:ext>
                  </a:extLst>
                </a:gridCol>
              </a:tblGrid>
              <a:tr h="7606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API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请求类型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接口说明以及参数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89088"/>
                  </a:ext>
                </a:extLst>
              </a:tr>
              <a:tr h="760684">
                <a:tc>
                  <a:txBody>
                    <a:bodyPr/>
                    <a:lstStyle/>
                    <a:p>
                      <a:r>
                        <a:rPr lang="en-US" altLang="zh-CN"/>
                        <a:t>/admin/addcontent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JSON</a:t>
                      </a:r>
                      <a:r>
                        <a:rPr lang="zh-CN" altLang="en-US"/>
                        <a:t>格式</a:t>
                      </a:r>
                      <a:r>
                        <a:rPr lang="en-US" altLang="zh-CN"/>
                        <a:t>content</a:t>
                      </a:r>
                      <a:r>
                        <a:rPr lang="zh-CN" altLang="en-US"/>
                        <a:t>数据，字段和数据库对应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3276"/>
                  </a:ext>
                </a:extLst>
              </a:tr>
              <a:tr h="760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/admin/delcontent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content_id</a:t>
                      </a:r>
                      <a:r>
                        <a:rPr lang="zh-CN" altLang="en-US"/>
                        <a:t>是要删除的</a:t>
                      </a:r>
                      <a:r>
                        <a:rPr lang="en-US" altLang="zh-CN"/>
                        <a:t>id</a:t>
                      </a:r>
                      <a:r>
                        <a:rPr lang="zh-CN" altLang="en-US"/>
                        <a:t>，多个用 </a:t>
                      </a:r>
                      <a:r>
                        <a:rPr lang="en-US" altLang="zh-CN"/>
                        <a:t>, </a:t>
                      </a:r>
                      <a:r>
                        <a:rPr lang="zh-CN" altLang="en-US"/>
                        <a:t>分隔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58625"/>
                  </a:ext>
                </a:extLst>
              </a:tr>
              <a:tr h="7606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/contentlist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GET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GET</a:t>
                      </a:r>
                      <a:r>
                        <a:rPr lang="zh-CN" altLang="en-US"/>
                        <a:t>请求参数，</a:t>
                      </a:r>
                      <a:r>
                        <a:rPr lang="en-US" altLang="zh-CN"/>
                        <a:t>page=1&amp;kwd=linux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通用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689110"/>
                  </a:ext>
                </a:extLst>
              </a:tr>
              <a:tr h="760684">
                <a:tc>
                  <a:txBody>
                    <a:bodyPr/>
                    <a:lstStyle/>
                    <a:p>
                      <a:r>
                        <a:rPr lang="en-US" altLang="zh-CN"/>
                        <a:t>/getcontent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GET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GET</a:t>
                      </a:r>
                      <a:r>
                        <a:rPr lang="zh-CN" altLang="en-US"/>
                        <a:t>传递</a:t>
                      </a:r>
                      <a:r>
                        <a:rPr lang="en-US" altLang="zh-CN"/>
                        <a:t>content_id=1234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通用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630366"/>
                  </a:ext>
                </a:extLst>
              </a:tr>
              <a:tr h="760684">
                <a:tc>
                  <a:txBody>
                    <a:bodyPr/>
                    <a:lstStyle/>
                    <a:p>
                      <a:r>
                        <a:rPr lang="en-US" altLang="zh-CN"/>
                        <a:t>/admin/updatecontent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JSON</a:t>
                      </a:r>
                      <a:r>
                        <a:rPr lang="zh-CN" altLang="en-US"/>
                        <a:t>格式</a:t>
                      </a:r>
                      <a:r>
                        <a:rPr lang="en-US" altLang="zh-CN"/>
                        <a:t>content</a:t>
                      </a:r>
                      <a:r>
                        <a:rPr lang="zh-CN" altLang="en-US"/>
                        <a:t>数据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036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8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标签</a:t>
            </a:r>
            <a:r>
              <a:rPr lang="en-US" altLang="zh-CN"/>
              <a:t>API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F7C0D4-12AD-4A96-B28F-BB2039905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31503"/>
              </p:ext>
            </p:extLst>
          </p:nvPr>
        </p:nvGraphicFramePr>
        <p:xfrm>
          <a:off x="838200" y="1569087"/>
          <a:ext cx="10515600" cy="5025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7709">
                  <a:extLst>
                    <a:ext uri="{9D8B030D-6E8A-4147-A177-3AD203B41FA5}">
                      <a16:colId xmlns:a16="http://schemas.microsoft.com/office/drawing/2014/main" val="2090910373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55601918"/>
                    </a:ext>
                  </a:extLst>
                </a:gridCol>
                <a:gridCol w="5081954">
                  <a:extLst>
                    <a:ext uri="{9D8B030D-6E8A-4147-A177-3AD203B41FA5}">
                      <a16:colId xmlns:a16="http://schemas.microsoft.com/office/drawing/2014/main" val="2600695914"/>
                    </a:ext>
                  </a:extLst>
                </a:gridCol>
                <a:gridCol w="1735014">
                  <a:extLst>
                    <a:ext uri="{9D8B030D-6E8A-4147-A177-3AD203B41FA5}">
                      <a16:colId xmlns:a16="http://schemas.microsoft.com/office/drawing/2014/main" val="904254232"/>
                    </a:ext>
                  </a:extLst>
                </a:gridCol>
              </a:tblGrid>
              <a:tr h="717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API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请求类型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接口说明以及参数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89088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en-US" altLang="zh-CN"/>
                        <a:t>/admin/addtag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创建标签，</a:t>
                      </a:r>
                      <a:r>
                        <a:rPr lang="en-US" altLang="zh-CN"/>
                        <a:t>tag_name=NAME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3276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/admin/deltag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删除标签，</a:t>
                      </a:r>
                      <a:r>
                        <a:rPr lang="en-US" altLang="zh-CN"/>
                        <a:t>tag_id=ID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58625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/admin/settag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修改标签名称，</a:t>
                      </a:r>
                      <a:r>
                        <a:rPr lang="en-US" altLang="zh-CN"/>
                        <a:t>{</a:t>
                      </a:r>
                      <a:r>
                        <a:rPr lang="zh-CN" altLang="en-US"/>
                        <a:t>“</a:t>
                      </a:r>
                      <a:r>
                        <a:rPr lang="en-US" altLang="zh-CN"/>
                        <a:t>tag_id</a:t>
                      </a:r>
                      <a:r>
                        <a:rPr lang="zh-CN" altLang="en-US"/>
                        <a:t>”</a:t>
                      </a:r>
                      <a:r>
                        <a:rPr lang="en-US" altLang="zh-CN"/>
                        <a:t>:”ID”,”tag_name”:”NAME”}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689110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en-US" altLang="zh-CN"/>
                        <a:t>/admin/taglist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GET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获取标签列表，</a:t>
                      </a:r>
                      <a:r>
                        <a:rPr lang="en-US" altLang="zh-CN"/>
                        <a:t>GET</a:t>
                      </a:r>
                      <a:r>
                        <a:rPr lang="zh-CN" altLang="en-US"/>
                        <a:t>传递参数</a:t>
                      </a:r>
                      <a:r>
                        <a:rPr lang="en-US" altLang="zh-CN"/>
                        <a:t>page=12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630366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en-US" altLang="zh-CN"/>
                        <a:t>/admin/tagcontent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给内容打标签，</a:t>
                      </a:r>
                      <a:r>
                        <a:rPr lang="en-US" altLang="zh-CN"/>
                        <a:t>tag_id=TAGID&amp;content_id=ID</a:t>
                      </a:r>
                      <a:r>
                        <a:rPr lang="zh-CN" altLang="en-US"/>
                        <a:t>，</a:t>
                      </a:r>
                      <a:r>
                        <a:rPr lang="en-US" altLang="zh-CN"/>
                        <a:t>content_id</a:t>
                      </a:r>
                      <a:r>
                        <a:rPr lang="zh-CN" altLang="en-US"/>
                        <a:t>多个用</a:t>
                      </a:r>
                      <a:r>
                        <a:rPr lang="en-US" altLang="zh-CN"/>
                        <a:t>,</a:t>
                      </a:r>
                      <a:r>
                        <a:rPr lang="zh-CN" altLang="en-US"/>
                        <a:t>分隔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829274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en-US" altLang="zh-CN"/>
                        <a:t>/admin/untagcontent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取消内容标签，参数与</a:t>
                      </a:r>
                      <a:r>
                        <a:rPr lang="en-US" altLang="zh-CN"/>
                        <a:t>/admin/tagcontent</a:t>
                      </a:r>
                      <a:r>
                        <a:rPr lang="zh-CN" altLang="en-US"/>
                        <a:t>相同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83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74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用户和管理员</a:t>
            </a:r>
            <a:r>
              <a:rPr lang="en-US" altLang="zh-CN"/>
              <a:t>API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0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FC6DE8-AB0F-4450-A167-BC1552144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54123"/>
              </p:ext>
            </p:extLst>
          </p:nvPr>
        </p:nvGraphicFramePr>
        <p:xfrm>
          <a:off x="838200" y="1569087"/>
          <a:ext cx="10515600" cy="4307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7709">
                  <a:extLst>
                    <a:ext uri="{9D8B030D-6E8A-4147-A177-3AD203B41FA5}">
                      <a16:colId xmlns:a16="http://schemas.microsoft.com/office/drawing/2014/main" val="2090910373"/>
                    </a:ext>
                  </a:extLst>
                </a:gridCol>
                <a:gridCol w="1230923">
                  <a:extLst>
                    <a:ext uri="{9D8B030D-6E8A-4147-A177-3AD203B41FA5}">
                      <a16:colId xmlns:a16="http://schemas.microsoft.com/office/drawing/2014/main" val="355601918"/>
                    </a:ext>
                  </a:extLst>
                </a:gridCol>
                <a:gridCol w="5081954">
                  <a:extLst>
                    <a:ext uri="{9D8B030D-6E8A-4147-A177-3AD203B41FA5}">
                      <a16:colId xmlns:a16="http://schemas.microsoft.com/office/drawing/2014/main" val="2600695914"/>
                    </a:ext>
                  </a:extLst>
                </a:gridCol>
                <a:gridCol w="1735014">
                  <a:extLst>
                    <a:ext uri="{9D8B030D-6E8A-4147-A177-3AD203B41FA5}">
                      <a16:colId xmlns:a16="http://schemas.microsoft.com/office/drawing/2014/main" val="904254232"/>
                    </a:ext>
                  </a:extLst>
                </a:gridCol>
              </a:tblGrid>
              <a:tr h="71795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/>
                        <a:t>API</a:t>
                      </a:r>
                      <a:endParaRPr lang="zh-CN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请求类型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接口说明以及参数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/>
                        <a:t>权限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689088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r>
                        <a:rPr lang="en-US" altLang="zh-CN"/>
                        <a:t>/asignin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管理员登录，</a:t>
                      </a:r>
                      <a:r>
                        <a:rPr lang="en-US" altLang="zh-CN"/>
                        <a:t>username=USERNAME&amp;passwd=PASSWD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223276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/login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普通用户登录，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参数是</a:t>
                      </a:r>
                      <a:r>
                        <a:rPr lang="en-US" altLang="zh-CN"/>
                        <a:t>username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passwd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用户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58625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/register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注册，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username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passwd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689110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/admin/addadmin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创建管理员账户，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username</a:t>
                      </a:r>
                      <a:r>
                        <a:rPr lang="zh-CN" altLang="en-US"/>
                        <a:t>和</a:t>
                      </a:r>
                      <a:r>
                        <a:rPr lang="en-US" altLang="zh-CN"/>
                        <a:t>passwd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920078"/>
                  </a:ext>
                </a:extLst>
              </a:tr>
              <a:tr h="71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/admin/deladmin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POST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删除管理员，</a:t>
                      </a:r>
                      <a:r>
                        <a:rPr lang="en-US" altLang="zh-CN"/>
                        <a:t>POST</a:t>
                      </a:r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admin_id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管理员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92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76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curl</a:t>
            </a:r>
            <a:r>
              <a:rPr lang="zh-CN" altLang="en-US"/>
              <a:t>命令测试接口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>
                <a:latin typeface="Roboto Mono Light" pitchFamily="2" charset="0"/>
              </a:rPr>
              <a:t>Linux</a:t>
            </a:r>
            <a:r>
              <a:rPr lang="zh-CN" altLang="en-US" sz="2000">
                <a:latin typeface="Roboto Mono Light" pitchFamily="2" charset="0"/>
              </a:rPr>
              <a:t>提供了</a:t>
            </a:r>
            <a:r>
              <a:rPr lang="en-US" altLang="zh-CN" sz="2000">
                <a:latin typeface="Roboto Mono Light" pitchFamily="2" charset="0"/>
              </a:rPr>
              <a:t>curl</a:t>
            </a:r>
            <a:r>
              <a:rPr lang="zh-CN" altLang="en-US" sz="2000">
                <a:latin typeface="Roboto Mono Light" pitchFamily="2" charset="0"/>
              </a:rPr>
              <a:t>命令可以在终端发送</a:t>
            </a:r>
            <a:r>
              <a:rPr lang="en-US" altLang="zh-CN" sz="2000">
                <a:latin typeface="Roboto Mono Light" pitchFamily="2" charset="0"/>
              </a:rPr>
              <a:t>HTTP</a:t>
            </a:r>
            <a:r>
              <a:rPr lang="zh-CN" altLang="en-US" sz="2000">
                <a:latin typeface="Roboto Mono Light" pitchFamily="2" charset="0"/>
              </a:rPr>
              <a:t>请求。使用方式：</a:t>
            </a: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curl ‘127.0.0.1:9999/contentlist’</a:t>
            </a:r>
          </a:p>
          <a:p>
            <a:pPr marL="457200" lvl="1" indent="0">
              <a:buNone/>
            </a:pP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//</a:t>
            </a:r>
            <a:r>
              <a:rPr lang="zh-CN" altLang="en-US" sz="2000">
                <a:latin typeface="Roboto Mono Light" pitchFamily="2" charset="0"/>
              </a:rPr>
              <a:t>使用 </a:t>
            </a:r>
            <a:r>
              <a:rPr lang="en-US" altLang="zh-CN" sz="2000">
                <a:latin typeface="Roboto Mono Light" pitchFamily="2" charset="0"/>
              </a:rPr>
              <a:t>–d </a:t>
            </a:r>
            <a:r>
              <a:rPr lang="zh-CN" altLang="en-US" sz="2000">
                <a:latin typeface="Roboto Mono Light" pitchFamily="2" charset="0"/>
              </a:rPr>
              <a:t>发送</a:t>
            </a:r>
            <a:r>
              <a:rPr lang="en-US" altLang="zh-CN" sz="2000">
                <a:latin typeface="Roboto Mono Light" pitchFamily="2" charset="0"/>
              </a:rPr>
              <a:t>POST</a:t>
            </a:r>
            <a:r>
              <a:rPr lang="zh-CN" altLang="en-US" sz="2000">
                <a:latin typeface="Roboto Mono Light" pitchFamily="2" charset="0"/>
              </a:rPr>
              <a:t>数据</a:t>
            </a: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r>
              <a:rPr lang="en-US" altLang="zh-CN" sz="2000">
                <a:latin typeface="Roboto Mono Light" pitchFamily="2" charset="0"/>
              </a:rPr>
              <a:t>curl –d ‘username=test&amp;passwd=test123’ ‘127.0.0.1:9999/login’</a:t>
            </a:r>
          </a:p>
          <a:p>
            <a:pPr marL="457200" lvl="1" indent="0">
              <a:buNone/>
            </a:pP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sz="2000">
              <a:latin typeface="Roboto Mono Light" pitchFamily="2" charset="0"/>
            </a:endParaRPr>
          </a:p>
          <a:p>
            <a:pPr marL="457200" lvl="1" indent="0">
              <a:buNone/>
            </a:pPr>
            <a:endParaRPr lang="en-US" altLang="zh-CN" sz="20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400" dirty="0">
              <a:latin typeface="Roboto Mono Light" pitchFamily="2" charset="0"/>
            </a:endParaRPr>
          </a:p>
          <a:p>
            <a:endParaRPr lang="en-US" altLang="zh-CN" sz="2000" dirty="0">
              <a:latin typeface="Roboto Mon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355188"/>
      </p:ext>
    </p:extLst>
  </p:cSld>
  <p:clrMapOvr>
    <a:masterClrMapping/>
  </p:clrMapOvr>
</p:sld>
</file>

<file path=ppt/theme/theme1.xml><?xml version="1.0" encoding="utf-8"?>
<a:theme xmlns:a="http://schemas.openxmlformats.org/drawingml/2006/main" name="PHP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Roboto Mono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435</Words>
  <Application>Microsoft Office PowerPoint</Application>
  <PresentationFormat>宽屏</PresentationFormat>
  <Paragraphs>143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汉仪家书简</vt:lpstr>
      <vt:lpstr>书体坊向佳红毛笔行书</vt:lpstr>
      <vt:lpstr>Arial</vt:lpstr>
      <vt:lpstr>Roboto Mono Light</vt:lpstr>
      <vt:lpstr>Tahoma</vt:lpstr>
      <vt:lpstr>PHPcover</vt:lpstr>
      <vt:lpstr>PowerPoint 演示文稿</vt:lpstr>
      <vt:lpstr>API概览</vt:lpstr>
      <vt:lpstr>内容相关API</vt:lpstr>
      <vt:lpstr>标签API</vt:lpstr>
      <vt:lpstr>用户和管理员API</vt:lpstr>
      <vt:lpstr>使用curl命令测试接口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406</cp:revision>
  <dcterms:created xsi:type="dcterms:W3CDTF">2017-12-10T11:51:32Z</dcterms:created>
  <dcterms:modified xsi:type="dcterms:W3CDTF">2018-04-26T17:23:45Z</dcterms:modified>
</cp:coreProperties>
</file>