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8" r:id="rId4"/>
    <p:sldId id="292" r:id="rId5"/>
    <p:sldId id="293" r:id="rId6"/>
    <p:sldId id="294" r:id="rId7"/>
    <p:sldId id="264" r:id="rId8"/>
    <p:sldId id="288" r:id="rId9"/>
    <p:sldId id="295" r:id="rId10"/>
    <p:sldId id="302" r:id="rId11"/>
    <p:sldId id="306" r:id="rId12"/>
    <p:sldId id="265" r:id="rId13"/>
    <p:sldId id="291" r:id="rId14"/>
    <p:sldId id="301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4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6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第九讲 </a:t>
            </a:r>
            <a:r>
              <a:rPr lang="en-US" altLang="zh-CN" sz="3200" dirty="0" err="1"/>
              <a:t>Swoole</a:t>
            </a:r>
            <a:r>
              <a:rPr lang="zh-CN" altLang="en-US" sz="3200" dirty="0"/>
              <a:t>与</a:t>
            </a:r>
            <a:r>
              <a:rPr lang="en-US" altLang="zh-CN" sz="3200" dirty="0" err="1"/>
              <a:t>Websocket</a:t>
            </a:r>
            <a:r>
              <a:rPr lang="zh-CN" altLang="en-US" sz="3200" dirty="0"/>
              <a:t>协议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编写</a:t>
            </a:r>
            <a:r>
              <a:rPr lang="en-US" altLang="zh-CN" dirty="0" err="1"/>
              <a:t>Websocket</a:t>
            </a:r>
            <a:r>
              <a:rPr lang="zh-CN" altLang="en-US" dirty="0"/>
              <a:t>服务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2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900" dirty="0"/>
              <a:t>使用代码示例来理解如何用</a:t>
            </a:r>
            <a:r>
              <a:rPr lang="en-US" altLang="zh-CN" sz="1900" dirty="0" err="1"/>
              <a:t>Swoole</a:t>
            </a:r>
            <a:r>
              <a:rPr lang="zh-CN" altLang="en-US" sz="1900" dirty="0"/>
              <a:t>实现</a:t>
            </a:r>
            <a:r>
              <a:rPr lang="en-US" altLang="zh-CN" sz="1900" dirty="0" err="1"/>
              <a:t>Websocket</a:t>
            </a:r>
            <a:r>
              <a:rPr lang="zh-CN" altLang="en-US" sz="1900" dirty="0"/>
              <a:t>服务：</a:t>
            </a:r>
            <a:endParaRPr lang="en-US" altLang="zh-CN" sz="19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900" dirty="0"/>
              <a:t>class</a:t>
            </a:r>
            <a:r>
              <a:rPr lang="en-US" altLang="zh-CN" sz="1900"/>
              <a:t> phpWebSocket</a:t>
            </a:r>
            <a:r>
              <a:rPr lang="en-US" altLang="zh-CN" sz="1900" dirty="0"/>
              <a:t> </a:t>
            </a:r>
            <a:r>
              <a:rPr lang="en-US" altLang="zh-CN" sz="1900"/>
              <a:t>{</a:t>
            </a:r>
            <a:br>
              <a:rPr lang="en-US" altLang="zh-CN" sz="1900" dirty="0"/>
            </a:br>
            <a:r>
              <a:rPr lang="en-US" altLang="zh-CN" sz="1900" dirty="0"/>
              <a:t>    private $server;</a:t>
            </a:r>
            <a:br>
              <a:rPr lang="en-US" altLang="zh-CN" sz="1900" dirty="0"/>
            </a:br>
            <a:r>
              <a:rPr lang="en-US" altLang="zh-CN" sz="1900" dirty="0"/>
              <a:t>    public function __construct() {</a:t>
            </a:r>
            <a:br>
              <a:rPr lang="en-US" altLang="zh-CN" sz="1900" dirty="0"/>
            </a:br>
            <a:r>
              <a:rPr lang="en-US" altLang="zh-CN" sz="1900" dirty="0"/>
              <a:t>        $this-&gt;server = new </a:t>
            </a:r>
            <a:r>
              <a:rPr lang="en-US" altLang="zh-CN" sz="1900" dirty="0" err="1"/>
              <a:t>swoole_websocket_server</a:t>
            </a:r>
            <a:r>
              <a:rPr lang="en-US" altLang="zh-CN" sz="1900" dirty="0"/>
              <a:t>(‘localhost’,9876);</a:t>
            </a:r>
            <a:br>
              <a:rPr lang="en-US" altLang="zh-CN" sz="1900" dirty="0"/>
            </a:br>
            <a:r>
              <a:rPr lang="en-US" altLang="zh-CN" sz="1900" dirty="0"/>
              <a:t>        $this-&gt;server-&gt;on('</a:t>
            </a:r>
            <a:r>
              <a:rPr lang="en-US" altLang="zh-CN" sz="1900" dirty="0" err="1"/>
              <a:t>open',function</a:t>
            </a:r>
            <a:r>
              <a:rPr lang="en-US" altLang="zh-CN" sz="1900" dirty="0"/>
              <a:t>($server, $</a:t>
            </a:r>
            <a:r>
              <a:rPr lang="en-US" altLang="zh-CN" sz="1900" dirty="0" err="1"/>
              <a:t>req</a:t>
            </a:r>
            <a:r>
              <a:rPr lang="en-US" altLang="zh-CN" sz="1900" dirty="0"/>
              <a:t>) {</a:t>
            </a:r>
            <a:br>
              <a:rPr lang="en-US" altLang="zh-CN" sz="1900" dirty="0"/>
            </a:br>
            <a:r>
              <a:rPr lang="en-US" altLang="zh-CN" sz="1900" dirty="0"/>
              <a:t>           </a:t>
            </a:r>
            <a:r>
              <a:rPr lang="en-US" altLang="zh-CN" sz="1900"/>
              <a:t> echo “websocket open by “ . $req-&gt;fd . ”\n”;</a:t>
            </a:r>
            <a:br>
              <a:rPr lang="en-US" altLang="zh-CN" sz="1900" dirty="0"/>
            </a:br>
            <a:r>
              <a:rPr lang="en-US" altLang="zh-CN" sz="1900" dirty="0"/>
              <a:t>        });</a:t>
            </a:r>
            <a:br>
              <a:rPr lang="en-US" altLang="zh-CN" sz="1900" dirty="0"/>
            </a:br>
            <a:r>
              <a:rPr lang="en-US" altLang="zh-CN" sz="1900" dirty="0"/>
              <a:t>        $this-&gt;server-&gt;on('</a:t>
            </a:r>
            <a:r>
              <a:rPr lang="en-US" altLang="zh-CN" sz="1900" dirty="0" err="1"/>
              <a:t>message',function</a:t>
            </a:r>
            <a:r>
              <a:rPr lang="en-US" altLang="zh-CN" sz="1900" dirty="0"/>
              <a:t>($</a:t>
            </a:r>
            <a:r>
              <a:rPr lang="en-US" altLang="zh-CN" sz="1900"/>
              <a:t>server,$req) </a:t>
            </a:r>
            <a:r>
              <a:rPr lang="en-US" altLang="zh-CN" sz="1900" dirty="0"/>
              <a:t>{</a:t>
            </a:r>
            <a:br>
              <a:rPr lang="en-US" altLang="zh-CN" sz="1900" dirty="0"/>
            </a:br>
            <a:r>
              <a:rPr lang="en-US" altLang="zh-CN" sz="1900" dirty="0"/>
              <a:t>            $server-&gt;</a:t>
            </a:r>
            <a:r>
              <a:rPr lang="en-US" altLang="zh-CN" sz="1900"/>
              <a:t>push($req-&gt;</a:t>
            </a:r>
            <a:r>
              <a:rPr lang="en-US" altLang="zh-CN" sz="1900" err="1"/>
              <a:t>fd</a:t>
            </a:r>
            <a:r>
              <a:rPr lang="en-US" altLang="zh-CN" sz="1900"/>
              <a:t>,mt_rand(0,1024));</a:t>
            </a:r>
            <a:br>
              <a:rPr lang="en-US" altLang="zh-CN" sz="1900" dirty="0"/>
            </a:br>
            <a:r>
              <a:rPr lang="en-US" altLang="zh-CN" sz="1900" dirty="0"/>
              <a:t>        });</a:t>
            </a:r>
            <a:br>
              <a:rPr lang="en-US" altLang="zh-CN" sz="1900" dirty="0"/>
            </a:br>
            <a:r>
              <a:rPr lang="en-US" altLang="zh-CN" sz="1900" dirty="0"/>
              <a:t>        $this-&gt;server-&gt;on('</a:t>
            </a:r>
            <a:r>
              <a:rPr lang="en-US" altLang="zh-CN" sz="1900" dirty="0" err="1"/>
              <a:t>close',function</a:t>
            </a:r>
            <a:r>
              <a:rPr lang="en-US" altLang="zh-CN" sz="1900" dirty="0"/>
              <a:t>($server, $</a:t>
            </a:r>
            <a:r>
              <a:rPr lang="en-US" altLang="zh-CN" sz="1900" dirty="0" err="1"/>
              <a:t>fd</a:t>
            </a:r>
            <a:r>
              <a:rPr lang="en-US" altLang="zh-CN" sz="1900" dirty="0"/>
              <a:t>) {</a:t>
            </a:r>
            <a:br>
              <a:rPr lang="en-US" altLang="zh-CN" sz="1900" dirty="0"/>
            </a:br>
            <a:r>
              <a:rPr lang="en-US" altLang="zh-CN" sz="1900" dirty="0"/>
              <a:t>            echo $</a:t>
            </a:r>
            <a:r>
              <a:rPr lang="en-US" altLang="zh-CN" sz="1900" dirty="0" err="1"/>
              <a:t>fd</a:t>
            </a:r>
            <a:r>
              <a:rPr lang="en-US" altLang="zh-CN" sz="1900" dirty="0"/>
              <a:t> . " closed\n";</a:t>
            </a:r>
            <a:br>
              <a:rPr lang="en-US" altLang="zh-CN" sz="1900" dirty="0"/>
            </a:br>
            <a:r>
              <a:rPr lang="en-US" altLang="zh-CN" sz="1900" dirty="0"/>
              <a:t>        });</a:t>
            </a:r>
            <a:br>
              <a:rPr lang="en-US" altLang="zh-CN" sz="1900" dirty="0"/>
            </a:br>
            <a:r>
              <a:rPr lang="en-US" altLang="zh-CN" sz="1900" dirty="0"/>
              <a:t>        $this-&gt;server-&gt;start();</a:t>
            </a:r>
            <a:br>
              <a:rPr lang="en-US" altLang="zh-CN" sz="1900" dirty="0"/>
            </a:br>
            <a:r>
              <a:rPr lang="en-US" altLang="zh-CN" sz="1900" dirty="0"/>
              <a:t>    }</a:t>
            </a:r>
            <a:br>
              <a:rPr lang="en-US" altLang="zh-CN" sz="1900" dirty="0"/>
            </a:br>
            <a:r>
              <a:rPr lang="en-US" altLang="zh-CN" sz="1900" dirty="0"/>
              <a:t>}</a:t>
            </a:r>
            <a:br>
              <a:rPr lang="en-US" altLang="zh-CN" sz="1900" dirty="0"/>
            </a:br>
            <a:r>
              <a:rPr lang="en-US" altLang="zh-CN" sz="1900" dirty="0"/>
              <a:t>new </a:t>
            </a:r>
            <a:r>
              <a:rPr lang="en-US" altLang="zh-CN" sz="1900" dirty="0" err="1"/>
              <a:t>phpWebSocket</a:t>
            </a:r>
            <a:r>
              <a:rPr lang="en-US" altLang="zh-CN" sz="19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编写</a:t>
            </a:r>
            <a:r>
              <a:rPr lang="en-US" altLang="zh-CN" dirty="0" err="1"/>
              <a:t>Websocket</a:t>
            </a:r>
            <a:r>
              <a:rPr lang="zh-CN" altLang="en-US" dirty="0"/>
              <a:t>客户端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客户端每隔</a:t>
            </a:r>
            <a:r>
              <a:rPr lang="en-US" altLang="zh-CN" sz="2000" dirty="0"/>
              <a:t>100ms</a:t>
            </a:r>
            <a:r>
              <a:rPr lang="zh-CN" altLang="en-US" sz="2000" dirty="0"/>
              <a:t>向服务器发送一条消息：</a:t>
            </a:r>
            <a:endParaRPr lang="en-US" altLang="zh-CN" sz="2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/>
              <a:t>$cli = new </a:t>
            </a:r>
            <a:r>
              <a:rPr lang="en-US" altLang="zh-CN" sz="2000" dirty="0" err="1"/>
              <a:t>swoole_http_client</a:t>
            </a:r>
            <a:r>
              <a:rPr lang="en-US" altLang="zh-CN" sz="2000" dirty="0"/>
              <a:t>(‘127.0.0.1’,9876);</a:t>
            </a:r>
            <a:br>
              <a:rPr lang="en-US" altLang="zh-CN" sz="2000" dirty="0"/>
            </a:br>
            <a:r>
              <a:rPr lang="en-US" altLang="zh-CN" sz="2000" i="1" dirty="0">
                <a:solidFill>
                  <a:srgbClr val="C00000"/>
                </a:solidFill>
              </a:rPr>
              <a:t>//</a:t>
            </a:r>
            <a:r>
              <a:rPr lang="en-US" altLang="zh-CN" sz="2000" i="1" dirty="0" err="1">
                <a:solidFill>
                  <a:srgbClr val="C00000"/>
                </a:solidFill>
              </a:rPr>
              <a:t>onMessage</a:t>
            </a:r>
            <a:r>
              <a:rPr lang="zh-CN" altLang="en-US" sz="2000" i="1" dirty="0">
                <a:solidFill>
                  <a:srgbClr val="C00000"/>
                </a:solidFill>
              </a:rPr>
              <a:t>事件是必须的</a:t>
            </a:r>
            <a:br>
              <a:rPr lang="en-US" altLang="zh-CN" sz="2000" dirty="0"/>
            </a:br>
            <a:r>
              <a:rPr lang="en-US" altLang="zh-CN" sz="2000" dirty="0"/>
              <a:t>$cli-&gt;on('</a:t>
            </a:r>
            <a:r>
              <a:rPr lang="en-US" altLang="zh-CN" sz="2000" dirty="0" err="1"/>
              <a:t>message',function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cli,$frame</a:t>
            </a:r>
            <a:r>
              <a:rPr lang="en-US" altLang="zh-CN" sz="2000" dirty="0"/>
              <a:t>){</a:t>
            </a:r>
            <a:br>
              <a:rPr lang="en-US" altLang="zh-CN" sz="2000" dirty="0"/>
            </a:br>
            <a:r>
              <a:rPr lang="en-US" altLang="zh-CN" sz="2000" dirty="0"/>
              <a:t>    echo "Received: $frame-&gt;data\n";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usleep</a:t>
            </a:r>
            <a:r>
              <a:rPr lang="en-US" altLang="zh-CN" sz="2000" dirty="0"/>
              <a:t>(100000);</a:t>
            </a:r>
            <a:br>
              <a:rPr lang="en-US" altLang="zh-CN" sz="2000" dirty="0"/>
            </a:br>
            <a:r>
              <a:rPr lang="en-US" altLang="zh-CN" sz="2000" dirty="0"/>
              <a:t>    $cli-&gt;push("Send: " . </a:t>
            </a:r>
            <a:r>
              <a:rPr lang="en-US" altLang="zh-CN" sz="2000" dirty="0" err="1"/>
              <a:t>mt_rand</a:t>
            </a:r>
            <a:r>
              <a:rPr lang="en-US" altLang="zh-CN" sz="2000" dirty="0"/>
              <a:t>(1000,10000));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$cli-&gt;upgrade('/',function($cli){</a:t>
            </a:r>
            <a:br>
              <a:rPr lang="en-US" altLang="zh-CN" sz="2000" dirty="0"/>
            </a:br>
            <a:r>
              <a:rPr lang="en-US" altLang="zh-CN" sz="2000" dirty="0"/>
              <a:t>    $cli-&gt;push( time() );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6839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实现推送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实现每秒推送一条消息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服务可以实现服务端消息推送。</a:t>
            </a:r>
            <a:endParaRPr lang="en-US" altLang="zh-CN" sz="2400" dirty="0"/>
          </a:p>
          <a:p>
            <a:r>
              <a:rPr lang="zh-CN" altLang="en-US" sz="2400" dirty="0"/>
              <a:t>每秒推送一条消息要考虑的问题：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Swoole</a:t>
            </a:r>
            <a:r>
              <a:rPr lang="zh-CN" altLang="en-US" sz="2000" dirty="0"/>
              <a:t>采用事件驱动的异步处理方式，</a:t>
            </a:r>
            <a:r>
              <a:rPr lang="zh-CN" altLang="en-US" sz="2000" dirty="0">
                <a:solidFill>
                  <a:srgbClr val="C00000"/>
                </a:solidFill>
              </a:rPr>
              <a:t>需要有一个触发事件。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不能使用循环与</a:t>
            </a:r>
            <a:r>
              <a:rPr lang="en-US" altLang="zh-CN" sz="2000" dirty="0"/>
              <a:t>sleep</a:t>
            </a:r>
            <a:r>
              <a:rPr lang="zh-CN" altLang="en-US" sz="2000" dirty="0"/>
              <a:t>的方式，这会把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变成同步模式，并且每次只能处理一个请求，只有等一个连接关闭，才可以有新的请求进行处理。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Swoole</a:t>
            </a:r>
            <a:r>
              <a:rPr lang="zh-CN" altLang="en-US" sz="2000" dirty="0"/>
              <a:t>多进程分配请求导致连接信息不能由进程使用变量进行存储，需要一个公共的缓存空间进行存储。</a:t>
            </a:r>
            <a:endParaRPr lang="en-US" altLang="zh-CN" sz="2000" dirty="0"/>
          </a:p>
          <a:p>
            <a:pPr lvl="1"/>
            <a:r>
              <a:rPr lang="zh-CN" altLang="en-US" sz="2000" dirty="0"/>
              <a:t>由于是服务程序，需要创建守护进程。</a:t>
            </a:r>
            <a:endParaRPr lang="en-US" altLang="zh-CN" sz="2000" dirty="0"/>
          </a:p>
          <a:p>
            <a:pPr lvl="1"/>
            <a:r>
              <a:rPr lang="zh-CN" altLang="en-US" sz="2000" dirty="0"/>
              <a:t>进程要捕获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信号进行后续处理后再</a:t>
            </a:r>
            <a:r>
              <a:rPr lang="zh-CN" altLang="en-US" sz="2000"/>
              <a:t>退出。</a:t>
            </a:r>
            <a:endParaRPr lang="en-US" altLang="zh-CN" sz="1800" dirty="0"/>
          </a:p>
          <a:p>
            <a:r>
              <a:rPr lang="zh-CN" altLang="en-US" sz="2400" dirty="0"/>
              <a:t>实现方案：</a:t>
            </a:r>
            <a:endParaRPr lang="en-US" altLang="zh-CN" sz="2400" dirty="0"/>
          </a:p>
          <a:p>
            <a:pPr lvl="1"/>
            <a:r>
              <a:rPr lang="zh-CN" altLang="en-US" sz="2000" dirty="0"/>
              <a:t>使用一个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客户端连接到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服务端，客户端每秒发送一条数据，服务端进行转发。由客户端触发消息推送事件。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缓存服务存储连接信息。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客户端触发推送事件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$cli = new </a:t>
            </a:r>
            <a:r>
              <a:rPr lang="en-US" altLang="zh-CN" sz="2000" dirty="0" err="1"/>
              <a:t>swoole_http_client</a:t>
            </a:r>
            <a:r>
              <a:rPr lang="en-US" altLang="zh-CN" sz="2000" dirty="0"/>
              <a:t>('127.0.0.1',4567);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$cli-&gt;on('</a:t>
            </a:r>
            <a:r>
              <a:rPr lang="en-US" altLang="zh-CN" sz="2000" dirty="0" err="1"/>
              <a:t>message',function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cli,$frame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//</a:t>
            </a:r>
            <a:r>
              <a:rPr lang="zh-CN" altLang="en-US" sz="2000" dirty="0"/>
              <a:t>由于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客户端必须要</a:t>
            </a:r>
            <a:r>
              <a:rPr lang="en-US" altLang="zh-CN" sz="2000" dirty="0" err="1"/>
              <a:t>onMessage</a:t>
            </a:r>
            <a:r>
              <a:rPr lang="zh-CN" altLang="en-US" sz="2000" dirty="0"/>
              <a:t>事件，但是回调函数什么也不做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$cli-&gt;upgrade('/</a:t>
            </a:r>
            <a:r>
              <a:rPr lang="en-US" altLang="zh-CN" sz="2000" dirty="0" err="1"/>
              <a:t>push_client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phpswoolewebsocket</a:t>
            </a:r>
            <a:r>
              <a:rPr lang="en-US" altLang="zh-CN" sz="2000" dirty="0"/>
              <a:t>',function($cli){</a:t>
            </a:r>
            <a:br>
              <a:rPr lang="en-US" altLang="zh-CN" sz="2000" dirty="0"/>
            </a:br>
            <a:r>
              <a:rPr lang="en-US" altLang="zh-CN" sz="2000" dirty="0"/>
              <a:t>    while(true) {</a:t>
            </a:r>
            <a:br>
              <a:rPr lang="en-US" altLang="zh-CN" sz="2000" dirty="0"/>
            </a:br>
            <a:r>
              <a:rPr lang="en-US" altLang="zh-CN" sz="2000" dirty="0"/>
              <a:t>        $cli-&gt;</a:t>
            </a:r>
            <a:r>
              <a:rPr lang="en-US" altLang="zh-CN" sz="2000"/>
              <a:t>push(strftime(“%Y.%m.%d %H:%M:%S”));</a:t>
            </a:r>
            <a:br>
              <a:rPr lang="en-US" altLang="zh-CN" sz="2000" dirty="0"/>
            </a:br>
            <a:r>
              <a:rPr lang="en-US" altLang="zh-CN" sz="2000" dirty="0"/>
              <a:t>        sleep(1);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9976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public function </a:t>
            </a:r>
            <a:r>
              <a:rPr lang="en-US" altLang="zh-CN" sz="2000" dirty="0" err="1"/>
              <a:t>on_open</a:t>
            </a:r>
            <a:r>
              <a:rPr lang="en-US" altLang="zh-CN" sz="2000" dirty="0"/>
              <a:t>($server,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conn_head</a:t>
            </a:r>
            <a:r>
              <a:rPr lang="en-US" altLang="zh-CN" sz="2000" dirty="0"/>
              <a:t> .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1600" i="1" dirty="0"/>
              <a:t>          //</a:t>
            </a:r>
            <a:r>
              <a:rPr lang="zh-CN" altLang="en-US" sz="1600" i="1" dirty="0"/>
              <a:t>简单实现方案，通过检测</a:t>
            </a:r>
            <a:r>
              <a:rPr lang="en-US" altLang="zh-CN" sz="1600" i="1" dirty="0"/>
              <a:t>PATH_INFO</a:t>
            </a:r>
            <a:r>
              <a:rPr lang="zh-CN" altLang="en-US" sz="1600" i="1" dirty="0"/>
              <a:t>信息确定是推送事件触发客户端的连接</a:t>
            </a:r>
            <a:endParaRPr lang="en-US" altLang="zh-CN" sz="1600" i="1" dirty="0"/>
          </a:p>
          <a:p>
            <a:pPr marL="0" indent="0">
              <a:buNone/>
            </a:pPr>
            <a:r>
              <a:rPr lang="en-US" altLang="zh-CN" sz="1600" i="1" dirty="0"/>
              <a:t>          //PATH_INFO</a:t>
            </a:r>
            <a:r>
              <a:rPr lang="zh-CN" altLang="en-US" sz="1600" i="1" dirty="0"/>
              <a:t>在此处是以</a:t>
            </a:r>
            <a:r>
              <a:rPr lang="en-US" altLang="zh-CN" sz="1600" i="1" dirty="0"/>
              <a:t>key</a:t>
            </a:r>
            <a:r>
              <a:rPr lang="zh-CN" altLang="en-US" sz="1600" i="1"/>
              <a:t>的作用来使用的</a:t>
            </a:r>
            <a:br>
              <a:rPr lang="en-US" altLang="zh-CN" sz="2000" dirty="0"/>
            </a:br>
            <a:r>
              <a:rPr lang="en-US" altLang="zh-CN" sz="2000" dirty="0"/>
              <a:t>        if ($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-&gt;server[‘</a:t>
            </a:r>
            <a:r>
              <a:rPr lang="en-US" altLang="zh-CN" sz="2000" dirty="0" err="1"/>
              <a:t>path_info</a:t>
            </a:r>
            <a:r>
              <a:rPr lang="en-US" altLang="zh-CN" sz="2000" dirty="0"/>
              <a:t>'] == ’/</a:t>
            </a:r>
            <a:r>
              <a:rPr lang="en-US" altLang="zh-CN" sz="2000" dirty="0" err="1"/>
              <a:t>push_client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phpswoolewebsocket</a:t>
            </a:r>
            <a:r>
              <a:rPr lang="en-US" altLang="zh-CN" sz="2000" dirty="0"/>
              <a:t>') {</a:t>
            </a:r>
            <a:br>
              <a:rPr lang="en-US" altLang="zh-CN" sz="2000" dirty="0"/>
            </a:br>
            <a:r>
              <a:rPr lang="en-US" altLang="zh-CN" sz="2000" dirty="0"/>
              <a:t>    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缓存连接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-&gt;set($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48281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on_message</a:t>
            </a:r>
            <a:r>
              <a:rPr lang="en-US" altLang="zh-CN" sz="2000" dirty="0"/>
              <a:t>($server,</a:t>
            </a:r>
            <a:r>
              <a:rPr lang="en-US" altLang="zh-CN" sz="2000"/>
              <a:t> $req)</a:t>
            </a:r>
            <a:r>
              <a:rPr lang="en-US" altLang="zh-CN" sz="2000" dirty="0"/>
              <a:t> {</a:t>
            </a:r>
            <a:br>
              <a:rPr lang="en-US" altLang="zh-CN" sz="2000" dirty="0"/>
            </a:br>
            <a:r>
              <a:rPr lang="en-US" altLang="zh-CN" sz="1600" i="1" dirty="0"/>
              <a:t>        //</a:t>
            </a:r>
            <a:r>
              <a:rPr lang="zh-CN" altLang="en-US" sz="1600" i="1" dirty="0"/>
              <a:t>获取保存的推送客户端连接与当前连接对比，确定是推送客户端发送数据则转发</a:t>
            </a:r>
            <a:br>
              <a:rPr lang="en-US" altLang="zh-CN" sz="2000" dirty="0"/>
            </a:br>
            <a:r>
              <a:rPr lang="en-US" altLang="zh-CN" sz="2000" dirty="0"/>
              <a:t>        if</a:t>
            </a:r>
            <a:r>
              <a:rPr lang="en-US" altLang="zh-CN" sz="2000"/>
              <a:t> ($req-&gt;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 ==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-&gt;get($this-&gt;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)) {</a:t>
            </a:r>
            <a:br>
              <a:rPr lang="en-US" altLang="zh-CN" sz="2000" dirty="0"/>
            </a:br>
            <a:r>
              <a:rPr lang="en-US" altLang="zh-CN" sz="2000" dirty="0"/>
              <a:t>            //start push</a:t>
            </a:r>
            <a:br>
              <a:rPr lang="en-US" altLang="zh-CN" sz="2000" dirty="0"/>
            </a:br>
            <a:r>
              <a:rPr lang="en-US" altLang="zh-CN" sz="2000" dirty="0"/>
              <a:t>            if(!</a:t>
            </a:r>
            <a:r>
              <a:rPr lang="en-US" altLang="zh-CN" sz="2000"/>
              <a:t>empty($req-&gt;</a:t>
            </a:r>
            <a:r>
              <a:rPr lang="en-US" altLang="zh-CN" sz="2000" dirty="0"/>
              <a:t>data))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$keys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getDelayed</a:t>
            </a:r>
            <a:r>
              <a:rPr lang="en-US" altLang="zh-CN" sz="2000" dirty="0"/>
              <a:t>($keys);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fetchAll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foreach ($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as $</a:t>
            </a:r>
            <a:r>
              <a:rPr lang="en-US" altLang="zh-CN" sz="2000" dirty="0" err="1"/>
              <a:t>kv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    $server-&gt;push($</a:t>
            </a:r>
            <a:r>
              <a:rPr lang="en-US" altLang="zh-CN" sz="2000" dirty="0" err="1"/>
              <a:t>kv</a:t>
            </a:r>
            <a:r>
              <a:rPr lang="en-US" altLang="zh-CN" sz="2000"/>
              <a:t>['value’],$req-&gt;</a:t>
            </a:r>
            <a:r>
              <a:rPr lang="en-US" altLang="zh-CN" sz="2000" dirty="0"/>
              <a:t>data);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3659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onClose</a:t>
            </a:r>
            <a:r>
              <a:rPr lang="zh-CN" altLang="en-US" dirty="0"/>
              <a:t>事件和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onClose</a:t>
            </a:r>
            <a:r>
              <a:rPr lang="zh-CN" altLang="en-US" sz="2000" dirty="0"/>
              <a:t>事件代码示例：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   public function </a:t>
            </a:r>
            <a:r>
              <a:rPr lang="en-US" altLang="zh-CN" sz="2000" dirty="0" err="1"/>
              <a:t>on_close</a:t>
            </a:r>
            <a:r>
              <a:rPr lang="en-US" altLang="zh-CN" sz="2000" dirty="0"/>
              <a:t>($server,$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-&gt;delete($this-&gt;conn_head.$fd,0);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r>
              <a:rPr lang="en-US" altLang="zh-CN" sz="2000" dirty="0" err="1"/>
              <a:t>onShutdown</a:t>
            </a:r>
            <a:r>
              <a:rPr lang="en-US" altLang="zh-CN" sz="2000" dirty="0"/>
              <a:t> </a:t>
            </a:r>
            <a:r>
              <a:rPr lang="zh-CN" altLang="en-US" sz="2000" dirty="0"/>
              <a:t>事件代码示例（捕获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信号并处理）：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on_shutdown</a:t>
            </a:r>
            <a:r>
              <a:rPr lang="en-US" altLang="zh-CN" sz="2000" dirty="0"/>
              <a:t>($server)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843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0648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HTTP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协议的特点与不足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基于</a:t>
                      </a:r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实现推送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协议的特点与不足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无状态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HTTP</a:t>
            </a:r>
            <a:r>
              <a:rPr lang="zh-CN" altLang="en-US" sz="2400" dirty="0"/>
              <a:t>是无状态协议，客户端的每次请求之间没有关系。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HTTP</a:t>
            </a:r>
            <a:r>
              <a:rPr lang="zh-CN" altLang="en-US" sz="2400" dirty="0"/>
              <a:t>服务端并不清楚客户端是什么情况，客户端发起请求，服务端就处理请求返回数据。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HTTP/1.0</a:t>
            </a:r>
            <a:r>
              <a:rPr lang="zh-CN" altLang="en-US" sz="2400" dirty="0"/>
              <a:t>使用短连接，数据传输完成就会关闭连接。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HTTP/1.1</a:t>
            </a:r>
            <a:r>
              <a:rPr lang="zh-CN" altLang="en-US" sz="2400" dirty="0"/>
              <a:t>默认使用长连接，响应头部信息会有</a:t>
            </a:r>
            <a:r>
              <a:rPr lang="en-US" altLang="zh-CN" sz="2400" dirty="0"/>
              <a:t>Connection:</a:t>
            </a:r>
            <a:r>
              <a:rPr lang="zh-CN" altLang="en-US" sz="2400" dirty="0"/>
              <a:t> </a:t>
            </a:r>
            <a:r>
              <a:rPr lang="en-US" altLang="zh-CN" sz="2400" dirty="0"/>
              <a:t>keep-alive</a:t>
            </a:r>
            <a:r>
              <a:rPr lang="zh-CN" altLang="en-US" sz="2400" dirty="0"/>
              <a:t> 。连接在数据传输完成后会维持一段时间。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与服务端推送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HTTP</a:t>
            </a:r>
            <a:r>
              <a:rPr lang="zh-CN" altLang="en-US" sz="2400" dirty="0"/>
              <a:t>无法实现服务端推送，请求是由客户端发起的。服务端无法主动向客户端发送数据。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Websocket</a:t>
            </a:r>
            <a:r>
              <a:rPr lang="zh-CN" altLang="en-US" sz="2400" dirty="0"/>
              <a:t>协议解决了基于</a:t>
            </a:r>
            <a:r>
              <a:rPr lang="en-US" altLang="zh-CN" sz="2400" dirty="0"/>
              <a:t>Web</a:t>
            </a:r>
            <a:r>
              <a:rPr lang="zh-CN" altLang="en-US" sz="2400" dirty="0"/>
              <a:t>的服务端推送问题。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Websocket</a:t>
            </a:r>
            <a:r>
              <a:rPr lang="zh-CN" altLang="en-US" sz="2400" dirty="0"/>
              <a:t>基于</a:t>
            </a:r>
            <a:r>
              <a:rPr lang="en-US" altLang="zh-CN" sz="2400" dirty="0"/>
              <a:t>TCP</a:t>
            </a:r>
            <a:r>
              <a:rPr lang="zh-CN" altLang="en-US" sz="2400" dirty="0"/>
              <a:t>协议，但是要依靠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协议建立连接。使用</a:t>
            </a:r>
            <a:r>
              <a:rPr lang="en-US" altLang="zh-CN" sz="2400" dirty="0"/>
              <a:t>HTTP</a:t>
            </a:r>
            <a:r>
              <a:rPr lang="zh-CN" altLang="en-US" sz="2400" dirty="0"/>
              <a:t>实现握手操作之后，就会建立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连接。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成为国际标准。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协议流程简介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HTTP</a:t>
            </a:r>
            <a:r>
              <a:rPr lang="zh-CN" altLang="en-US" sz="2400" dirty="0"/>
              <a:t>请求头部信息：</a:t>
            </a:r>
            <a:endParaRPr lang="en-US" altLang="zh-CN" sz="2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GET /chat HTTP/1.1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Host: server.example.com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Upgrade: </a:t>
            </a:r>
            <a:r>
              <a:rPr lang="en-US" altLang="zh-CN" sz="2000" dirty="0" err="1">
                <a:solidFill>
                  <a:srgbClr val="C00000"/>
                </a:solidFill>
              </a:rPr>
              <a:t>websocket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Connection: Upgrade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Sec-</a:t>
            </a:r>
            <a:r>
              <a:rPr lang="en-US" altLang="zh-CN" sz="2000" dirty="0" err="1">
                <a:solidFill>
                  <a:srgbClr val="C00000"/>
                </a:solidFill>
              </a:rPr>
              <a:t>WebSocket</a:t>
            </a:r>
            <a:r>
              <a:rPr lang="en-US" altLang="zh-CN" sz="2000" dirty="0">
                <a:solidFill>
                  <a:srgbClr val="C00000"/>
                </a:solidFill>
              </a:rPr>
              <a:t>-Key: dGhlIHNhbXBsZSBub25jZQ==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Origin: http://example.com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Sec-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-Protocol: chat, </a:t>
            </a:r>
            <a:r>
              <a:rPr lang="en-US" altLang="zh-CN" sz="2000" dirty="0" err="1"/>
              <a:t>superchat</a:t>
            </a:r>
            <a:endParaRPr lang="en-US" altLang="zh-CN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Sec-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-Version: 13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Web</a:t>
            </a:r>
            <a:r>
              <a:rPr lang="zh-CN" altLang="en-US" sz="2400" dirty="0"/>
              <a:t>服务器在遇到</a:t>
            </a:r>
            <a:r>
              <a:rPr lang="en-US" altLang="zh-CN" sz="2400" dirty="0"/>
              <a:t>Upgrade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和</a:t>
            </a:r>
            <a:r>
              <a:rPr lang="en-US" altLang="zh-CN" sz="2400" dirty="0"/>
              <a:t>Connection</a:t>
            </a:r>
            <a:r>
              <a:rPr lang="zh-CN" altLang="en-US" sz="2400" dirty="0"/>
              <a:t>：</a:t>
            </a:r>
            <a:r>
              <a:rPr lang="en-US" altLang="zh-CN" sz="2400" dirty="0"/>
              <a:t>Upgrade</a:t>
            </a:r>
            <a:r>
              <a:rPr lang="zh-CN" altLang="en-US" sz="2400" dirty="0"/>
              <a:t>后会把连接协议升级成基于</a:t>
            </a:r>
            <a:r>
              <a:rPr lang="en-US" altLang="zh-CN" sz="2400" dirty="0"/>
              <a:t>TCP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Websocket</a:t>
            </a:r>
            <a:r>
              <a:rPr lang="zh-CN" altLang="en-US" sz="2400"/>
              <a:t>协议。建立</a:t>
            </a:r>
            <a:r>
              <a:rPr lang="zh-CN" altLang="en-US" sz="2400" dirty="0"/>
              <a:t>连接的过程称为</a:t>
            </a:r>
            <a:r>
              <a:rPr lang="en-US" altLang="zh-CN" sz="2400" dirty="0"/>
              <a:t>Handshake</a:t>
            </a:r>
            <a:r>
              <a:rPr lang="zh-CN" altLang="en-US" sz="2400" dirty="0"/>
              <a:t>（握手操作）。简单来讲服务端根据</a:t>
            </a:r>
            <a:r>
              <a:rPr lang="en-US" altLang="zh-CN" sz="2400" dirty="0"/>
              <a:t>Sec-</a:t>
            </a:r>
            <a:r>
              <a:rPr lang="en-US" altLang="zh-CN" sz="2400" dirty="0" err="1"/>
              <a:t>Websocket</a:t>
            </a:r>
            <a:r>
              <a:rPr lang="en-US" altLang="zh-CN" sz="2400" dirty="0"/>
              <a:t>-Key</a:t>
            </a:r>
            <a:r>
              <a:rPr lang="zh-CN" altLang="en-US" sz="2400" dirty="0"/>
              <a:t>字段的值加上一个固定的</a:t>
            </a:r>
            <a:r>
              <a:rPr lang="en-US" altLang="zh-CN" sz="2400" dirty="0"/>
              <a:t>GUID</a:t>
            </a:r>
            <a:r>
              <a:rPr lang="zh-CN" altLang="en-US" sz="2400" dirty="0"/>
              <a:t>值并进行</a:t>
            </a:r>
            <a:r>
              <a:rPr lang="en-US" altLang="zh-CN" sz="2400" dirty="0"/>
              <a:t>sha1</a:t>
            </a:r>
            <a:r>
              <a:rPr lang="zh-CN" altLang="en-US" sz="2400" dirty="0"/>
              <a:t>与</a:t>
            </a:r>
            <a:r>
              <a:rPr lang="en-US" altLang="zh-CN" sz="2400" dirty="0"/>
              <a:t>based64</a:t>
            </a:r>
            <a:r>
              <a:rPr lang="zh-CN" altLang="en-US" sz="2400" dirty="0"/>
              <a:t>编码后返回给客户端。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586</Words>
  <Application>Microsoft Office PowerPoint</Application>
  <PresentationFormat>宽屏</PresentationFormat>
  <Paragraphs>114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HTTP无状态</vt:lpstr>
      <vt:lpstr>HTTP连接</vt:lpstr>
      <vt:lpstr>HTTP与服务端推送</vt:lpstr>
      <vt:lpstr>2</vt:lpstr>
      <vt:lpstr>Websocket协议基本介绍</vt:lpstr>
      <vt:lpstr>Websocket协议流程简介</vt:lpstr>
      <vt:lpstr>Swoole编写Websocket服务</vt:lpstr>
      <vt:lpstr>Swoole编写Websocket客户端</vt:lpstr>
      <vt:lpstr>3</vt:lpstr>
      <vt:lpstr>Swoole实现每秒推送一条消息</vt:lpstr>
      <vt:lpstr>客户端触发推送事件</vt:lpstr>
      <vt:lpstr>消息推送服务端：onOpen事件</vt:lpstr>
      <vt:lpstr>消息推送服务端：onMessage事件</vt:lpstr>
      <vt:lpstr>消息推送服务端：onClose事件和onShutdown事件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385</cp:revision>
  <dcterms:created xsi:type="dcterms:W3CDTF">2017-12-10T11:51:32Z</dcterms:created>
  <dcterms:modified xsi:type="dcterms:W3CDTF">2018-04-10T05:22:17Z</dcterms:modified>
</cp:coreProperties>
</file>