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773" r:id="rId2"/>
    <p:sldId id="832" r:id="rId3"/>
    <p:sldId id="879" r:id="rId4"/>
    <p:sldId id="940" r:id="rId5"/>
    <p:sldId id="942" r:id="rId6"/>
    <p:sldId id="917" r:id="rId7"/>
    <p:sldId id="943" r:id="rId8"/>
    <p:sldId id="944" r:id="rId9"/>
    <p:sldId id="945" r:id="rId10"/>
    <p:sldId id="947" r:id="rId11"/>
    <p:sldId id="946" r:id="rId12"/>
    <p:sldId id="949" r:id="rId13"/>
    <p:sldId id="948" r:id="rId14"/>
    <p:sldId id="951" r:id="rId15"/>
    <p:sldId id="959" r:id="rId16"/>
    <p:sldId id="960" r:id="rId17"/>
    <p:sldId id="950" r:id="rId18"/>
    <p:sldId id="961" r:id="rId19"/>
    <p:sldId id="952" r:id="rId20"/>
    <p:sldId id="953" r:id="rId21"/>
    <p:sldId id="954" r:id="rId22"/>
    <p:sldId id="955" r:id="rId23"/>
    <p:sldId id="956" r:id="rId24"/>
    <p:sldId id="958" r:id="rId25"/>
    <p:sldId id="957" r:id="rId26"/>
    <p:sldId id="937" r:id="rId27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  <p15:guide id="3" pos="749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99FF99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42" autoAdjust="0"/>
  </p:normalViewPr>
  <p:slideViewPr>
    <p:cSldViewPr snapToObjects="1">
      <p:cViewPr varScale="1">
        <p:scale>
          <a:sx n="68" d="100"/>
          <a:sy n="68" d="100"/>
        </p:scale>
        <p:origin x="792" y="54"/>
      </p:cViewPr>
      <p:guideLst>
        <p:guide orient="horz"/>
        <p:guide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/>
              <a:t>                                                   </a:t>
            </a:r>
          </a:p>
          <a:p>
            <a:pPr lvl="1"/>
            <a:r>
              <a:rPr lang="zh-CN" altLang="zh-CN" noProof="0"/>
              <a:t>               </a:t>
            </a:r>
          </a:p>
          <a:p>
            <a:pPr lvl="2"/>
            <a:r>
              <a:rPr lang="zh-CN" altLang="zh-CN" noProof="0"/>
              <a:t>                </a:t>
            </a:r>
          </a:p>
          <a:p>
            <a:pPr lvl="3"/>
            <a:r>
              <a:rPr lang="zh-CN" altLang="zh-CN" noProof="0"/>
              <a:t>                </a:t>
            </a:r>
          </a:p>
          <a:p>
            <a:pPr lvl="4"/>
            <a:r>
              <a:rPr lang="zh-CN" altLang="zh-CN" noProof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F2CCABD1-AF70-44CD-8C26-4C379059FAC1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34216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2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20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JSX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就是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Javascript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XML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结合的一种格式。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React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发明了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JSX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，利用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HTML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语法来创建虚拟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DOM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。当遇到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&lt;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JSX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就当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HTML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解析，遇到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{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就当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JavaScript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解析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21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22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23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24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25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6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10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C3396E-9211-4547-967E-61E7FE21E567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2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E0DF5675-CCDD-41D0-B739-D8B68A8C341A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6056313"/>
            <a:ext cx="403383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216274" y="1052513"/>
            <a:ext cx="5328847" cy="211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zh-CN" altLang="en-US" sz="4800" b="1" dirty="0">
                <a:ea typeface="宋体" panose="02010600030101010101" pitchFamily="2" charset="-122"/>
              </a:rPr>
              <a:t>   </a:t>
            </a:r>
            <a:r>
              <a:rPr lang="en-US" altLang="zh-CN" sz="4800" b="1" dirty="0"/>
              <a:t>React </a:t>
            </a:r>
            <a:r>
              <a:rPr lang="zh-CN" altLang="en-US" sz="4800" b="1" dirty="0"/>
              <a:t>程序开发</a:t>
            </a:r>
            <a:endParaRPr lang="zh-CN" altLang="zh-CN" sz="4800" b="1" dirty="0"/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4801870" y="3781425"/>
            <a:ext cx="458089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>
                <a:latin typeface="+mn-ea"/>
                <a:ea typeface="+mn-ea"/>
              </a:rPr>
              <a:t>--- </a:t>
            </a:r>
            <a:r>
              <a:rPr lang="en-US" altLang="zh-CN" dirty="0">
                <a:latin typeface="+mn-ea"/>
                <a:ea typeface="+mn-ea"/>
              </a:rPr>
              <a:t> React </a:t>
            </a:r>
            <a:r>
              <a:rPr lang="zh-CN" altLang="en-US" dirty="0">
                <a:latin typeface="+mn-ea"/>
                <a:ea typeface="+mn-ea"/>
              </a:rPr>
              <a:t>基础语法</a:t>
            </a:r>
            <a:endParaRPr lang="zh-CN" altLang="en-US" sz="3600" dirty="0">
              <a:latin typeface="+mn-ea"/>
              <a:ea typeface="+mn-ea"/>
            </a:endParaRPr>
          </a:p>
        </p:txBody>
      </p:sp>
      <p:pic>
        <p:nvPicPr>
          <p:cNvPr id="17413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5784850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+mj-ea"/>
                <a:ea typeface="+mj-ea"/>
              </a:rPr>
              <a:t>JSX </a:t>
            </a:r>
            <a:r>
              <a:rPr lang="zh-CN" altLang="en-US" sz="2800" b="1" dirty="0">
                <a:latin typeface="+mj-ea"/>
                <a:ea typeface="+mj-ea"/>
              </a:rPr>
              <a:t>语法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+mj-ea"/>
                <a:ea typeface="+mj-ea"/>
              </a:rPr>
              <a:t>元素渲染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</a:rPr>
              <a:t>组件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+mj-ea"/>
                <a:ea typeface="+mj-ea"/>
              </a:rPr>
              <a:t>事件处理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7707540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/>
              <a:t>组件</a:t>
            </a:r>
            <a:endParaRPr lang="en-US" altLang="zh-CN" dirty="0"/>
          </a:p>
          <a:p>
            <a:pPr marL="591820" lvl="1"/>
            <a:r>
              <a:rPr lang="zh-CN" altLang="en-US" dirty="0"/>
              <a:t> </a:t>
            </a:r>
            <a:r>
              <a:rPr lang="en-US" altLang="zh-CN" dirty="0"/>
              <a:t>React </a:t>
            </a:r>
            <a:r>
              <a:rPr lang="zh-CN" altLang="en-US" dirty="0"/>
              <a:t>组件是小的，可复用的代码片段</a:t>
            </a:r>
            <a:endParaRPr lang="en-US" altLang="zh-CN" dirty="0"/>
          </a:p>
          <a:p>
            <a:pPr marL="591820" lvl="1"/>
            <a:r>
              <a:rPr lang="zh-CN" altLang="en-US" dirty="0"/>
              <a:t> 从概念上看就像是函数，可以接收任意的输入值（称之为“</a:t>
            </a:r>
            <a:r>
              <a:rPr lang="en-US" altLang="zh-CN" dirty="0"/>
              <a:t>props”</a:t>
            </a:r>
            <a:r>
              <a:rPr lang="zh-CN" altLang="en-US" dirty="0"/>
              <a:t>）</a:t>
            </a:r>
            <a:endParaRPr lang="en-US" altLang="zh-CN" dirty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/>
              <a:t>返回一个 </a:t>
            </a:r>
            <a:r>
              <a:rPr lang="en-US" altLang="zh-CN" dirty="0"/>
              <a:t>React </a:t>
            </a:r>
            <a:r>
              <a:rPr lang="zh-CN" altLang="en-US" dirty="0"/>
              <a:t>元素用于渲染页面</a:t>
            </a:r>
            <a:endParaRPr lang="en-US" altLang="zh-CN" dirty="0"/>
          </a:p>
          <a:p>
            <a:pPr marL="360045"/>
            <a:r>
              <a:rPr lang="en-US" altLang="zh-CN" dirty="0"/>
              <a:t> </a:t>
            </a:r>
            <a:r>
              <a:rPr lang="zh-CN" altLang="en-US" dirty="0"/>
              <a:t>组件定义方式</a:t>
            </a:r>
            <a:endParaRPr lang="en-US" altLang="zh-CN" dirty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/>
              <a:t>函数定义</a:t>
            </a:r>
            <a:endParaRPr lang="en-US" altLang="zh-CN" dirty="0"/>
          </a:p>
          <a:p>
            <a:pPr marL="591820" lvl="1"/>
            <a:r>
              <a:rPr lang="zh-CN" altLang="en-US" dirty="0"/>
              <a:t> 类定义</a:t>
            </a:r>
            <a:endParaRPr lang="en-US" altLang="zh-CN" dirty="0"/>
          </a:p>
          <a:p>
            <a:pPr marL="591820" lvl="1"/>
            <a:endParaRPr lang="en-US" altLang="zh-CN" sz="2200" dirty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latin typeface="+mj-ea"/>
                <a:ea typeface="+mj-ea"/>
              </a:rPr>
              <a:t>		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组件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06F742-9119-4D68-9BDB-FD02BBF6A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76" y="2420538"/>
            <a:ext cx="9605677" cy="3013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400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/>
              <a:t>函数定义组件</a:t>
            </a:r>
            <a:endParaRPr lang="en-US" altLang="zh-CN" dirty="0"/>
          </a:p>
          <a:p>
            <a:pPr marL="591820" lvl="1"/>
            <a:r>
              <a:rPr lang="zh-CN" altLang="en-US" dirty="0"/>
              <a:t> 接收单一的 </a:t>
            </a:r>
            <a:r>
              <a:rPr lang="en-US" altLang="zh-CN" dirty="0"/>
              <a:t>props </a:t>
            </a:r>
            <a:r>
              <a:rPr lang="zh-CN" altLang="en-US" dirty="0"/>
              <a:t>对象，返回一个 </a:t>
            </a:r>
            <a:r>
              <a:rPr lang="en-US" altLang="zh-CN" dirty="0"/>
              <a:t>React </a:t>
            </a:r>
            <a:r>
              <a:rPr lang="zh-CN" altLang="en-US" dirty="0"/>
              <a:t>元素</a:t>
            </a:r>
            <a:endParaRPr lang="en-US" altLang="zh-CN" dirty="0"/>
          </a:p>
          <a:p>
            <a:pPr marL="591820" lvl="1"/>
            <a:r>
              <a:rPr lang="en-US" altLang="zh-CN" dirty="0"/>
              <a:t> props </a:t>
            </a:r>
            <a:r>
              <a:rPr lang="zh-CN" altLang="en-US" dirty="0"/>
              <a:t>是组件的输入内容， 从父组件传递给子组件的数据</a:t>
            </a:r>
            <a:r>
              <a:rPr lang="en-US" altLang="zh-CN" dirty="0"/>
              <a:t>(</a:t>
            </a:r>
            <a:r>
              <a:rPr lang="zh-CN" altLang="en-US" dirty="0"/>
              <a:t>属性</a:t>
            </a:r>
            <a:r>
              <a:rPr lang="en-US" altLang="zh-CN" dirty="0"/>
              <a:t>)</a:t>
            </a:r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/>
              <a:t>注意：</a:t>
            </a:r>
            <a:r>
              <a:rPr lang="en-US" altLang="zh-CN" dirty="0">
                <a:solidFill>
                  <a:srgbClr val="FF0000"/>
                </a:solidFill>
              </a:rPr>
              <a:t>props </a:t>
            </a:r>
            <a:r>
              <a:rPr lang="zh-CN" altLang="en-US" dirty="0">
                <a:solidFill>
                  <a:srgbClr val="FF0000"/>
                </a:solidFill>
              </a:rPr>
              <a:t>是只读的；组件名称必须以大写字母开头</a:t>
            </a:r>
            <a:endParaRPr lang="en-US" altLang="zh-CN" dirty="0">
              <a:solidFill>
                <a:srgbClr val="FF0000"/>
              </a:solidFill>
            </a:endParaRPr>
          </a:p>
          <a:p>
            <a:pPr marL="361315" lvl="1" indent="0">
              <a:buNone/>
            </a:pPr>
            <a:endParaRPr lang="en-US" altLang="zh-CN" sz="2200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latin typeface="+mj-ea"/>
                <a:ea typeface="+mj-ea"/>
              </a:rPr>
              <a:t>		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组件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5723" y="3641831"/>
            <a:ext cx="9148191" cy="2308324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function Hello( </a:t>
            </a:r>
            <a:r>
              <a:rPr lang="en-US" altLang="zh-CN" sz="2400" dirty="0">
                <a:solidFill>
                  <a:srgbClr val="FF0000"/>
                </a:solidFill>
              </a:rPr>
              <a:t>props</a:t>
            </a:r>
            <a:r>
              <a:rPr lang="en-US" altLang="zh-CN" sz="2400" dirty="0"/>
              <a:t> ) { </a:t>
            </a:r>
          </a:p>
          <a:p>
            <a:r>
              <a:rPr lang="en-US" altLang="zh-CN" sz="2400" dirty="0"/>
              <a:t>	return &lt;h1&gt;Hello { </a:t>
            </a:r>
            <a:r>
              <a:rPr lang="en-US" altLang="zh-CN" sz="2400" dirty="0">
                <a:solidFill>
                  <a:srgbClr val="FF0000"/>
                </a:solidFill>
              </a:rPr>
              <a:t>props.name</a:t>
            </a:r>
            <a:r>
              <a:rPr lang="en-US" altLang="zh-CN" sz="2400" dirty="0"/>
              <a:t> }&lt;/h1&gt;</a:t>
            </a:r>
          </a:p>
          <a:p>
            <a:r>
              <a:rPr lang="en-US" altLang="zh-CN" sz="2400" dirty="0"/>
              <a:t>} </a:t>
            </a:r>
          </a:p>
          <a:p>
            <a:r>
              <a:rPr lang="en-US" altLang="zh-CN" sz="2400" dirty="0" err="1"/>
              <a:t>ReactDOM.render</a:t>
            </a:r>
            <a:r>
              <a:rPr lang="en-US" altLang="zh-CN" sz="2400" dirty="0"/>
              <a:t>(</a:t>
            </a:r>
          </a:p>
          <a:p>
            <a:r>
              <a:rPr lang="en-US" altLang="zh-CN" sz="2400" dirty="0"/>
              <a:t>	&lt;Hello </a:t>
            </a:r>
            <a:r>
              <a:rPr lang="en-US" altLang="zh-CN" sz="2400" dirty="0">
                <a:solidFill>
                  <a:srgbClr val="FF0000"/>
                </a:solidFill>
              </a:rPr>
              <a:t>name=“ React ”</a:t>
            </a:r>
            <a:r>
              <a:rPr lang="en-US" altLang="zh-CN" sz="2400" dirty="0"/>
              <a:t>/&gt;, </a:t>
            </a:r>
            <a:r>
              <a:rPr lang="en-US" altLang="zh-CN" sz="2400" dirty="0" err="1"/>
              <a:t>document.getElementById</a:t>
            </a:r>
            <a:r>
              <a:rPr lang="en-US" altLang="zh-CN" sz="2400" dirty="0"/>
              <a:t>('root')</a:t>
            </a:r>
          </a:p>
          <a:p>
            <a:r>
              <a:rPr lang="en-US" altLang="zh-CN" sz="2400" dirty="0"/>
              <a:t>); </a:t>
            </a:r>
          </a:p>
        </p:txBody>
      </p:sp>
      <p:sp>
        <p:nvSpPr>
          <p:cNvPr id="5" name="矩形 4"/>
          <p:cNvSpPr/>
          <p:nvPr/>
        </p:nvSpPr>
        <p:spPr>
          <a:xfrm>
            <a:off x="10201881" y="5724591"/>
            <a:ext cx="13686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demo04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297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/>
              <a:t>类定义组件</a:t>
            </a:r>
            <a:endParaRPr lang="en-US" altLang="zh-CN" dirty="0"/>
          </a:p>
          <a:p>
            <a:pPr marL="591820" lvl="1"/>
            <a:r>
              <a:rPr lang="zh-CN" altLang="en-US" dirty="0"/>
              <a:t> </a:t>
            </a:r>
            <a:r>
              <a:rPr lang="en-US" altLang="zh-CN" dirty="0"/>
              <a:t>React </a:t>
            </a:r>
            <a:r>
              <a:rPr lang="zh-CN" altLang="en-US" dirty="0"/>
              <a:t>提供了 </a:t>
            </a:r>
            <a:r>
              <a:rPr lang="en-US" altLang="zh-CN" dirty="0" err="1"/>
              <a:t>React.Component</a:t>
            </a:r>
            <a:r>
              <a:rPr lang="en-US" altLang="zh-CN" dirty="0"/>
              <a:t> </a:t>
            </a:r>
            <a:r>
              <a:rPr lang="zh-CN" altLang="en-US" dirty="0"/>
              <a:t>抽象基础类</a:t>
            </a:r>
            <a:endParaRPr lang="en-US" altLang="zh-CN" dirty="0"/>
          </a:p>
          <a:p>
            <a:pPr marL="591820" lvl="1"/>
            <a:r>
              <a:rPr lang="en-US" altLang="zh-CN" sz="2400" dirty="0">
                <a:latin typeface="+mj-ea"/>
                <a:ea typeface="+mj-ea"/>
              </a:rPr>
              <a:t>		 </a:t>
            </a:r>
            <a:r>
              <a:rPr lang="zh-CN" altLang="en-US" dirty="0"/>
              <a:t>直接引用 </a:t>
            </a:r>
            <a:r>
              <a:rPr lang="en-US" altLang="zh-CN" dirty="0" err="1"/>
              <a:t>React.Component</a:t>
            </a:r>
            <a:r>
              <a:rPr lang="en-US" altLang="zh-CN" dirty="0"/>
              <a:t> </a:t>
            </a:r>
            <a:r>
              <a:rPr lang="zh-CN" altLang="en-US" dirty="0"/>
              <a:t>几乎没意义，通常是继承它</a:t>
            </a:r>
            <a:endParaRPr lang="en-US" altLang="zh-CN" dirty="0"/>
          </a:p>
          <a:p>
            <a:pPr marL="591820" lvl="1"/>
            <a:r>
              <a:rPr lang="zh-CN" altLang="en-US" dirty="0"/>
              <a:t> 至少定义一个 </a:t>
            </a:r>
            <a:r>
              <a:rPr lang="en-US" altLang="zh-CN" dirty="0"/>
              <a:t>render( ) </a:t>
            </a:r>
            <a:r>
              <a:rPr lang="zh-CN" altLang="en-US" dirty="0"/>
              <a:t>方法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组件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5723" y="3713864"/>
            <a:ext cx="9148191" cy="1938992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class Hello </a:t>
            </a:r>
            <a:r>
              <a:rPr lang="en-US" altLang="zh-CN" sz="2400" dirty="0">
                <a:solidFill>
                  <a:srgbClr val="FF0000"/>
                </a:solidFill>
              </a:rPr>
              <a:t>extends </a:t>
            </a:r>
            <a:r>
              <a:rPr lang="en-US" altLang="zh-CN" sz="2400" dirty="0" err="1"/>
              <a:t>React.</a:t>
            </a:r>
            <a:r>
              <a:rPr lang="en-US" altLang="zh-CN" sz="2400" dirty="0" err="1">
                <a:solidFill>
                  <a:srgbClr val="FF0000"/>
                </a:solidFill>
              </a:rPr>
              <a:t>Component</a:t>
            </a:r>
            <a:r>
              <a:rPr lang="en-US" altLang="zh-CN" sz="2400" dirty="0"/>
              <a:t> { 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FF0000"/>
                </a:solidFill>
              </a:rPr>
              <a:t>render</a:t>
            </a:r>
            <a:r>
              <a:rPr lang="en-US" altLang="zh-CN" sz="2400" dirty="0"/>
              <a:t>( ) { 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FF0000"/>
                </a:solidFill>
              </a:rPr>
              <a:t>return</a:t>
            </a:r>
            <a:r>
              <a:rPr lang="en-US" altLang="zh-CN" sz="2400" dirty="0"/>
              <a:t> &lt;h1&gt;Hello, {this.props.name}&lt;/h1&gt;; </a:t>
            </a:r>
          </a:p>
          <a:p>
            <a:r>
              <a:rPr lang="en-US" altLang="zh-CN" sz="2400" dirty="0"/>
              <a:t>	} </a:t>
            </a:r>
          </a:p>
          <a:p>
            <a:r>
              <a:rPr lang="en-US" altLang="zh-C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586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State</a:t>
            </a:r>
            <a:r>
              <a:rPr lang="zh-CN" altLang="en-US" dirty="0"/>
              <a:t>（状态）</a:t>
            </a:r>
            <a:endParaRPr lang="en-US" altLang="zh-CN" dirty="0"/>
          </a:p>
          <a:p>
            <a:pPr marL="591820" lvl="1"/>
            <a:r>
              <a:rPr lang="zh-CN" altLang="en-US" dirty="0"/>
              <a:t> 私有的、完全受控于当前组件，组件外部是无法进行修改的</a:t>
            </a:r>
            <a:endParaRPr lang="en-US" altLang="zh-CN" dirty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/>
              <a:t>类定义的组件特有的属性</a:t>
            </a:r>
            <a:endParaRPr lang="en-US" altLang="zh-CN" dirty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/>
              <a:t>状态的声明（构造函数是唯一能够初始化 </a:t>
            </a:r>
            <a:r>
              <a:rPr lang="en-US" altLang="zh-CN" dirty="0" err="1"/>
              <a:t>this.state</a:t>
            </a:r>
            <a:r>
              <a:rPr lang="en-US" altLang="zh-CN" dirty="0"/>
              <a:t> </a:t>
            </a:r>
            <a:r>
              <a:rPr lang="zh-CN" altLang="en-US" dirty="0"/>
              <a:t>的地方）</a:t>
            </a:r>
            <a:endParaRPr lang="en-US" altLang="zh-CN" dirty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组件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5723" y="3356967"/>
            <a:ext cx="9148191" cy="2677656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class Hello extends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/>
              <a:t>React.Component</a:t>
            </a:r>
            <a:r>
              <a:rPr lang="en-US" altLang="zh-CN" sz="2400" dirty="0"/>
              <a:t> { 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FF0000"/>
                </a:solidFill>
              </a:rPr>
              <a:t>constructor</a:t>
            </a:r>
            <a:r>
              <a:rPr lang="en-US" altLang="zh-CN" sz="2400" dirty="0"/>
              <a:t>( ){         </a:t>
            </a:r>
            <a:r>
              <a:rPr lang="en-US" altLang="zh-CN" sz="2400" dirty="0">
                <a:solidFill>
                  <a:srgbClr val="FF0000"/>
                </a:solidFill>
              </a:rPr>
              <a:t>// ES6 </a:t>
            </a:r>
            <a:r>
              <a:rPr lang="zh-CN" altLang="en-US" sz="2400" dirty="0">
                <a:solidFill>
                  <a:srgbClr val="FF0000"/>
                </a:solidFill>
              </a:rPr>
              <a:t>对类的默认方法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		super();        </a:t>
            </a:r>
            <a:r>
              <a:rPr lang="en-US" altLang="zh-CN" sz="2400" dirty="0">
                <a:solidFill>
                  <a:srgbClr val="FF0000"/>
                </a:solidFill>
              </a:rPr>
              <a:t>// </a:t>
            </a:r>
            <a:r>
              <a:rPr lang="zh-CN" altLang="en-US" sz="2400" dirty="0">
                <a:solidFill>
                  <a:srgbClr val="FF0000"/>
                </a:solidFill>
              </a:rPr>
              <a:t>将父类中的 </a:t>
            </a:r>
            <a:r>
              <a:rPr lang="en-US" altLang="zh-CN" sz="2400" dirty="0">
                <a:solidFill>
                  <a:srgbClr val="FF0000"/>
                </a:solidFill>
              </a:rPr>
              <a:t>this </a:t>
            </a:r>
            <a:r>
              <a:rPr lang="zh-CN" altLang="en-US" sz="2400" dirty="0">
                <a:solidFill>
                  <a:srgbClr val="FF0000"/>
                </a:solidFill>
              </a:rPr>
              <a:t>对象继承给子类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this.</a:t>
            </a:r>
            <a:r>
              <a:rPr lang="en-US" altLang="zh-CN" sz="2400" dirty="0" err="1">
                <a:solidFill>
                  <a:srgbClr val="FF0000"/>
                </a:solidFill>
              </a:rPr>
              <a:t>state</a:t>
            </a:r>
            <a:r>
              <a:rPr lang="en-US" altLang="zh-CN" sz="2400" dirty="0"/>
              <a:t> = {</a:t>
            </a:r>
            <a:r>
              <a:rPr lang="en-US" altLang="zh-CN" sz="2400" dirty="0" err="1"/>
              <a:t>name:’React</a:t>
            </a:r>
            <a:r>
              <a:rPr lang="en-US" altLang="zh-CN" sz="2400" dirty="0"/>
              <a:t>’}</a:t>
            </a:r>
          </a:p>
          <a:p>
            <a:r>
              <a:rPr lang="en-US" altLang="zh-CN" sz="2400" dirty="0"/>
              <a:t>	}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FF0000"/>
                </a:solidFill>
              </a:rPr>
              <a:t>render</a:t>
            </a:r>
            <a:r>
              <a:rPr lang="en-US" altLang="zh-CN" sz="2400" dirty="0"/>
              <a:t>( ) { return &lt;h1&gt;Hello { this.</a:t>
            </a:r>
            <a:r>
              <a:rPr lang="en-US" altLang="zh-CN" sz="2400" dirty="0">
                <a:solidFill>
                  <a:srgbClr val="FF0000"/>
                </a:solidFill>
              </a:rPr>
              <a:t>state</a:t>
            </a:r>
            <a:r>
              <a:rPr lang="en-US" altLang="zh-CN" sz="2400" dirty="0"/>
              <a:t>.name }&lt;/h1&gt;; } </a:t>
            </a:r>
          </a:p>
          <a:p>
            <a:r>
              <a:rPr lang="en-US" altLang="zh-CN" sz="2400" dirty="0"/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0201881" y="5724591"/>
            <a:ext cx="13686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demo05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4857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endParaRPr lang="en-US" altLang="zh-CN" dirty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组件生命周期</a:t>
            </a:r>
          </a:p>
        </p:txBody>
      </p:sp>
      <p:pic>
        <p:nvPicPr>
          <p:cNvPr id="1026" name="Picture 2" descr="C:\Users\小黑E550\Desktop\react\react\reactjs\ppt\生命周期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91" y="1019383"/>
            <a:ext cx="7347366" cy="4930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263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/>
              <a:t> 生命周期函数</a:t>
            </a:r>
            <a:endParaRPr lang="en-US" altLang="zh-CN" dirty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/>
              <a:t>指在某一个时刻组件会自动执行的函数</a:t>
            </a:r>
            <a:endParaRPr lang="en-US" altLang="zh-CN" dirty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/>
              <a:t>只在类定义的组件中才有生命周期函数，函数方式定义的没有</a:t>
            </a:r>
            <a:endParaRPr lang="en-US" altLang="zh-CN" dirty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/>
              <a:t>周期生命周期包含的阶段</a:t>
            </a:r>
            <a:endParaRPr lang="en-US" altLang="zh-CN" dirty="0"/>
          </a:p>
          <a:p>
            <a:pPr marL="593090" lvl="2"/>
            <a:r>
              <a:rPr lang="zh-CN" altLang="en-US" dirty="0"/>
              <a:t> 初始化</a:t>
            </a:r>
            <a:r>
              <a:rPr lang="en-US" altLang="zh-CN" dirty="0"/>
              <a:t> </a:t>
            </a:r>
          </a:p>
          <a:p>
            <a:pPr marL="593090" lvl="2"/>
            <a:r>
              <a:rPr lang="zh-CN" altLang="en-US" dirty="0"/>
              <a:t> 挂载</a:t>
            </a:r>
            <a:endParaRPr lang="en-US" altLang="zh-CN" dirty="0"/>
          </a:p>
          <a:p>
            <a:pPr marL="593090" lvl="2"/>
            <a:r>
              <a:rPr lang="en-US" altLang="zh-CN" dirty="0"/>
              <a:t> </a:t>
            </a:r>
            <a:r>
              <a:rPr lang="zh-CN" altLang="en-US" dirty="0"/>
              <a:t>更新</a:t>
            </a:r>
            <a:endParaRPr lang="en-US" altLang="zh-CN" dirty="0"/>
          </a:p>
          <a:p>
            <a:pPr marL="593090" lvl="2"/>
            <a:r>
              <a:rPr lang="en-US" altLang="zh-CN" dirty="0"/>
              <a:t> </a:t>
            </a:r>
            <a:r>
              <a:rPr lang="zh-CN" altLang="en-US" dirty="0"/>
              <a:t>卸载</a:t>
            </a:r>
            <a:endParaRPr lang="en-US" altLang="zh-CN" dirty="0"/>
          </a:p>
          <a:p>
            <a:pPr marL="593090" lvl="2"/>
            <a:r>
              <a:rPr lang="en-US" altLang="zh-CN" dirty="0"/>
              <a:t> </a:t>
            </a:r>
            <a:r>
              <a:rPr lang="zh-CN" altLang="en-US" dirty="0"/>
              <a:t>错误</a:t>
            </a:r>
            <a:endParaRPr lang="en-US" altLang="zh-CN" dirty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组件生命周期</a:t>
            </a:r>
          </a:p>
        </p:txBody>
      </p:sp>
    </p:spTree>
    <p:extLst>
      <p:ext uri="{BB962C8B-B14F-4D97-AF65-F5344CB8AC3E}">
        <p14:creationId xmlns:p14="http://schemas.microsoft.com/office/powerpoint/2010/main" val="418048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/>
              <a:t> 初始化</a:t>
            </a:r>
            <a:endParaRPr lang="en-US" altLang="zh-CN" dirty="0"/>
          </a:p>
          <a:p>
            <a:pPr marL="591820" lvl="1"/>
            <a:r>
              <a:rPr lang="en-US" altLang="zh-CN" dirty="0"/>
              <a:t> constructor( )</a:t>
            </a:r>
            <a:r>
              <a:rPr lang="zh-CN" altLang="en-US" dirty="0"/>
              <a:t> </a:t>
            </a:r>
            <a:endParaRPr lang="en-US" altLang="zh-CN" dirty="0"/>
          </a:p>
          <a:p>
            <a:pPr marL="593090" lvl="2"/>
            <a:r>
              <a:rPr lang="zh-CN" altLang="en-US" dirty="0"/>
              <a:t> 会在其装载之前被调用</a:t>
            </a:r>
            <a:endParaRPr lang="en-US" altLang="zh-CN" dirty="0"/>
          </a:p>
          <a:p>
            <a:pPr marL="593090" lvl="2"/>
            <a:r>
              <a:rPr lang="zh-CN" altLang="en-US" dirty="0"/>
              <a:t> 在函数内应该在任何其他的表达式之前调用</a:t>
            </a:r>
            <a:r>
              <a:rPr lang="en-US" altLang="zh-CN" dirty="0"/>
              <a:t>super(props)</a:t>
            </a:r>
            <a:r>
              <a:rPr lang="zh-CN" altLang="en-US" dirty="0"/>
              <a:t>，否则，</a:t>
            </a:r>
            <a:r>
              <a:rPr lang="en-US" altLang="zh-CN" dirty="0" err="1"/>
              <a:t>this.props</a:t>
            </a:r>
            <a:r>
              <a:rPr lang="en-US" altLang="zh-CN" dirty="0"/>
              <a:t> </a:t>
            </a:r>
            <a:r>
              <a:rPr lang="zh-CN" altLang="en-US" dirty="0"/>
              <a:t>在构造函数中将是未定义的</a:t>
            </a:r>
            <a:endParaRPr lang="en-US" altLang="zh-CN" dirty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/>
              <a:t>作用：</a:t>
            </a:r>
            <a:endParaRPr lang="en-US" altLang="zh-CN" dirty="0"/>
          </a:p>
          <a:p>
            <a:pPr marL="593090" lvl="2"/>
            <a:r>
              <a:rPr lang="zh-CN" altLang="en-US" dirty="0"/>
              <a:t> 初始化状态，通过赋值一个对象到 </a:t>
            </a:r>
            <a:r>
              <a:rPr lang="en-US" altLang="zh-CN" dirty="0" err="1"/>
              <a:t>this.state</a:t>
            </a:r>
            <a:endParaRPr lang="en-US" altLang="zh-CN" dirty="0"/>
          </a:p>
          <a:p>
            <a:pPr marL="593090" lvl="2"/>
            <a:r>
              <a:rPr lang="zh-CN" altLang="en-US" dirty="0"/>
              <a:t> 绑定事件处理函数到一个实例</a:t>
            </a:r>
            <a:endParaRPr lang="en-US" altLang="zh-CN" dirty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组件</a:t>
            </a:r>
          </a:p>
        </p:txBody>
      </p:sp>
      <p:sp>
        <p:nvSpPr>
          <p:cNvPr id="4" name="矩形 3"/>
          <p:cNvSpPr/>
          <p:nvPr/>
        </p:nvSpPr>
        <p:spPr>
          <a:xfrm>
            <a:off x="10201881" y="5724591"/>
            <a:ext cx="13686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demo06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7432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5" y="907844"/>
            <a:ext cx="9796487" cy="5114343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/>
              <a:t> 挂载</a:t>
            </a:r>
            <a:endParaRPr lang="en-US" altLang="zh-CN" dirty="0"/>
          </a:p>
          <a:p>
            <a:pPr marL="591820" lvl="1"/>
            <a:r>
              <a:rPr lang="en-US" altLang="zh-CN" dirty="0"/>
              <a:t> static </a:t>
            </a:r>
            <a:r>
              <a:rPr lang="en-US" altLang="zh-CN" dirty="0" err="1"/>
              <a:t>getDerivedStateFromProps</a:t>
            </a:r>
            <a:r>
              <a:rPr lang="en-US" altLang="zh-CN" dirty="0"/>
              <a:t>( )</a:t>
            </a:r>
          </a:p>
          <a:p>
            <a:pPr marL="593090" lvl="2"/>
            <a:r>
              <a:rPr lang="zh-CN" altLang="en-US" dirty="0"/>
              <a:t> 组件实例化后或接受新属性时将会被调用</a:t>
            </a:r>
            <a:endParaRPr lang="en-US" altLang="zh-CN" dirty="0"/>
          </a:p>
          <a:p>
            <a:pPr marL="593090" lvl="2"/>
            <a:r>
              <a:rPr lang="zh-CN" altLang="en-US" dirty="0"/>
              <a:t> 应该返回一个对象来更新状态，或者返回 </a:t>
            </a:r>
            <a:r>
              <a:rPr lang="en-US" altLang="zh-CN" dirty="0"/>
              <a:t>null </a:t>
            </a:r>
            <a:r>
              <a:rPr lang="zh-CN" altLang="en-US" dirty="0"/>
              <a:t>来表明新属性不需要更新任何状态</a:t>
            </a:r>
            <a:endParaRPr lang="en-US" altLang="zh-CN" dirty="0"/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render( )</a:t>
            </a:r>
          </a:p>
          <a:p>
            <a:pPr marL="593090" lvl="2"/>
            <a:r>
              <a:rPr lang="zh-CN" altLang="en-US" dirty="0"/>
              <a:t> 类组件唯一必须的方法</a:t>
            </a:r>
            <a:endParaRPr lang="en-US" altLang="zh-CN" dirty="0">
              <a:latin typeface="+mj-ea"/>
              <a:ea typeface="+mj-ea"/>
            </a:endParaRPr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err="1">
                <a:latin typeface="+mj-ea"/>
                <a:ea typeface="+mj-ea"/>
              </a:rPr>
              <a:t>componentDidMount</a:t>
            </a:r>
            <a:r>
              <a:rPr lang="en-US" altLang="zh-CN" dirty="0">
                <a:latin typeface="+mj-ea"/>
                <a:ea typeface="+mj-ea"/>
              </a:rPr>
              <a:t>( )</a:t>
            </a:r>
          </a:p>
          <a:p>
            <a:pPr marL="593090" lvl="2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zh-CN" altLang="en-US" dirty="0">
                <a:latin typeface="+mj-ea"/>
                <a:ea typeface="+mj-ea"/>
              </a:rPr>
              <a:t>组件挂载后立即调用，发送请求的好地方</a:t>
            </a: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组件</a:t>
            </a:r>
          </a:p>
        </p:txBody>
      </p:sp>
    </p:spTree>
    <p:extLst>
      <p:ext uri="{BB962C8B-B14F-4D97-AF65-F5344CB8AC3E}">
        <p14:creationId xmlns:p14="http://schemas.microsoft.com/office/powerpoint/2010/main" val="87385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763779"/>
            <a:ext cx="9436322" cy="4898244"/>
          </a:xfrm>
          <a:noFill/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/>
              <a:t>更新 </a:t>
            </a:r>
            <a:endParaRPr lang="en-US" altLang="zh-CN" dirty="0"/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static </a:t>
            </a:r>
            <a:r>
              <a:rPr lang="en-US" altLang="zh-CN" dirty="0" err="1">
                <a:latin typeface="+mj-ea"/>
                <a:ea typeface="+mj-ea"/>
              </a:rPr>
              <a:t>getDerivedStateFromProps</a:t>
            </a:r>
            <a:r>
              <a:rPr lang="en-US" altLang="zh-CN" dirty="0">
                <a:latin typeface="+mj-ea"/>
                <a:ea typeface="+mj-ea"/>
              </a:rPr>
              <a:t>( )</a:t>
            </a:r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err="1">
                <a:latin typeface="+mj-ea"/>
                <a:ea typeface="+mj-ea"/>
              </a:rPr>
              <a:t>shouldComponentUpdate</a:t>
            </a:r>
            <a:r>
              <a:rPr lang="en-US" altLang="zh-CN" dirty="0">
                <a:latin typeface="+mj-ea"/>
                <a:ea typeface="+mj-ea"/>
              </a:rPr>
              <a:t>( )</a:t>
            </a:r>
          </a:p>
          <a:p>
            <a:pPr marL="593090" lvl="2"/>
            <a:r>
              <a:rPr lang="zh-CN" altLang="en-US"/>
              <a:t> 当</a:t>
            </a:r>
            <a:r>
              <a:rPr lang="zh-CN" altLang="en-US" dirty="0"/>
              <a:t>接收到新属性或状态时，在渲染前被调用，返回布尔值</a:t>
            </a:r>
            <a:endParaRPr lang="en-US" altLang="zh-CN" dirty="0">
              <a:latin typeface="+mj-ea"/>
              <a:ea typeface="+mj-ea"/>
            </a:endParaRPr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render( )</a:t>
            </a:r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err="1">
                <a:latin typeface="+mj-ea"/>
                <a:ea typeface="+mj-ea"/>
              </a:rPr>
              <a:t>getSnapshotBeforeUpdate</a:t>
            </a:r>
            <a:r>
              <a:rPr lang="en-US" altLang="zh-CN" dirty="0">
                <a:latin typeface="+mj-ea"/>
                <a:ea typeface="+mj-ea"/>
              </a:rPr>
              <a:t>( )</a:t>
            </a:r>
          </a:p>
          <a:p>
            <a:pPr marL="593090" lvl="2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zh-CN" altLang="en-US" dirty="0">
                <a:latin typeface="+mj-ea"/>
                <a:ea typeface="+mj-ea"/>
              </a:rPr>
              <a:t>在</a:t>
            </a:r>
            <a:r>
              <a:rPr lang="zh-CN" altLang="en-US" dirty="0"/>
              <a:t>最新的渲染输出提交给 </a:t>
            </a:r>
            <a:r>
              <a:rPr lang="en-US" altLang="zh-CN" dirty="0"/>
              <a:t>DOM </a:t>
            </a:r>
            <a:r>
              <a:rPr lang="zh-CN" altLang="en-US" dirty="0"/>
              <a:t>前将会立即调用</a:t>
            </a:r>
            <a:endParaRPr lang="en-US" altLang="zh-CN" dirty="0"/>
          </a:p>
          <a:p>
            <a:pPr marL="593090" lvl="2"/>
            <a:r>
              <a:rPr lang="zh-CN" altLang="en-US" dirty="0"/>
              <a:t> 该函数返回的任何值将会 作为参数被传递给</a:t>
            </a:r>
            <a:r>
              <a:rPr lang="en-US" altLang="zh-CN" dirty="0" err="1"/>
              <a:t>componentDidUpdate</a:t>
            </a:r>
            <a:endParaRPr lang="en-US" altLang="zh-CN" dirty="0">
              <a:latin typeface="+mj-ea"/>
              <a:ea typeface="+mj-ea"/>
            </a:endParaRPr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err="1">
                <a:latin typeface="+mj-ea"/>
                <a:ea typeface="+mj-ea"/>
              </a:rPr>
              <a:t>componentDidUpdate</a:t>
            </a:r>
            <a:r>
              <a:rPr lang="en-US" altLang="zh-CN" dirty="0">
                <a:latin typeface="+mj-ea"/>
                <a:ea typeface="+mj-ea"/>
              </a:rPr>
              <a:t>( )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组件</a:t>
            </a:r>
          </a:p>
        </p:txBody>
      </p:sp>
    </p:spTree>
    <p:extLst>
      <p:ext uri="{BB962C8B-B14F-4D97-AF65-F5344CB8AC3E}">
        <p14:creationId xmlns:p14="http://schemas.microsoft.com/office/powerpoint/2010/main" val="60838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C00000"/>
                </a:solidFill>
                <a:latin typeface="+mj-ea"/>
                <a:ea typeface="+mj-ea"/>
              </a:rPr>
              <a:t>JSX </a:t>
            </a: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</a:rPr>
              <a:t>语法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+mj-ea"/>
                <a:ea typeface="+mj-ea"/>
              </a:rPr>
              <a:t>元素渲染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+mj-ea"/>
                <a:ea typeface="+mj-ea"/>
              </a:rPr>
              <a:t>组件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+mj-ea"/>
                <a:ea typeface="+mj-ea"/>
              </a:rPr>
              <a:t>事件处理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/>
              <a:t> 卸载</a:t>
            </a:r>
            <a:endParaRPr lang="en-US" altLang="zh-CN" dirty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err="1"/>
              <a:t>componentWillUnmount</a:t>
            </a:r>
            <a:r>
              <a:rPr lang="en-US" altLang="zh-CN" dirty="0"/>
              <a:t>( )</a:t>
            </a:r>
          </a:p>
          <a:p>
            <a:pPr marL="360045"/>
            <a:r>
              <a:rPr lang="en-US" altLang="zh-CN" dirty="0"/>
              <a:t> </a:t>
            </a:r>
            <a:r>
              <a:rPr lang="zh-CN" altLang="en-US" dirty="0"/>
              <a:t>错误处理</a:t>
            </a:r>
            <a:endParaRPr lang="en-US" altLang="zh-CN" dirty="0"/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err="1">
                <a:latin typeface="+mj-ea"/>
                <a:ea typeface="+mj-ea"/>
              </a:rPr>
              <a:t>componentDidCatch</a:t>
            </a:r>
            <a:r>
              <a:rPr lang="en-US" altLang="zh-CN" dirty="0">
                <a:latin typeface="+mj-ea"/>
                <a:ea typeface="+mj-ea"/>
              </a:rPr>
              <a:t>( )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组件</a:t>
            </a:r>
          </a:p>
        </p:txBody>
      </p:sp>
    </p:spTree>
    <p:extLst>
      <p:ext uri="{BB962C8B-B14F-4D97-AF65-F5344CB8AC3E}">
        <p14:creationId xmlns:p14="http://schemas.microsoft.com/office/powerpoint/2010/main" val="1077937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+mj-ea"/>
                <a:ea typeface="+mj-ea"/>
              </a:rPr>
              <a:t>JSX </a:t>
            </a:r>
            <a:r>
              <a:rPr lang="zh-CN" altLang="en-US" sz="2800" b="1" dirty="0">
                <a:latin typeface="+mj-ea"/>
                <a:ea typeface="+mj-ea"/>
              </a:rPr>
              <a:t>语法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+mj-ea"/>
                <a:ea typeface="+mj-ea"/>
              </a:rPr>
              <a:t>元素渲染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+mj-ea"/>
                <a:ea typeface="+mj-ea"/>
              </a:rPr>
              <a:t>组件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</a:rPr>
              <a:t>事件处理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2892919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/>
              <a:t>事件绑定</a:t>
            </a:r>
            <a:endParaRPr lang="en-US" altLang="zh-CN" dirty="0"/>
          </a:p>
          <a:p>
            <a:pPr marL="591820" lvl="1"/>
            <a:r>
              <a:rPr lang="en-US" altLang="zh-CN" dirty="0"/>
              <a:t> React </a:t>
            </a:r>
            <a:r>
              <a:rPr lang="zh-CN" altLang="en-US" dirty="0"/>
              <a:t>事件绑定属性的命名采用驼峰式写法，而不是小写</a:t>
            </a:r>
            <a:endParaRPr lang="en-US" altLang="zh-CN" dirty="0"/>
          </a:p>
          <a:p>
            <a:pPr marL="591820" lvl="1"/>
            <a:r>
              <a:rPr lang="zh-CN" altLang="en-US" dirty="0"/>
              <a:t> 采用 </a:t>
            </a:r>
            <a:r>
              <a:rPr lang="en-US" altLang="zh-CN" dirty="0"/>
              <a:t>JSX </a:t>
            </a:r>
            <a:r>
              <a:rPr lang="zh-CN" altLang="en-US" dirty="0"/>
              <a:t>语法需传入一个函数作为事件处理函数，而不是一个字符串</a:t>
            </a:r>
            <a:r>
              <a:rPr lang="en-US" altLang="zh-CN" dirty="0"/>
              <a:t>( DOM </a:t>
            </a:r>
            <a:r>
              <a:rPr lang="zh-CN" altLang="en-US" dirty="0"/>
              <a:t>元素的写法 </a:t>
            </a:r>
            <a:r>
              <a:rPr lang="en-US" altLang="zh-CN" dirty="0"/>
              <a:t>)</a:t>
            </a:r>
            <a:endParaRPr lang="en-US" altLang="zh-CN" sz="2000" dirty="0"/>
          </a:p>
          <a:p>
            <a:pPr marL="361315" lvl="1" indent="0">
              <a:buNone/>
            </a:pPr>
            <a:endParaRPr lang="en-US" altLang="zh-CN" sz="2200" dirty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latin typeface="+mj-ea"/>
                <a:ea typeface="+mj-ea"/>
              </a:rPr>
              <a:t>		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事件绑定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5723" y="3669331"/>
            <a:ext cx="9148191" cy="1938992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handleClick</a:t>
            </a:r>
            <a:r>
              <a:rPr lang="en-US" altLang="zh-CN" sz="2400" dirty="0"/>
              <a:t> = ( ) =&gt; { }</a:t>
            </a:r>
          </a:p>
          <a:p>
            <a:r>
              <a:rPr lang="en-US" altLang="zh-CN" sz="2400" dirty="0"/>
              <a:t>….</a:t>
            </a:r>
          </a:p>
          <a:p>
            <a:r>
              <a:rPr lang="en-US" altLang="zh-CN" sz="2400" dirty="0"/>
              <a:t>&lt;button </a:t>
            </a:r>
            <a:r>
              <a:rPr lang="en-US" altLang="zh-CN" sz="2400" dirty="0" err="1">
                <a:solidFill>
                  <a:schemeClr val="accent3"/>
                </a:solidFill>
              </a:rPr>
              <a:t>onClick</a:t>
            </a:r>
            <a:r>
              <a:rPr lang="en-US" altLang="zh-CN" sz="2400" dirty="0"/>
              <a:t>={ </a:t>
            </a:r>
            <a:r>
              <a:rPr lang="en-US" altLang="zh-CN" sz="2400" dirty="0" err="1">
                <a:solidFill>
                  <a:schemeClr val="accent3"/>
                </a:solidFill>
              </a:rPr>
              <a:t>handleClick</a:t>
            </a:r>
            <a:r>
              <a:rPr lang="en-US" altLang="zh-CN" sz="2400" dirty="0">
                <a:solidFill>
                  <a:schemeClr val="accent3"/>
                </a:solidFill>
              </a:rPr>
              <a:t> </a:t>
            </a:r>
            <a:r>
              <a:rPr lang="en-US" altLang="zh-CN" sz="2400" dirty="0"/>
              <a:t>}&gt; </a:t>
            </a:r>
          </a:p>
          <a:p>
            <a:r>
              <a:rPr lang="en-US" altLang="zh-CN" sz="2400" dirty="0"/>
              <a:t>	Click </a:t>
            </a:r>
          </a:p>
          <a:p>
            <a:r>
              <a:rPr lang="en-US" altLang="zh-CN" sz="2400" dirty="0"/>
              <a:t>&lt;/button&gt;</a:t>
            </a:r>
          </a:p>
        </p:txBody>
      </p:sp>
      <p:sp>
        <p:nvSpPr>
          <p:cNvPr id="5" name="矩形 4"/>
          <p:cNvSpPr/>
          <p:nvPr/>
        </p:nvSpPr>
        <p:spPr>
          <a:xfrm>
            <a:off x="10201881" y="5724591"/>
            <a:ext cx="13686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demo07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9146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/>
              <a:t>事件处理函数绑定 </a:t>
            </a:r>
            <a:r>
              <a:rPr lang="en-US" altLang="zh-CN" dirty="0"/>
              <a:t>this</a:t>
            </a:r>
          </a:p>
          <a:p>
            <a:pPr marL="591820" lvl="1"/>
            <a:r>
              <a:rPr lang="zh-CN" altLang="en-US" dirty="0"/>
              <a:t> 类的方法默认是不会绑定 </a:t>
            </a:r>
            <a:r>
              <a:rPr lang="en-US" altLang="zh-CN" dirty="0"/>
              <a:t>this</a:t>
            </a:r>
            <a:r>
              <a:rPr lang="zh-CN" altLang="en-US" dirty="0"/>
              <a:t> 的</a:t>
            </a:r>
            <a:endParaRPr lang="en-US" altLang="zh-CN" dirty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/>
              <a:t>通过 </a:t>
            </a:r>
            <a:r>
              <a:rPr lang="en-US" altLang="zh-CN" dirty="0"/>
              <a:t>bind </a:t>
            </a:r>
            <a:r>
              <a:rPr lang="zh-CN" altLang="en-US" dirty="0"/>
              <a:t>绑定 </a:t>
            </a:r>
            <a:r>
              <a:rPr lang="en-US" altLang="zh-CN" dirty="0"/>
              <a:t>this</a:t>
            </a:r>
            <a:r>
              <a:rPr lang="zh-CN" altLang="en-US" dirty="0"/>
              <a:t>（ </a:t>
            </a:r>
            <a:r>
              <a:rPr lang="zh-CN" altLang="en-US" dirty="0">
                <a:solidFill>
                  <a:srgbClr val="FF0000"/>
                </a:solidFill>
              </a:rPr>
              <a:t>两种形式 </a:t>
            </a:r>
            <a:r>
              <a:rPr lang="zh-CN" altLang="en-US" dirty="0"/>
              <a:t>）</a:t>
            </a:r>
            <a:endParaRPr lang="en-US" altLang="zh-CN" sz="2000" dirty="0"/>
          </a:p>
          <a:p>
            <a:pPr marL="361315" lvl="1" indent="0">
              <a:buNone/>
            </a:pPr>
            <a:endParaRPr lang="en-US" altLang="zh-CN" sz="2200" dirty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latin typeface="+mj-ea"/>
                <a:ea typeface="+mj-ea"/>
              </a:rPr>
              <a:t>		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this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5723" y="3140868"/>
            <a:ext cx="9148191" cy="2677656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constructor</a:t>
            </a:r>
            <a:r>
              <a:rPr lang="en-US" altLang="zh-CN" sz="2400" dirty="0"/>
              <a:t>( ){        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	super();     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this.handleClick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this.handleClick.</a:t>
            </a:r>
            <a:r>
              <a:rPr lang="en-US" altLang="zh-CN" sz="2400" dirty="0" err="1">
                <a:solidFill>
                  <a:srgbClr val="FF0000"/>
                </a:solidFill>
              </a:rPr>
              <a:t>bind</a:t>
            </a:r>
            <a:r>
              <a:rPr lang="en-US" altLang="zh-CN" sz="2400" dirty="0"/>
              <a:t>( this );</a:t>
            </a:r>
          </a:p>
          <a:p>
            <a:r>
              <a:rPr lang="en-US" altLang="zh-CN" sz="2400" dirty="0"/>
              <a:t>}</a:t>
            </a:r>
          </a:p>
          <a:p>
            <a:r>
              <a:rPr lang="en-US" altLang="zh-CN" sz="2400" dirty="0"/>
              <a:t>&lt;button </a:t>
            </a:r>
            <a:r>
              <a:rPr lang="en-US" altLang="zh-CN" sz="2400" dirty="0" err="1">
                <a:solidFill>
                  <a:schemeClr val="accent3"/>
                </a:solidFill>
              </a:rPr>
              <a:t>onClick</a:t>
            </a:r>
            <a:r>
              <a:rPr lang="en-US" altLang="zh-CN" sz="2400" dirty="0"/>
              <a:t>={ </a:t>
            </a:r>
            <a:r>
              <a:rPr lang="en-US" altLang="zh-CN" sz="2400" dirty="0" err="1"/>
              <a:t>this.handleClick</a:t>
            </a:r>
            <a:r>
              <a:rPr lang="en-US" altLang="zh-CN" sz="2400" dirty="0" err="1">
                <a:solidFill>
                  <a:schemeClr val="accent3"/>
                </a:solidFill>
              </a:rPr>
              <a:t>.bind</a:t>
            </a:r>
            <a:r>
              <a:rPr lang="en-US" altLang="zh-CN" sz="2400" dirty="0">
                <a:solidFill>
                  <a:schemeClr val="accent3"/>
                </a:solidFill>
              </a:rPr>
              <a:t>( this ) </a:t>
            </a:r>
            <a:r>
              <a:rPr lang="en-US" altLang="zh-CN" sz="2400" dirty="0"/>
              <a:t>}&gt; </a:t>
            </a:r>
          </a:p>
          <a:p>
            <a:r>
              <a:rPr lang="en-US" altLang="zh-CN" sz="2400" dirty="0"/>
              <a:t>	Click </a:t>
            </a:r>
          </a:p>
          <a:p>
            <a:r>
              <a:rPr lang="en-US" altLang="zh-CN" sz="2400" dirty="0"/>
              <a:t>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411643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/>
              <a:t>事件处理函数绑定 </a:t>
            </a:r>
            <a:r>
              <a:rPr lang="en-US" altLang="zh-CN" dirty="0"/>
              <a:t>this </a:t>
            </a:r>
            <a:r>
              <a:rPr lang="zh-CN" altLang="en-US" dirty="0"/>
              <a:t>（续）</a:t>
            </a:r>
            <a:endParaRPr lang="en-US" altLang="zh-CN" dirty="0"/>
          </a:p>
          <a:p>
            <a:pPr marL="591820" lvl="1"/>
            <a:r>
              <a:rPr lang="zh-CN" altLang="en-US" dirty="0"/>
              <a:t> 箭头函数</a:t>
            </a:r>
            <a:endParaRPr lang="en-US" altLang="zh-CN" sz="2000" dirty="0"/>
          </a:p>
          <a:p>
            <a:pPr marL="361315" lvl="1" indent="0">
              <a:buNone/>
            </a:pPr>
            <a:endParaRPr lang="en-US" altLang="zh-CN" sz="2200" dirty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latin typeface="+mj-ea"/>
                <a:ea typeface="+mj-ea"/>
              </a:rPr>
              <a:t>		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this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5723" y="2204439"/>
            <a:ext cx="9148191" cy="3785652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class Hello extends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/>
              <a:t>React.Component</a:t>
            </a:r>
            <a:r>
              <a:rPr lang="en-US" altLang="zh-CN" sz="2400" dirty="0"/>
              <a:t> { 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handleChange</a:t>
            </a:r>
            <a:r>
              <a:rPr lang="en-US" altLang="zh-CN" sz="2400" dirty="0"/>
              <a:t> = 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en-US" altLang="zh-CN" sz="2400" i="1" dirty="0">
                <a:solidFill>
                  <a:srgbClr val="FF0000"/>
                </a:solidFill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</a:rPr>
              <a:t>) </a:t>
            </a:r>
            <a:r>
              <a:rPr lang="en-US" altLang="zh-CN" sz="2400" i="1" dirty="0">
                <a:solidFill>
                  <a:srgbClr val="FF0000"/>
                </a:solidFill>
              </a:rPr>
              <a:t>=&gt; </a:t>
            </a:r>
            <a:r>
              <a:rPr lang="en-US" altLang="zh-CN" sz="2400" dirty="0">
                <a:solidFill>
                  <a:srgbClr val="FF0000"/>
                </a:solidFill>
              </a:rPr>
              <a:t>{  }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FF0000"/>
                </a:solidFill>
              </a:rPr>
              <a:t>render</a:t>
            </a:r>
            <a:r>
              <a:rPr lang="en-US" altLang="zh-CN" sz="2400" dirty="0"/>
              <a:t>( ) {</a:t>
            </a:r>
          </a:p>
          <a:p>
            <a:r>
              <a:rPr lang="en-US" altLang="zh-CN" sz="2400" dirty="0"/>
              <a:t>		return (</a:t>
            </a:r>
          </a:p>
          <a:p>
            <a:r>
              <a:rPr lang="en-US" altLang="zh-CN" sz="2400" dirty="0"/>
              <a:t>			&lt;button </a:t>
            </a:r>
            <a:r>
              <a:rPr lang="en-US" altLang="zh-CN" sz="2400" dirty="0" err="1">
                <a:solidFill>
                  <a:schemeClr val="accent3"/>
                </a:solidFill>
              </a:rPr>
              <a:t>onClick</a:t>
            </a:r>
            <a:r>
              <a:rPr lang="en-US" altLang="zh-CN" sz="2400" dirty="0"/>
              <a:t>={ </a:t>
            </a:r>
            <a:r>
              <a:rPr lang="en-US" altLang="zh-CN" sz="2400" dirty="0" err="1"/>
              <a:t>this.</a:t>
            </a:r>
            <a:r>
              <a:rPr lang="en-US" altLang="zh-CN" sz="2400" dirty="0" err="1">
                <a:solidFill>
                  <a:schemeClr val="accent3"/>
                </a:solidFill>
              </a:rPr>
              <a:t>handleClick</a:t>
            </a:r>
            <a:r>
              <a:rPr lang="en-US" altLang="zh-CN" sz="2400" dirty="0">
                <a:solidFill>
                  <a:schemeClr val="accent3"/>
                </a:solidFill>
              </a:rPr>
              <a:t> </a:t>
            </a:r>
            <a:r>
              <a:rPr lang="en-US" altLang="zh-CN" sz="2400" dirty="0"/>
              <a:t>}&gt; </a:t>
            </a:r>
          </a:p>
          <a:p>
            <a:r>
              <a:rPr lang="en-US" altLang="zh-CN" sz="2400" dirty="0"/>
              <a:t>				Click </a:t>
            </a:r>
          </a:p>
          <a:p>
            <a:r>
              <a:rPr lang="en-US" altLang="zh-CN" sz="2400" dirty="0"/>
              <a:t>			&lt;/button&gt;</a:t>
            </a:r>
          </a:p>
          <a:p>
            <a:r>
              <a:rPr lang="en-US" altLang="zh-CN" sz="2400" dirty="0"/>
              <a:t>		)</a:t>
            </a:r>
          </a:p>
          <a:p>
            <a:r>
              <a:rPr lang="en-US" altLang="zh-CN" sz="2400" dirty="0"/>
              <a:t>	} </a:t>
            </a:r>
          </a:p>
          <a:p>
            <a:r>
              <a:rPr lang="en-US" altLang="zh-C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834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/>
              <a:t>传参</a:t>
            </a:r>
            <a:r>
              <a:rPr lang="en-US" altLang="zh-CN" dirty="0"/>
              <a:t>(</a:t>
            </a:r>
            <a:r>
              <a:rPr lang="zh-CN" altLang="en-US" dirty="0"/>
              <a:t>两种形式</a:t>
            </a:r>
            <a:r>
              <a:rPr lang="en-US" altLang="zh-CN" dirty="0"/>
              <a:t>)</a:t>
            </a:r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/>
              <a:t>函数声明时事件对象作为最后一个参数传入</a:t>
            </a:r>
            <a:endParaRPr lang="en-US" altLang="zh-CN" dirty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/>
              <a:t>箭头函数的事件对象显示传入；</a:t>
            </a:r>
            <a:r>
              <a:rPr lang="en-US" altLang="zh-CN" dirty="0"/>
              <a:t>bind </a:t>
            </a:r>
            <a:r>
              <a:rPr lang="zh-CN" altLang="en-US" dirty="0"/>
              <a:t>会隐式传入</a:t>
            </a:r>
            <a:endParaRPr lang="en-US" altLang="zh-CN" sz="1200" dirty="0"/>
          </a:p>
          <a:p>
            <a:pPr marL="361315" lvl="1" indent="0">
              <a:buNone/>
            </a:pPr>
            <a:endParaRPr lang="en-US" altLang="zh-CN" sz="2200" dirty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latin typeface="+mj-ea"/>
                <a:ea typeface="+mj-ea"/>
              </a:rPr>
              <a:t>		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事件处理函数传参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5723" y="2975200"/>
            <a:ext cx="9148191" cy="3046988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deleteRow</a:t>
            </a:r>
            <a:r>
              <a:rPr lang="en-US" altLang="zh-CN" sz="2400" dirty="0"/>
              <a:t> = ( id, e ) =&gt; {  } </a:t>
            </a:r>
          </a:p>
          <a:p>
            <a:r>
              <a:rPr lang="en-US" altLang="zh-CN" sz="2400" dirty="0"/>
              <a:t>…</a:t>
            </a:r>
          </a:p>
          <a:p>
            <a:r>
              <a:rPr lang="en-US" altLang="zh-CN" sz="2400" dirty="0"/>
              <a:t>&lt;button </a:t>
            </a:r>
            <a:r>
              <a:rPr lang="en-US" altLang="zh-CN" sz="2400" dirty="0" err="1"/>
              <a:t>onClick</a:t>
            </a:r>
            <a:r>
              <a:rPr lang="en-US" altLang="zh-CN" sz="2400" dirty="0"/>
              <a:t>={(e) =&gt; </a:t>
            </a:r>
            <a:r>
              <a:rPr lang="en-US" altLang="zh-CN" sz="2400" dirty="0" err="1"/>
              <a:t>this.deleteRow</a:t>
            </a:r>
            <a:r>
              <a:rPr lang="en-US" altLang="zh-CN" sz="2400" dirty="0"/>
              <a:t>(id, e)}&gt;</a:t>
            </a:r>
          </a:p>
          <a:p>
            <a:r>
              <a:rPr lang="en-US" altLang="zh-CN" sz="2400" dirty="0"/>
              <a:t>	Delete Row</a:t>
            </a:r>
          </a:p>
          <a:p>
            <a:r>
              <a:rPr lang="en-US" altLang="zh-CN" sz="2400" dirty="0"/>
              <a:t>&lt;/button&gt; </a:t>
            </a:r>
          </a:p>
          <a:p>
            <a:r>
              <a:rPr lang="en-US" altLang="zh-CN" sz="2400" dirty="0"/>
              <a:t>&lt;button </a:t>
            </a:r>
            <a:r>
              <a:rPr lang="en-US" altLang="zh-CN" sz="2400" dirty="0" err="1"/>
              <a:t>onClick</a:t>
            </a:r>
            <a:r>
              <a:rPr lang="en-US" altLang="zh-CN" sz="2400" dirty="0"/>
              <a:t>={</a:t>
            </a:r>
            <a:r>
              <a:rPr lang="en-US" altLang="zh-CN" sz="2400" dirty="0" err="1"/>
              <a:t>this.deleteRow.bind</a:t>
            </a:r>
            <a:r>
              <a:rPr lang="en-US" altLang="zh-CN" sz="2400" dirty="0"/>
              <a:t>(this, id)}&gt;</a:t>
            </a:r>
          </a:p>
          <a:p>
            <a:r>
              <a:rPr lang="en-US" altLang="zh-CN" sz="2400" dirty="0"/>
              <a:t>	Delete Row</a:t>
            </a:r>
          </a:p>
          <a:p>
            <a:r>
              <a:rPr lang="en-US" altLang="zh-CN" sz="2400" dirty="0"/>
              <a:t>&lt;/button&gt;</a:t>
            </a:r>
          </a:p>
        </p:txBody>
      </p:sp>
      <p:sp>
        <p:nvSpPr>
          <p:cNvPr id="5" name="矩形 4"/>
          <p:cNvSpPr/>
          <p:nvPr/>
        </p:nvSpPr>
        <p:spPr>
          <a:xfrm>
            <a:off x="10201881" y="5724591"/>
            <a:ext cx="13686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demo08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1684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557338" y="3494088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>
                <a:ea typeface="宋体" panose="02010600030101010101" pitchFamily="2" charset="-122"/>
              </a:rPr>
              <a:t>Thank You</a:t>
            </a:r>
            <a:endParaRPr lang="zh-CN" altLang="zh-CN" sz="5400" dirty="0">
              <a:ea typeface="宋体" panose="02010600030101010101" pitchFamily="2" charset="-122"/>
            </a:endParaRPr>
          </a:p>
        </p:txBody>
      </p:sp>
      <p:pic>
        <p:nvPicPr>
          <p:cNvPr id="6963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>
                <a:latin typeface="+mj-ea"/>
                <a:ea typeface="+mj-ea"/>
              </a:rPr>
              <a:t> </a:t>
            </a:r>
            <a:r>
              <a:rPr lang="en-US" altLang="zh-CN" dirty="0">
                <a:latin typeface="+mj-ea"/>
                <a:ea typeface="+mj-ea"/>
              </a:rPr>
              <a:t>JSX</a:t>
            </a:r>
          </a:p>
          <a:p>
            <a:pPr marL="591820" lvl="1"/>
            <a:r>
              <a:rPr lang="en-US" altLang="zh-CN" sz="2400" dirty="0">
                <a:latin typeface="+mj-ea"/>
                <a:ea typeface="+mj-ea"/>
              </a:rPr>
              <a:t> </a:t>
            </a:r>
            <a:r>
              <a:rPr lang="en-US" altLang="zh-CN" kern="1200" dirty="0">
                <a:latin typeface="+mj-ea"/>
                <a:ea typeface="+mj-ea"/>
              </a:rPr>
              <a:t>JavaScript </a:t>
            </a:r>
            <a:r>
              <a:rPr lang="zh-CN" altLang="en-US" kern="1200" dirty="0">
                <a:latin typeface="+mj-ea"/>
                <a:ea typeface="+mj-ea"/>
              </a:rPr>
              <a:t>和 </a:t>
            </a:r>
            <a:r>
              <a:rPr lang="en-US" altLang="zh-CN" kern="1200" dirty="0">
                <a:latin typeface="+mj-ea"/>
                <a:ea typeface="+mj-ea"/>
              </a:rPr>
              <a:t>XML </a:t>
            </a:r>
            <a:r>
              <a:rPr lang="zh-CN" altLang="en-US" kern="1200" dirty="0">
                <a:latin typeface="+mj-ea"/>
                <a:ea typeface="+mj-ea"/>
              </a:rPr>
              <a:t>结合的一种格式</a:t>
            </a:r>
            <a:endParaRPr lang="en-US" altLang="zh-CN" dirty="0">
              <a:latin typeface="+mj-ea"/>
              <a:ea typeface="+mj-ea"/>
            </a:endParaRPr>
          </a:p>
          <a:p>
            <a:pPr marL="591820" lvl="1"/>
            <a:r>
              <a:rPr lang="zh-CN" altLang="en-US" dirty="0"/>
              <a:t> 利用 </a:t>
            </a:r>
            <a:r>
              <a:rPr lang="en-US" altLang="zh-CN" dirty="0"/>
              <a:t>HTML </a:t>
            </a:r>
            <a:r>
              <a:rPr lang="zh-CN" altLang="en-US" dirty="0"/>
              <a:t>语法来创建虚拟 </a:t>
            </a:r>
            <a:r>
              <a:rPr lang="en-US" altLang="zh-CN" dirty="0"/>
              <a:t>DOM</a:t>
            </a:r>
          </a:p>
          <a:p>
            <a:pPr marL="591820" lvl="1"/>
            <a:r>
              <a:rPr lang="en-US" altLang="zh-CN" sz="2400" dirty="0">
                <a:latin typeface="+mj-ea"/>
                <a:ea typeface="+mj-ea"/>
              </a:rPr>
              <a:t> </a:t>
            </a:r>
            <a:r>
              <a:rPr lang="zh-CN" altLang="en-US" dirty="0">
                <a:latin typeface="+mj-ea"/>
                <a:ea typeface="+mj-ea"/>
              </a:rPr>
              <a:t>实例：</a:t>
            </a:r>
            <a:endParaRPr lang="en-US" altLang="zh-CN" dirty="0">
              <a:latin typeface="+mj-ea"/>
              <a:ea typeface="+mj-ea"/>
            </a:endParaRPr>
          </a:p>
          <a:p>
            <a:pPr marL="593090" lvl="2"/>
            <a:r>
              <a:rPr lang="en-US" altLang="zh-CN" sz="2200" dirty="0">
                <a:latin typeface="+mj-ea"/>
                <a:ea typeface="+mj-ea"/>
              </a:rPr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const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/>
              <a:t>element = </a:t>
            </a:r>
            <a:r>
              <a:rPr lang="en-US" altLang="zh-CN" b="1" dirty="0">
                <a:solidFill>
                  <a:srgbClr val="FF0000"/>
                </a:solidFill>
              </a:rPr>
              <a:t>&lt;h1&gt;</a:t>
            </a:r>
            <a:r>
              <a:rPr lang="en-US" altLang="zh-CN" dirty="0"/>
              <a:t>Hello, world!</a:t>
            </a:r>
            <a:r>
              <a:rPr lang="en-US" altLang="zh-CN" b="1" dirty="0">
                <a:solidFill>
                  <a:srgbClr val="FF0000"/>
                </a:solidFill>
              </a:rPr>
              <a:t>&lt;/h1&gt;</a:t>
            </a:r>
            <a:r>
              <a:rPr lang="en-US" altLang="zh-CN" dirty="0"/>
              <a:t>;</a:t>
            </a:r>
          </a:p>
          <a:p>
            <a:pPr marL="591820" lvl="1"/>
            <a:r>
              <a:rPr lang="zh-CN" altLang="en-US" dirty="0">
                <a:latin typeface="+mj-ea"/>
                <a:ea typeface="+mj-ea"/>
              </a:rPr>
              <a:t> 在 </a:t>
            </a:r>
            <a:r>
              <a:rPr lang="en-US" altLang="zh-CN" dirty="0">
                <a:latin typeface="+mj-ea"/>
                <a:ea typeface="+mj-ea"/>
              </a:rPr>
              <a:t>JSX </a:t>
            </a:r>
            <a:r>
              <a:rPr lang="zh-CN" altLang="en-US" dirty="0">
                <a:latin typeface="+mj-ea"/>
                <a:ea typeface="+mj-ea"/>
              </a:rPr>
              <a:t>中使用表达式</a:t>
            </a:r>
            <a:endParaRPr lang="en-US" altLang="zh-CN" dirty="0">
              <a:latin typeface="+mj-ea"/>
              <a:ea typeface="+mj-ea"/>
            </a:endParaRPr>
          </a:p>
          <a:p>
            <a:pPr marL="593090" lvl="2"/>
            <a:r>
              <a:rPr lang="en-US" altLang="zh-CN" sz="2200" dirty="0">
                <a:latin typeface="+mj-ea"/>
                <a:ea typeface="+mj-ea"/>
              </a:rPr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const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err="1"/>
              <a:t>num</a:t>
            </a:r>
            <a:r>
              <a:rPr lang="en-US" altLang="zh-CN" dirty="0"/>
              <a:t> = 100;</a:t>
            </a:r>
            <a:endParaRPr lang="en-US" altLang="zh-CN" sz="2200" dirty="0">
              <a:latin typeface="+mj-ea"/>
              <a:ea typeface="+mj-ea"/>
            </a:endParaRPr>
          </a:p>
          <a:p>
            <a:pPr marL="593090" lvl="2"/>
            <a:r>
              <a:rPr lang="en-US" altLang="zh-CN" dirty="0">
                <a:solidFill>
                  <a:srgbClr val="C00000"/>
                </a:solidFill>
                <a:latin typeface="+mj-ea"/>
                <a:ea typeface="+mj-ea"/>
              </a:rPr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const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/>
              <a:t>element = &lt;h1&gt;</a:t>
            </a:r>
            <a:r>
              <a:rPr lang="en-US" altLang="zh-CN" dirty="0">
                <a:solidFill>
                  <a:srgbClr val="FF0000"/>
                </a:solidFill>
              </a:rPr>
              <a:t> { </a:t>
            </a:r>
            <a:r>
              <a:rPr lang="en-US" altLang="zh-CN" dirty="0" err="1"/>
              <a:t>num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}</a:t>
            </a:r>
            <a:r>
              <a:rPr lang="en-US" altLang="zh-CN" dirty="0"/>
              <a:t> &lt;/h1&gt;;</a:t>
            </a:r>
            <a:endParaRPr lang="en-US" altLang="zh-CN" sz="2200" dirty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latin typeface="+mj-ea"/>
                <a:ea typeface="+mj-ea"/>
              </a:rPr>
              <a:t>		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JSX </a:t>
            </a:r>
            <a:r>
              <a:rPr lang="zh-CN" altLang="en-US" dirty="0">
                <a:latin typeface="+mn-ea"/>
                <a:ea typeface="+mn-ea"/>
              </a:rPr>
              <a:t>语法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React </a:t>
            </a:r>
            <a:r>
              <a:rPr lang="zh-CN" altLang="en-US" dirty="0"/>
              <a:t>元素</a:t>
            </a:r>
            <a:endParaRPr lang="en-US" altLang="zh-CN" dirty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/>
              <a:t>实际上就是一个普通的对象</a:t>
            </a:r>
            <a:endParaRPr lang="en-US" altLang="zh-CN" dirty="0"/>
          </a:p>
          <a:p>
            <a:pPr marL="361315" lvl="1" indent="0">
              <a:buNone/>
            </a:pPr>
            <a:endParaRPr lang="en-US" altLang="zh-CN" dirty="0"/>
          </a:p>
          <a:p>
            <a:pPr marL="361315" lvl="1" indent="0">
              <a:buNone/>
            </a:pPr>
            <a:endParaRPr lang="en-US" altLang="zh-CN" sz="1800" dirty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latin typeface="+mj-ea"/>
                <a:ea typeface="+mj-ea"/>
              </a:rPr>
              <a:t>		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JSX </a:t>
            </a:r>
            <a:r>
              <a:rPr lang="zh-CN" altLang="en-US" dirty="0">
                <a:latin typeface="+mn-ea"/>
                <a:ea typeface="+mn-ea"/>
              </a:rPr>
              <a:t>语法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5724" y="2398936"/>
            <a:ext cx="6482970" cy="3046988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j-ea"/>
                <a:ea typeface="+mj-ea"/>
              </a:rPr>
              <a:t>let </a:t>
            </a:r>
            <a:r>
              <a:rPr lang="en-US" altLang="zh-CN" sz="2400" dirty="0" err="1">
                <a:latin typeface="+mj-ea"/>
                <a:ea typeface="+mj-ea"/>
              </a:rPr>
              <a:t>eleObj</a:t>
            </a:r>
            <a:r>
              <a:rPr lang="en-US" altLang="zh-CN" sz="2400" dirty="0">
                <a:latin typeface="+mj-ea"/>
                <a:ea typeface="+mj-ea"/>
              </a:rPr>
              <a:t> = {</a:t>
            </a:r>
          </a:p>
          <a:p>
            <a:r>
              <a:rPr lang="en-US" altLang="zh-CN" sz="2400" dirty="0">
                <a:latin typeface="+mj-ea"/>
                <a:ea typeface="+mj-ea"/>
              </a:rPr>
              <a:t>	type : </a:t>
            </a:r>
            <a:r>
              <a:rPr lang="en-US" altLang="zh-CN" sz="2400" dirty="0">
                <a:latin typeface="+mj-ea"/>
              </a:rPr>
              <a:t>'</a:t>
            </a:r>
            <a:r>
              <a:rPr lang="en-US" altLang="zh-CN" sz="2400" dirty="0">
                <a:latin typeface="+mj-ea"/>
                <a:ea typeface="+mj-ea"/>
              </a:rPr>
              <a:t>div',</a:t>
            </a:r>
          </a:p>
          <a:p>
            <a:r>
              <a:rPr lang="en-US" altLang="zh-CN" sz="2400" dirty="0">
                <a:latin typeface="+mj-ea"/>
                <a:ea typeface="+mj-ea"/>
              </a:rPr>
              <a:t>	props : {</a:t>
            </a:r>
          </a:p>
          <a:p>
            <a:r>
              <a:rPr lang="en-US" altLang="zh-CN" sz="2400" dirty="0">
                <a:latin typeface="+mj-ea"/>
                <a:ea typeface="+mj-ea"/>
              </a:rPr>
              <a:t>		children : ['</a:t>
            </a:r>
            <a:r>
              <a:rPr lang="en-US" altLang="zh-CN" sz="2400" dirty="0" err="1">
                <a:latin typeface="+mj-ea"/>
                <a:ea typeface="+mj-ea"/>
              </a:rPr>
              <a:t>hello','world</a:t>
            </a:r>
            <a:r>
              <a:rPr lang="en-US" altLang="zh-CN" sz="2400" dirty="0">
                <a:latin typeface="+mj-ea"/>
                <a:ea typeface="+mj-ea"/>
              </a:rPr>
              <a:t>'],</a:t>
            </a:r>
          </a:p>
          <a:p>
            <a:r>
              <a:rPr lang="en-US" altLang="zh-CN" sz="2400" dirty="0">
                <a:latin typeface="+mj-ea"/>
                <a:ea typeface="+mj-ea"/>
              </a:rPr>
              <a:t>		</a:t>
            </a:r>
            <a:r>
              <a:rPr lang="en-US" altLang="zh-CN" sz="2400" dirty="0" err="1">
                <a:latin typeface="+mj-ea"/>
                <a:ea typeface="+mj-ea"/>
              </a:rPr>
              <a:t>className</a:t>
            </a:r>
            <a:r>
              <a:rPr lang="en-US" altLang="zh-CN" sz="2400" dirty="0">
                <a:latin typeface="+mj-ea"/>
                <a:ea typeface="+mj-ea"/>
              </a:rPr>
              <a:t> : 'red',</a:t>
            </a:r>
          </a:p>
          <a:p>
            <a:r>
              <a:rPr lang="en-US" altLang="zh-CN" sz="2400" dirty="0">
                <a:latin typeface="+mj-ea"/>
                <a:ea typeface="+mj-ea"/>
              </a:rPr>
              <a:t>		id : 'box'</a:t>
            </a:r>
          </a:p>
          <a:p>
            <a:r>
              <a:rPr lang="en-US" altLang="zh-CN" sz="2400" dirty="0">
                <a:latin typeface="+mj-ea"/>
                <a:ea typeface="+mj-ea"/>
              </a:rPr>
              <a:t>	}</a:t>
            </a:r>
          </a:p>
          <a:p>
            <a:r>
              <a:rPr lang="en-US" altLang="zh-CN" sz="2400" dirty="0">
                <a:latin typeface="+mj-ea"/>
                <a:ea typeface="+mj-ea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0201881" y="5724591"/>
            <a:ext cx="13686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demo01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9105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50835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Babel </a:t>
            </a:r>
            <a:r>
              <a:rPr lang="zh-CN" altLang="en-US" dirty="0"/>
              <a:t>编译</a:t>
            </a:r>
            <a:endParaRPr lang="en-US" altLang="zh-CN" dirty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/>
              <a:t>把 </a:t>
            </a:r>
            <a:r>
              <a:rPr lang="en-US" altLang="zh-CN" dirty="0"/>
              <a:t>JSX </a:t>
            </a:r>
            <a:r>
              <a:rPr lang="zh-CN" altLang="en-US" dirty="0"/>
              <a:t>转换成一个名为 </a:t>
            </a:r>
            <a:r>
              <a:rPr lang="en-US" altLang="zh-CN" dirty="0" err="1"/>
              <a:t>React.createElement</a:t>
            </a:r>
            <a:r>
              <a:rPr lang="en-US" altLang="zh-CN" dirty="0"/>
              <a:t>( ) </a:t>
            </a:r>
            <a:r>
              <a:rPr lang="zh-CN" altLang="en-US" dirty="0"/>
              <a:t>的方法调用，返回 </a:t>
            </a:r>
            <a:r>
              <a:rPr lang="en-US" altLang="zh-CN" dirty="0"/>
              <a:t>JavaScript </a:t>
            </a:r>
            <a:r>
              <a:rPr lang="zh-CN" altLang="en-US" dirty="0"/>
              <a:t>对象</a:t>
            </a:r>
            <a:endParaRPr lang="en-US" altLang="zh-CN" dirty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err="1"/>
              <a:t>React.createElement</a:t>
            </a:r>
            <a:r>
              <a:rPr lang="en-US" altLang="zh-CN" dirty="0"/>
              <a:t>(  type, props, ...children  )</a:t>
            </a:r>
          </a:p>
          <a:p>
            <a:pPr marL="593090" lvl="2"/>
            <a:r>
              <a:rPr lang="en-US" altLang="zh-CN" dirty="0"/>
              <a:t> type</a:t>
            </a:r>
            <a:r>
              <a:rPr lang="zh-CN" altLang="en-US" dirty="0"/>
              <a:t>：必需，元素名称</a:t>
            </a:r>
            <a:endParaRPr lang="en-US" altLang="zh-CN" dirty="0"/>
          </a:p>
          <a:p>
            <a:pPr marL="593090" lvl="2"/>
            <a:r>
              <a:rPr lang="en-US" altLang="zh-CN" dirty="0"/>
              <a:t> props</a:t>
            </a:r>
            <a:r>
              <a:rPr lang="zh-CN" altLang="en-US" dirty="0"/>
              <a:t>：可选，元素属性</a:t>
            </a:r>
            <a:endParaRPr lang="en-US" altLang="zh-CN" dirty="0"/>
          </a:p>
          <a:p>
            <a:pPr marL="593090" lvl="2"/>
            <a:r>
              <a:rPr lang="en-US" altLang="zh-CN" dirty="0"/>
              <a:t> children</a:t>
            </a:r>
            <a:r>
              <a:rPr lang="zh-CN" altLang="en-US" dirty="0"/>
              <a:t>：可选，子节点</a:t>
            </a:r>
          </a:p>
          <a:p>
            <a:pPr marL="593090" lvl="2"/>
            <a:endParaRPr lang="en-US" altLang="zh-CN" dirty="0"/>
          </a:p>
          <a:p>
            <a:pPr marL="593090" lvl="2"/>
            <a:endParaRPr lang="en-US" altLang="zh-CN" dirty="0"/>
          </a:p>
          <a:p>
            <a:pPr marL="361315" lvl="1" indent="0">
              <a:buNone/>
            </a:pPr>
            <a:endParaRPr lang="en-US" altLang="zh-CN" sz="1800" dirty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latin typeface="+mj-ea"/>
                <a:ea typeface="+mj-ea"/>
              </a:rPr>
              <a:t>		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JSX </a:t>
            </a:r>
            <a:r>
              <a:rPr lang="zh-CN" altLang="en-US" dirty="0">
                <a:latin typeface="+mn-ea"/>
                <a:ea typeface="+mn-ea"/>
              </a:rPr>
              <a:t>语法</a:t>
            </a:r>
          </a:p>
        </p:txBody>
      </p:sp>
    </p:spTree>
    <p:extLst>
      <p:ext uri="{BB962C8B-B14F-4D97-AF65-F5344CB8AC3E}">
        <p14:creationId xmlns:p14="http://schemas.microsoft.com/office/powerpoint/2010/main" val="389068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+mj-ea"/>
                <a:ea typeface="+mj-ea"/>
              </a:rPr>
              <a:t>JSX </a:t>
            </a:r>
            <a:r>
              <a:rPr lang="zh-CN" altLang="en-US" sz="2800" b="1" dirty="0">
                <a:latin typeface="+mj-ea"/>
                <a:ea typeface="+mj-ea"/>
              </a:rPr>
              <a:t>语法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</a:rPr>
              <a:t>元素渲染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+mj-ea"/>
                <a:ea typeface="+mj-ea"/>
              </a:rPr>
              <a:t>组件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+mj-ea"/>
                <a:ea typeface="+mj-ea"/>
              </a:rPr>
              <a:t>事件处理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50835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React </a:t>
            </a:r>
            <a:r>
              <a:rPr lang="zh-CN" altLang="en-US" dirty="0"/>
              <a:t>元素渲染过程</a:t>
            </a:r>
            <a:endParaRPr lang="en-US" altLang="zh-CN" sz="1800" dirty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latin typeface="+mj-ea"/>
                <a:ea typeface="+mj-ea"/>
              </a:rPr>
              <a:t>		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JSX </a:t>
            </a:r>
            <a:r>
              <a:rPr lang="zh-CN" altLang="en-US" dirty="0">
                <a:latin typeface="+mn-ea"/>
                <a:ea typeface="+mn-ea"/>
              </a:rPr>
              <a:t>语法</a:t>
            </a:r>
          </a:p>
        </p:txBody>
      </p:sp>
      <p:pic>
        <p:nvPicPr>
          <p:cNvPr id="4" name="Picture 2" descr="C:\Users\小黑E550\Desktop\react解析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970" y="1815304"/>
            <a:ext cx="10200373" cy="413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430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/>
              <a:t>“根” </a:t>
            </a:r>
            <a:r>
              <a:rPr lang="en-US" altLang="zh-CN" dirty="0"/>
              <a:t>DOM </a:t>
            </a:r>
            <a:r>
              <a:rPr lang="zh-CN" altLang="en-US" dirty="0"/>
              <a:t>节点</a:t>
            </a:r>
            <a:endParaRPr lang="en-US" altLang="zh-CN" dirty="0"/>
          </a:p>
          <a:p>
            <a:pPr marL="591820" lvl="1"/>
            <a:r>
              <a:rPr lang="zh-CN" altLang="en-US" dirty="0"/>
              <a:t> 首页中添加一个 </a:t>
            </a:r>
            <a:r>
              <a:rPr lang="en-US" altLang="zh-CN" dirty="0"/>
              <a:t>id="root" </a:t>
            </a:r>
            <a:r>
              <a:rPr lang="zh-CN" altLang="en-US" dirty="0"/>
              <a:t>的 </a:t>
            </a:r>
            <a:r>
              <a:rPr lang="en-US" altLang="zh-CN" dirty="0"/>
              <a:t>&lt;div&gt;</a:t>
            </a:r>
          </a:p>
          <a:p>
            <a:pPr marL="591820" lvl="1"/>
            <a:r>
              <a:rPr lang="zh-CN" altLang="en-US" dirty="0"/>
              <a:t> 节点所有内容都将由 </a:t>
            </a:r>
            <a:r>
              <a:rPr lang="en-US" altLang="zh-CN" dirty="0"/>
              <a:t>React DOM </a:t>
            </a:r>
            <a:r>
              <a:rPr lang="zh-CN" altLang="en-US" dirty="0"/>
              <a:t>来管理</a:t>
            </a:r>
            <a:endParaRPr lang="en-US" altLang="zh-CN" dirty="0"/>
          </a:p>
          <a:p>
            <a:pPr marL="360045"/>
            <a:r>
              <a:rPr lang="en-US" altLang="zh-CN" dirty="0"/>
              <a:t> </a:t>
            </a:r>
            <a:r>
              <a:rPr lang="zh-CN" altLang="en-US" dirty="0"/>
              <a:t>元素渲染</a:t>
            </a:r>
            <a:endParaRPr lang="en-US" altLang="zh-CN" dirty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/>
              <a:t>将 </a:t>
            </a:r>
            <a:r>
              <a:rPr lang="en-US" altLang="zh-CN" dirty="0"/>
              <a:t>React </a:t>
            </a:r>
            <a:r>
              <a:rPr lang="zh-CN" altLang="en-US" dirty="0"/>
              <a:t>元素传递给 </a:t>
            </a:r>
            <a:r>
              <a:rPr lang="en-US" altLang="zh-CN" dirty="0" err="1"/>
              <a:t>ReactDOM.render</a:t>
            </a:r>
            <a:r>
              <a:rPr lang="en-US" altLang="zh-CN" dirty="0"/>
              <a:t>( )</a:t>
            </a:r>
            <a:r>
              <a:rPr lang="zh-CN" altLang="en-US" dirty="0"/>
              <a:t> 方法将其渲染到页面上</a:t>
            </a:r>
            <a:endParaRPr lang="en-US" altLang="zh-CN" dirty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err="1"/>
              <a:t>ReactDOM.render</a:t>
            </a:r>
            <a:r>
              <a:rPr lang="en-US" altLang="zh-CN" dirty="0"/>
              <a:t>(</a:t>
            </a:r>
            <a:r>
              <a:rPr lang="en-US" altLang="zh-CN" dirty="0" err="1"/>
              <a:t>ele,document.getElementById</a:t>
            </a:r>
            <a:r>
              <a:rPr lang="en-US" altLang="zh-CN" dirty="0"/>
              <a:t>('root'));</a:t>
            </a:r>
          </a:p>
          <a:p>
            <a:pPr marL="361315" lvl="1" indent="0">
              <a:buNone/>
            </a:pPr>
            <a:endParaRPr lang="en-US" altLang="zh-CN" sz="1800" dirty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latin typeface="+mj-ea"/>
                <a:ea typeface="+mj-ea"/>
              </a:rPr>
              <a:t>		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元素渲染</a:t>
            </a:r>
          </a:p>
        </p:txBody>
      </p:sp>
      <p:sp>
        <p:nvSpPr>
          <p:cNvPr id="4" name="矩形 3"/>
          <p:cNvSpPr/>
          <p:nvPr/>
        </p:nvSpPr>
        <p:spPr>
          <a:xfrm>
            <a:off x="10201881" y="5724591"/>
            <a:ext cx="13686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demo02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585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/>
              <a:t>更新渲染元素</a:t>
            </a:r>
            <a:endParaRPr lang="en-US" altLang="zh-CN" dirty="0"/>
          </a:p>
          <a:p>
            <a:pPr marL="591820" lvl="1"/>
            <a:r>
              <a:rPr lang="en-US" altLang="zh-CN" dirty="0"/>
              <a:t> React </a:t>
            </a:r>
            <a:r>
              <a:rPr lang="zh-CN" altLang="en-US" dirty="0"/>
              <a:t>元素是不可变的</a:t>
            </a:r>
            <a:endParaRPr lang="en-US" altLang="zh-CN" dirty="0"/>
          </a:p>
          <a:p>
            <a:pPr marL="591820" lvl="1"/>
            <a:r>
              <a:rPr lang="zh-CN" altLang="en-US" dirty="0"/>
              <a:t> </a:t>
            </a:r>
            <a:r>
              <a:rPr lang="en-US" altLang="zh-CN" dirty="0"/>
              <a:t>React </a:t>
            </a:r>
            <a:r>
              <a:rPr lang="zh-CN" altLang="en-US" dirty="0"/>
              <a:t>元素被创建后，无法改变其内容或属性</a:t>
            </a:r>
            <a:endParaRPr lang="en-US" altLang="zh-CN" dirty="0"/>
          </a:p>
          <a:p>
            <a:pPr marL="591820" lvl="1"/>
            <a:endParaRPr lang="en-US" altLang="zh-CN" dirty="0"/>
          </a:p>
          <a:p>
            <a:pPr marL="591820" lvl="1"/>
            <a:endParaRPr lang="en-US" altLang="zh-CN" dirty="0"/>
          </a:p>
          <a:p>
            <a:pPr marL="591820" lvl="1"/>
            <a:endParaRPr lang="en-US" altLang="zh-CN" dirty="0"/>
          </a:p>
          <a:p>
            <a:pPr marL="591820" lvl="1"/>
            <a:endParaRPr lang="en-US" altLang="zh-CN" dirty="0"/>
          </a:p>
          <a:p>
            <a:pPr marL="591820" lvl="1"/>
            <a:r>
              <a:rPr lang="zh-CN" altLang="en-US" b="1" dirty="0">
                <a:solidFill>
                  <a:srgbClr val="FF0000"/>
                </a:solidFill>
              </a:rPr>
              <a:t>  使用 </a:t>
            </a:r>
            <a:r>
              <a:rPr lang="en-US" altLang="zh-CN" b="1" dirty="0">
                <a:solidFill>
                  <a:srgbClr val="FF0000"/>
                </a:solidFill>
              </a:rPr>
              <a:t>React </a:t>
            </a:r>
            <a:r>
              <a:rPr lang="zh-CN" altLang="en-US" b="1" dirty="0">
                <a:solidFill>
                  <a:srgbClr val="FF0000"/>
                </a:solidFill>
              </a:rPr>
              <a:t>的 </a:t>
            </a:r>
            <a:r>
              <a:rPr lang="en-US" altLang="zh-CN" b="1" dirty="0">
                <a:solidFill>
                  <a:srgbClr val="FF0000"/>
                </a:solidFill>
              </a:rPr>
              <a:t>DOM </a:t>
            </a:r>
            <a:r>
              <a:rPr lang="zh-CN" altLang="en-US" b="1" dirty="0">
                <a:solidFill>
                  <a:srgbClr val="FF0000"/>
                </a:solidFill>
              </a:rPr>
              <a:t>比较算法进行高效的更新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361315" lvl="1" indent="0">
              <a:buNone/>
            </a:pPr>
            <a:endParaRPr lang="en-US" altLang="zh-CN" sz="1800" dirty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latin typeface="+mj-ea"/>
                <a:ea typeface="+mj-ea"/>
              </a:rPr>
              <a:t>		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元素渲染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25723" y="3146767"/>
            <a:ext cx="9436323" cy="1938992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function tick() { 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ele</a:t>
            </a:r>
            <a:r>
              <a:rPr lang="en-US" altLang="zh-CN" sz="2400" dirty="0"/>
              <a:t> = </a:t>
            </a:r>
            <a:r>
              <a:rPr lang="en-US" altLang="zh-CN" sz="2400" dirty="0">
                <a:solidFill>
                  <a:srgbClr val="FF0000"/>
                </a:solidFill>
              </a:rPr>
              <a:t>&lt;div&gt;</a:t>
            </a:r>
            <a:r>
              <a:rPr lang="en-US" altLang="zh-CN" sz="2400" dirty="0"/>
              <a:t>{new Date( ).</a:t>
            </a:r>
            <a:r>
              <a:rPr lang="en-US" altLang="zh-CN" sz="2400" dirty="0" err="1"/>
              <a:t>toLocaleTimeString</a:t>
            </a:r>
            <a:r>
              <a:rPr lang="en-US" altLang="zh-CN" sz="2400" dirty="0"/>
              <a:t>( )}</a:t>
            </a:r>
            <a:r>
              <a:rPr lang="en-US" altLang="zh-CN" sz="2400" dirty="0">
                <a:solidFill>
                  <a:srgbClr val="FF0000"/>
                </a:solidFill>
              </a:rPr>
              <a:t>&lt;/div&gt;</a:t>
            </a:r>
            <a:r>
              <a:rPr lang="en-US" altLang="zh-CN" sz="2400" dirty="0"/>
              <a:t> ; 	</a:t>
            </a:r>
            <a:r>
              <a:rPr lang="en-US" altLang="zh-CN" sz="2400" dirty="0" err="1"/>
              <a:t>ReactDOM.render</a:t>
            </a:r>
            <a:r>
              <a:rPr lang="en-US" altLang="zh-CN" sz="2400" dirty="0"/>
              <a:t>(</a:t>
            </a:r>
            <a:r>
              <a:rPr lang="en-US" altLang="zh-CN" sz="2400" dirty="0" err="1"/>
              <a:t>ele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document.getElementById</a:t>
            </a:r>
            <a:r>
              <a:rPr lang="en-US" altLang="zh-CN" sz="2400" dirty="0"/>
              <a:t>('root')); </a:t>
            </a:r>
          </a:p>
          <a:p>
            <a:r>
              <a:rPr lang="en-US" altLang="zh-CN" sz="2400" dirty="0"/>
              <a:t>} </a:t>
            </a:r>
          </a:p>
          <a:p>
            <a:r>
              <a:rPr lang="en-US" altLang="zh-CN" sz="2400" dirty="0" err="1">
                <a:solidFill>
                  <a:srgbClr val="FF0000"/>
                </a:solidFill>
              </a:rPr>
              <a:t>setInterval</a:t>
            </a:r>
            <a:r>
              <a:rPr lang="en-US" altLang="zh-CN" sz="2400" dirty="0"/>
              <a:t>(tick, 1000);</a:t>
            </a:r>
            <a:endParaRPr lang="en-US" altLang="zh-CN" sz="2400" dirty="0"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01881" y="5724591"/>
            <a:ext cx="13686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demo03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4653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3976</TotalTime>
  <Words>1353</Words>
  <Application>Microsoft Office PowerPoint</Application>
  <PresentationFormat>宽屏</PresentationFormat>
  <Paragraphs>259</Paragraphs>
  <Slides>26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微软雅黑</vt:lpstr>
      <vt:lpstr>Arial</vt:lpstr>
      <vt:lpstr>Wingdings</vt:lpstr>
      <vt:lpstr>Office 主题</vt:lpstr>
      <vt:lpstr>   React 程序开发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>SAGE FRANCE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小黑E550</cp:lastModifiedBy>
  <cp:revision>3049</cp:revision>
  <cp:lastPrinted>2411-12-30T00:00:00Z</cp:lastPrinted>
  <dcterms:created xsi:type="dcterms:W3CDTF">2003-05-12T10:17:00Z</dcterms:created>
  <dcterms:modified xsi:type="dcterms:W3CDTF">2020-09-16T02:33:08Z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