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773" r:id="rId2"/>
    <p:sldId id="832" r:id="rId3"/>
    <p:sldId id="879" r:id="rId4"/>
    <p:sldId id="951" r:id="rId5"/>
    <p:sldId id="952" r:id="rId6"/>
    <p:sldId id="949" r:id="rId7"/>
    <p:sldId id="950" r:id="rId8"/>
    <p:sldId id="954" r:id="rId9"/>
    <p:sldId id="953" r:id="rId10"/>
    <p:sldId id="957" r:id="rId11"/>
    <p:sldId id="958" r:id="rId12"/>
    <p:sldId id="959" r:id="rId13"/>
    <p:sldId id="960" r:id="rId14"/>
    <p:sldId id="937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8" d="100"/>
          <a:sy n="68" d="100"/>
        </p:scale>
        <p:origin x="792" y="54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420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998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25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3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F5675-CCDD-41D0-B739-D8B68A8C341A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594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>
                <a:ea typeface="宋体" panose="02010600030101010101" pitchFamily="2" charset="-122"/>
              </a:rPr>
              <a:t>   </a:t>
            </a:r>
            <a:r>
              <a:rPr lang="en-US" altLang="zh-CN" sz="4800" b="1" dirty="0"/>
              <a:t>React </a:t>
            </a:r>
            <a:r>
              <a:rPr lang="zh-CN" altLang="en-US" sz="4800" b="1" dirty="0"/>
              <a:t>程序开发</a:t>
            </a:r>
            <a:endParaRPr lang="zh-CN" altLang="zh-CN" sz="4800" b="1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69" y="3781425"/>
            <a:ext cx="64084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>
                <a:latin typeface="+mn-ea"/>
                <a:ea typeface="+mn-ea"/>
              </a:rPr>
              <a:t> React Advanced Guides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Context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</a:rPr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3638997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Hooks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Hook </a:t>
            </a:r>
            <a:r>
              <a:rPr lang="zh-CN" altLang="en-US" dirty="0"/>
              <a:t>是 </a:t>
            </a:r>
            <a:r>
              <a:rPr lang="en-US" altLang="zh-CN" dirty="0"/>
              <a:t>React 16.8 </a:t>
            </a:r>
            <a:r>
              <a:rPr lang="zh-CN" altLang="en-US" dirty="0"/>
              <a:t>的新增特性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在不编写 </a:t>
            </a:r>
            <a:r>
              <a:rPr lang="en-US" altLang="zh-CN" dirty="0"/>
              <a:t>class </a:t>
            </a:r>
            <a:r>
              <a:rPr lang="zh-CN" altLang="en-US" dirty="0"/>
              <a:t>的情况下使用 </a:t>
            </a:r>
            <a:r>
              <a:rPr lang="en-US" altLang="zh-CN" dirty="0"/>
              <a:t>state </a:t>
            </a:r>
            <a:r>
              <a:rPr lang="zh-CN" altLang="en-US" dirty="0"/>
              <a:t>以及其他 </a:t>
            </a:r>
            <a:r>
              <a:rPr lang="en-US" altLang="zh-CN" dirty="0"/>
              <a:t>React </a:t>
            </a:r>
            <a:r>
              <a:rPr lang="zh-CN" altLang="en-US" dirty="0"/>
              <a:t>特性</a:t>
            </a:r>
            <a:endParaRPr lang="en-US" altLang="zh-CN" dirty="0"/>
          </a:p>
          <a:p>
            <a:pPr marL="360045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基础</a:t>
            </a:r>
            <a:r>
              <a:rPr lang="en-US" altLang="zh-CN" dirty="0">
                <a:latin typeface="+mj-ea"/>
                <a:ea typeface="+mj-ea"/>
              </a:rPr>
              <a:t> Hooks </a:t>
            </a:r>
            <a:r>
              <a:rPr lang="en-US" altLang="zh-CN" dirty="0" err="1">
                <a:latin typeface="+mj-ea"/>
                <a:ea typeface="+mj-ea"/>
              </a:rPr>
              <a:t>Api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useState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useEffect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useContext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Hooks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257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其他</a:t>
            </a:r>
            <a:r>
              <a:rPr lang="en-US" altLang="zh-CN" dirty="0">
                <a:latin typeface="+mj-ea"/>
                <a:ea typeface="+mj-ea"/>
              </a:rPr>
              <a:t> Hooks </a:t>
            </a:r>
            <a:r>
              <a:rPr lang="en-US" altLang="zh-CN" dirty="0" err="1">
                <a:latin typeface="+mj-ea"/>
                <a:ea typeface="+mj-ea"/>
              </a:rPr>
              <a:t>Api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useReducer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useCallback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useMemo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useRef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Hooks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235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Hooks </a:t>
            </a:r>
            <a:r>
              <a:rPr lang="zh-CN" altLang="en-US" dirty="0">
                <a:latin typeface="+mj-ea"/>
                <a:ea typeface="+mj-ea"/>
              </a:rPr>
              <a:t>规则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>
                <a:latin typeface="+mj-ea"/>
                <a:ea typeface="+mj-ea"/>
              </a:rPr>
              <a:t> 只在最顶层使用 </a:t>
            </a:r>
            <a:r>
              <a:rPr lang="en-US" altLang="zh-CN" dirty="0">
                <a:latin typeface="+mj-ea"/>
                <a:ea typeface="+mj-ea"/>
              </a:rPr>
              <a:t>Hook</a:t>
            </a:r>
          </a:p>
          <a:p>
            <a:pPr marL="591820" lvl="1"/>
            <a:r>
              <a:rPr lang="zh-CN" altLang="en-US" dirty="0">
                <a:latin typeface="+mj-ea"/>
                <a:ea typeface="+mj-ea"/>
              </a:rPr>
              <a:t> 只在 </a:t>
            </a:r>
            <a:r>
              <a:rPr lang="en-US" altLang="zh-CN" dirty="0">
                <a:latin typeface="+mj-ea"/>
                <a:ea typeface="+mj-ea"/>
              </a:rPr>
              <a:t>React </a:t>
            </a:r>
            <a:r>
              <a:rPr lang="zh-CN" altLang="en-US" dirty="0">
                <a:latin typeface="+mj-ea"/>
                <a:ea typeface="+mj-ea"/>
              </a:rPr>
              <a:t>函数中调用 </a:t>
            </a:r>
            <a:r>
              <a:rPr lang="en-US" altLang="zh-CN">
                <a:latin typeface="+mj-ea"/>
                <a:ea typeface="+mj-ea"/>
              </a:rPr>
              <a:t>Hook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useRef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Hooks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376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ea typeface="宋体" panose="02010600030101010101" pitchFamily="2" charset="-122"/>
              </a:rPr>
              <a:t>Thank You</a:t>
            </a:r>
            <a:endParaRPr lang="zh-CN" altLang="zh-CN" sz="5400" dirty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</a:rPr>
              <a:t>Context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j-ea"/>
                <a:ea typeface="+mj-ea"/>
              </a:rPr>
              <a:t>HOC</a:t>
            </a:r>
            <a:endParaRPr lang="en-US" altLang="zh-CN" sz="2800" b="1" dirty="0"/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Hooks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26" name="Picture 2" descr="C:\Users\小黑E550\Desktop\85C81DFF-F71E-4B2B-9BAB-AF285F3DB1DB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6" y="980684"/>
            <a:ext cx="7157188" cy="48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小黑E550\Desktop\03118DDD-60E3-469A-AB78-5FBE57425E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71" y="979878"/>
            <a:ext cx="7248086" cy="485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6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小黑E550\Desktop\3BC6BDFC-5772-4045-943B-15FBEC28DAC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2" y="979878"/>
            <a:ext cx="6477472" cy="494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8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Context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Context </a:t>
            </a:r>
            <a:r>
              <a:rPr lang="zh-CN" altLang="en-US" dirty="0"/>
              <a:t>通过组件树提供了一个传递数据的方法，从而避免了在每一个层级手动的传递 </a:t>
            </a:r>
            <a:r>
              <a:rPr lang="en-US" altLang="zh-CN" dirty="0"/>
              <a:t>props 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API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React.createContext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Provider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Consumer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00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193040" indent="0">
              <a:buNone/>
            </a:pP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492" y="979878"/>
            <a:ext cx="10949016" cy="489364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const</a:t>
            </a:r>
            <a:r>
              <a:rPr lang="en-US" altLang="zh-CN" sz="2400" dirty="0"/>
              <a:t> { </a:t>
            </a:r>
            <a:r>
              <a:rPr lang="en-US" altLang="zh-CN" sz="2400" dirty="0">
                <a:solidFill>
                  <a:srgbClr val="FF0000"/>
                </a:solidFill>
              </a:rPr>
              <a:t>Provider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Consumer</a:t>
            </a:r>
            <a:r>
              <a:rPr lang="en-US" altLang="zh-CN" sz="2400" dirty="0"/>
              <a:t> } = </a:t>
            </a:r>
            <a:r>
              <a:rPr lang="en-US" altLang="zh-CN" sz="2400" dirty="0" err="1"/>
              <a:t>React.createContext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defaultValue</a:t>
            </a:r>
            <a:r>
              <a:rPr lang="en-US" altLang="zh-CN" sz="2400" dirty="0"/>
              <a:t> );</a:t>
            </a:r>
          </a:p>
          <a:p>
            <a:r>
              <a:rPr lang="en-US" altLang="zh-CN" sz="2400" dirty="0"/>
              <a:t>function </a:t>
            </a:r>
            <a:r>
              <a:rPr lang="en-US" altLang="zh-CN" sz="2400" dirty="0">
                <a:solidFill>
                  <a:srgbClr val="FF0000"/>
                </a:solidFill>
              </a:rPr>
              <a:t>Toolbar</a:t>
            </a:r>
            <a:r>
              <a:rPr lang="en-US" altLang="zh-CN" sz="2400" dirty="0"/>
              <a:t>( props ) {</a:t>
            </a:r>
          </a:p>
          <a:p>
            <a:r>
              <a:rPr lang="en-US" altLang="zh-CN" sz="2400" dirty="0"/>
              <a:t>	return ( </a:t>
            </a:r>
          </a:p>
          <a:p>
            <a:pPr lvl="1"/>
            <a:r>
              <a:rPr lang="en-US" altLang="zh-CN" sz="2400" dirty="0"/>
              <a:t>		&lt;</a:t>
            </a:r>
            <a:r>
              <a:rPr lang="en-US" altLang="zh-CN" sz="2400" dirty="0">
                <a:solidFill>
                  <a:srgbClr val="FF0000"/>
                </a:solidFill>
              </a:rPr>
              <a:t>Consumer</a:t>
            </a:r>
            <a:r>
              <a:rPr lang="en-US" altLang="zh-CN" sz="2400" dirty="0"/>
              <a:t>&gt; </a:t>
            </a:r>
          </a:p>
          <a:p>
            <a:pPr lvl="1"/>
            <a:r>
              <a:rPr lang="en-US" altLang="zh-CN" sz="2400" dirty="0"/>
              <a:t>			{ theme =&gt; &lt;Button theme={ theme } /&gt;} 					&lt;/</a:t>
            </a:r>
            <a:r>
              <a:rPr lang="en-US" altLang="zh-CN" sz="2400" dirty="0">
                <a:solidFill>
                  <a:srgbClr val="FF0000"/>
                </a:solidFill>
              </a:rPr>
              <a:t>Consumer</a:t>
            </a:r>
            <a:r>
              <a:rPr lang="en-US" altLang="zh-CN" sz="2400" dirty="0"/>
              <a:t>&gt; </a:t>
            </a:r>
          </a:p>
          <a:p>
            <a:r>
              <a:rPr lang="en-US" altLang="zh-CN" sz="2400" dirty="0"/>
              <a:t>	);</a:t>
            </a:r>
          </a:p>
          <a:p>
            <a:r>
              <a:rPr lang="en-US" altLang="zh-CN" sz="2400" dirty="0"/>
              <a:t> }</a:t>
            </a:r>
          </a:p>
          <a:p>
            <a:r>
              <a:rPr lang="en-US" altLang="zh-CN" sz="2400" dirty="0"/>
              <a:t>class App extends Component { </a:t>
            </a:r>
          </a:p>
          <a:p>
            <a:r>
              <a:rPr lang="en-US" altLang="zh-CN" sz="2400" dirty="0"/>
              <a:t>	render( ) { </a:t>
            </a:r>
          </a:p>
          <a:p>
            <a:r>
              <a:rPr lang="en-US" altLang="zh-CN" sz="2400" dirty="0"/>
              <a:t>		return &lt;</a:t>
            </a:r>
            <a:r>
              <a:rPr lang="en-US" altLang="zh-CN" sz="2400" dirty="0">
                <a:solidFill>
                  <a:srgbClr val="FF0000"/>
                </a:solidFill>
              </a:rPr>
              <a:t>Provider</a:t>
            </a:r>
            <a:r>
              <a:rPr lang="en-US" altLang="zh-CN" sz="2400" dirty="0"/>
              <a:t>  value="dark"&gt; </a:t>
            </a:r>
            <a:r>
              <a:rPr lang="en-US" altLang="zh-CN" sz="2400" dirty="0">
                <a:solidFill>
                  <a:srgbClr val="FF0000"/>
                </a:solidFill>
              </a:rPr>
              <a:t>&lt;Toolbar /&gt; </a:t>
            </a:r>
            <a:r>
              <a:rPr lang="en-US" altLang="zh-CN" sz="2400" dirty="0"/>
              <a:t>&lt;/</a:t>
            </a:r>
            <a:r>
              <a:rPr lang="en-US" altLang="zh-CN" sz="2400" dirty="0">
                <a:solidFill>
                  <a:srgbClr val="FF0000"/>
                </a:solidFill>
              </a:rPr>
              <a:t>Provider</a:t>
            </a:r>
            <a:r>
              <a:rPr lang="en-US" altLang="zh-CN" sz="2400" dirty="0"/>
              <a:t>&gt;; 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920688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88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Context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29417522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084619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HOC</a:t>
            </a:r>
            <a:r>
              <a:rPr lang="zh-CN" altLang="en-US" dirty="0">
                <a:latin typeface="+mj-ea"/>
                <a:ea typeface="+mj-ea"/>
              </a:rPr>
              <a:t>（ </a:t>
            </a:r>
            <a:r>
              <a:rPr lang="zh-CN" altLang="en-US" b="1" dirty="0"/>
              <a:t>高阶组件 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/>
              <a:t> 是 </a:t>
            </a:r>
            <a:r>
              <a:rPr lang="en-US" altLang="zh-CN" dirty="0"/>
              <a:t>React </a:t>
            </a:r>
            <a:r>
              <a:rPr lang="zh-CN" altLang="en-US" dirty="0"/>
              <a:t>中的高级技术，用来重用组件逻辑</a:t>
            </a:r>
            <a:endParaRPr lang="en-US" altLang="zh-CN" dirty="0"/>
          </a:p>
          <a:p>
            <a:pPr marL="591820" lvl="1"/>
            <a:r>
              <a:rPr lang="zh-CN" altLang="en-US" dirty="0">
                <a:latin typeface="+mj-ea"/>
                <a:ea typeface="+mj-ea"/>
              </a:rPr>
              <a:t> 高阶组件就是一个函数，且该函数接受一个组件作为参数，并返回一个新的组件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注意事项：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不要修改原始组件，使用组合方式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zh-CN" altLang="en-US" dirty="0">
                <a:latin typeface="+mj-ea"/>
                <a:ea typeface="+mj-ea"/>
              </a:rPr>
              <a:t> 传递不相关</a:t>
            </a:r>
            <a:r>
              <a:rPr lang="en-US" altLang="zh-CN" dirty="0">
                <a:latin typeface="+mj-ea"/>
                <a:ea typeface="+mj-ea"/>
              </a:rPr>
              <a:t>props</a:t>
            </a:r>
            <a:r>
              <a:rPr lang="zh-CN" altLang="en-US" dirty="0">
                <a:latin typeface="+mj-ea"/>
                <a:ea typeface="+mj-ea"/>
              </a:rPr>
              <a:t>属性给被包裹的组件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zh-CN" altLang="en-US" dirty="0">
                <a:latin typeface="+mj-ea"/>
                <a:ea typeface="+mj-ea"/>
              </a:rPr>
              <a:t> 包装显示名字以便于调试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HOC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567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317</Words>
  <Application>Microsoft Office PowerPoint</Application>
  <PresentationFormat>宽屏</PresentationFormat>
  <Paragraphs>79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Wingdings</vt:lpstr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3164</cp:revision>
  <cp:lastPrinted>2411-12-30T00:00:00Z</cp:lastPrinted>
  <dcterms:created xsi:type="dcterms:W3CDTF">2003-05-12T10:17:00Z</dcterms:created>
  <dcterms:modified xsi:type="dcterms:W3CDTF">2020-09-16T02:59:32Z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