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773" r:id="rId2"/>
    <p:sldId id="947" r:id="rId3"/>
    <p:sldId id="948" r:id="rId4"/>
    <p:sldId id="943" r:id="rId5"/>
    <p:sldId id="879" r:id="rId6"/>
    <p:sldId id="949" r:id="rId7"/>
    <p:sldId id="953" r:id="rId8"/>
    <p:sldId id="950" r:id="rId9"/>
    <p:sldId id="951" r:id="rId10"/>
    <p:sldId id="952" r:id="rId11"/>
    <p:sldId id="944" r:id="rId12"/>
    <p:sldId id="946" r:id="rId13"/>
    <p:sldId id="945" r:id="rId14"/>
    <p:sldId id="937" r:id="rId15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542" autoAdjust="0"/>
  </p:normalViewPr>
  <p:slideViewPr>
    <p:cSldViewPr snapToObjects="1">
      <p:cViewPr varScale="1">
        <p:scale>
          <a:sx n="40" d="100"/>
          <a:sy n="40" d="100"/>
        </p:scale>
        <p:origin x="-108" y="-636"/>
      </p:cViewPr>
      <p:guideLst>
        <p:guide orient="horz"/>
        <p:guide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</a:p>
          <a:p>
            <a:pPr lvl="1"/>
            <a:r>
              <a:rPr lang="zh-CN" altLang="zh-CN" noProof="0" smtClean="0"/>
              <a:t>               </a:t>
            </a:r>
          </a:p>
          <a:p>
            <a:pPr lvl="2"/>
            <a:r>
              <a:rPr lang="zh-CN" altLang="zh-CN" noProof="0" smtClean="0"/>
              <a:t>                </a:t>
            </a:r>
          </a:p>
          <a:p>
            <a:pPr lvl="3"/>
            <a:r>
              <a:rPr lang="zh-CN" altLang="zh-CN" noProof="0" smtClean="0"/>
              <a:t>                </a:t>
            </a:r>
          </a:p>
          <a:p>
            <a:pPr lvl="4"/>
            <a:r>
              <a:rPr lang="zh-CN" altLang="zh-CN" noProof="0" smtClean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 smtClean="0"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F2CCABD1-AF70-44CD-8C26-4C379059FAC1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342169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t>2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https://reacttraining.com/react-router/web/guides/philosophy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34003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https://reacttraining.com/react-router/web/guides/philosophy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8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34003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https://reacttraining.com/react-router/web/guides/philosophy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34003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https://reacttraining.com/react-router/web/guides/philosophy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10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34003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t>11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7C3396E-9211-4547-967E-61E7FE21E567}" type="slidenum">
              <a:rPr lang="zh-CN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2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 smtClean="0"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E0DF5675-CCDD-41D0-B739-D8B68A8C341A}" type="slidenum">
              <a:rPr lang="zh-CN" altLang="zh-CN"/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6056313"/>
            <a:ext cx="403383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3216275" y="1052513"/>
            <a:ext cx="5078412" cy="211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zh-CN" altLang="en-US" sz="4800" b="1" dirty="0" smtClean="0">
                <a:ea typeface="宋体" panose="02010600030101010101" pitchFamily="2" charset="-122"/>
              </a:rPr>
              <a:t>   </a:t>
            </a:r>
            <a:r>
              <a:rPr lang="en-US" altLang="zh-CN" sz="4800" b="1" dirty="0" smtClean="0"/>
              <a:t>React </a:t>
            </a:r>
            <a:r>
              <a:rPr lang="zh-CN" altLang="en-US" sz="4800" b="1" dirty="0" smtClean="0"/>
              <a:t>程序开发</a:t>
            </a:r>
            <a:endParaRPr lang="zh-CN" altLang="zh-CN" sz="4800" b="1" dirty="0" smtClean="0"/>
          </a:p>
        </p:txBody>
      </p:sp>
      <p:sp>
        <p:nvSpPr>
          <p:cNvPr id="17412" name="TextBox 4"/>
          <p:cNvSpPr txBox="1">
            <a:spLocks noChangeArrowheads="1"/>
          </p:cNvSpPr>
          <p:nvPr/>
        </p:nvSpPr>
        <p:spPr bwMode="auto">
          <a:xfrm>
            <a:off x="4801870" y="3781425"/>
            <a:ext cx="458089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3600" dirty="0">
                <a:latin typeface="+mn-ea"/>
                <a:ea typeface="+mn-ea"/>
              </a:rPr>
              <a:t>--- </a:t>
            </a:r>
            <a:r>
              <a:rPr lang="en-US" altLang="zh-CN" dirty="0" smtClean="0">
                <a:latin typeface="+mn-ea"/>
                <a:ea typeface="+mn-ea"/>
              </a:rPr>
              <a:t> React </a:t>
            </a:r>
            <a:r>
              <a:rPr lang="zh-CN" altLang="en-US" dirty="0" smtClean="0">
                <a:latin typeface="+mn-ea"/>
                <a:ea typeface="+mn-ea"/>
              </a:rPr>
              <a:t>路由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  <a:endParaRPr lang="zh-CN" altLang="en-US" sz="3600" dirty="0" smtClean="0">
              <a:latin typeface="+mn-ea"/>
              <a:ea typeface="+mn-ea"/>
            </a:endParaRPr>
          </a:p>
        </p:txBody>
      </p:sp>
      <p:pic>
        <p:nvPicPr>
          <p:cNvPr id="17413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0" y="5784850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10660883" cy="4898244"/>
          </a:xfrm>
          <a:noFill/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 smtClean="0">
                <a:latin typeface="+mn-ea"/>
                <a:ea typeface="+mn-ea"/>
              </a:rPr>
              <a:t> &lt;</a:t>
            </a:r>
            <a:r>
              <a:rPr lang="en-US" altLang="zh-CN" dirty="0" smtClean="0"/>
              <a:t>Redirect  to = “…” &gt;</a:t>
            </a:r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当被挂载时，将路由重定向为 </a:t>
            </a:r>
            <a:r>
              <a:rPr lang="en-US" altLang="zh-CN" dirty="0" smtClean="0"/>
              <a:t>to </a:t>
            </a:r>
            <a:r>
              <a:rPr lang="zh-CN" altLang="en-US" dirty="0" smtClean="0"/>
              <a:t>属性指定的地址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&lt;Route path="/home" render</a:t>
            </a:r>
            <a:r>
              <a:rPr lang="en-US" altLang="zh-CN" dirty="0" smtClean="0"/>
              <a:t>={( )=&gt;&lt;</a:t>
            </a:r>
            <a:r>
              <a:rPr lang="en-US" altLang="zh-CN" dirty="0" smtClean="0">
                <a:solidFill>
                  <a:srgbClr val="FF0000"/>
                </a:solidFill>
              </a:rPr>
              <a:t>Redirect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to</a:t>
            </a:r>
            <a:r>
              <a:rPr lang="en-US" altLang="zh-CN" dirty="0"/>
              <a:t>="/</a:t>
            </a:r>
            <a:r>
              <a:rPr lang="en-US" altLang="zh-CN" dirty="0" smtClean="0"/>
              <a:t>other“ /&gt;}/&gt;</a:t>
            </a:r>
          </a:p>
          <a:p>
            <a:pPr marL="591820" lvl="1"/>
            <a:r>
              <a:rPr lang="en-US" altLang="zh-CN" dirty="0"/>
              <a:t> </a:t>
            </a:r>
            <a:r>
              <a:rPr lang="en-US" altLang="zh-CN" dirty="0" smtClean="0"/>
              <a:t>from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exact </a:t>
            </a:r>
            <a:r>
              <a:rPr lang="zh-CN" altLang="en-US" dirty="0" smtClean="0"/>
              <a:t>两个属性只能用在 </a:t>
            </a:r>
            <a:r>
              <a:rPr lang="en-US" altLang="zh-CN" dirty="0" smtClean="0"/>
              <a:t>&lt;Switch&gt; </a:t>
            </a:r>
            <a:r>
              <a:rPr lang="zh-CN" altLang="en-US" dirty="0" smtClean="0"/>
              <a:t>组件下的 </a:t>
            </a:r>
            <a:r>
              <a:rPr lang="en-US" altLang="zh-CN" dirty="0"/>
              <a:t>&lt; Redirect </a:t>
            </a:r>
            <a:r>
              <a:rPr lang="en-US" altLang="zh-CN" dirty="0" smtClean="0"/>
              <a:t> /&gt;</a:t>
            </a: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smtClean="0">
                <a:latin typeface="+mn-ea"/>
                <a:ea typeface="+mn-ea"/>
              </a:rPr>
              <a:t>路由配置</a:t>
            </a:r>
            <a:endParaRPr lang="zh-CN" altLang="en-US" dirty="0" smtClean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5723" y="3795064"/>
            <a:ext cx="8643960" cy="1938992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&lt;Switch&gt;</a:t>
            </a:r>
          </a:p>
          <a:p>
            <a:r>
              <a:rPr lang="en-US" altLang="zh-CN" sz="2400" dirty="0" smtClean="0"/>
              <a:t>	&lt;</a:t>
            </a:r>
            <a:r>
              <a:rPr lang="en-US" altLang="zh-CN" sz="2400" dirty="0"/>
              <a:t>Redirect from </a:t>
            </a:r>
            <a:r>
              <a:rPr lang="en-US" altLang="zh-CN" sz="2400" dirty="0" smtClean="0"/>
              <a:t>= '/old‘  to = ‘/new‘ /&gt;</a:t>
            </a:r>
            <a:endParaRPr lang="en-US" altLang="zh-CN" sz="2400" dirty="0"/>
          </a:p>
          <a:p>
            <a:r>
              <a:rPr lang="en-US" altLang="zh-CN" sz="2400" dirty="0" smtClean="0"/>
              <a:t>	&lt;</a:t>
            </a:r>
            <a:r>
              <a:rPr lang="en-US" altLang="zh-CN" sz="2400" dirty="0"/>
              <a:t>Route path</a:t>
            </a:r>
            <a:r>
              <a:rPr lang="en-US" altLang="zh-CN" sz="2400" dirty="0" smtClean="0"/>
              <a:t>='/new' </a:t>
            </a:r>
            <a:r>
              <a:rPr lang="en-US" altLang="zh-CN" sz="2400" dirty="0"/>
              <a:t>component</a:t>
            </a:r>
            <a:r>
              <a:rPr lang="en-US" altLang="zh-CN" sz="2400" dirty="0" smtClean="0"/>
              <a:t>={ New }/&gt;</a:t>
            </a:r>
            <a:endParaRPr lang="en-US" altLang="zh-CN" sz="2400" dirty="0"/>
          </a:p>
          <a:p>
            <a:r>
              <a:rPr lang="en-US" altLang="zh-CN" sz="2400" dirty="0" smtClean="0"/>
              <a:t>&lt;/</a:t>
            </a:r>
            <a:r>
              <a:rPr lang="en-US" altLang="zh-CN" sz="2400" dirty="0"/>
              <a:t>Switch&gt;</a:t>
            </a:r>
          </a:p>
          <a:p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88183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1053690" y="258763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路由配置</a:t>
            </a:r>
            <a:endParaRPr lang="en-US" altLang="zh-CN" sz="2800" b="1" dirty="0" smtClean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C00000"/>
                </a:solidFill>
                <a:latin typeface="+mj-ea"/>
                <a:ea typeface="+mj-ea"/>
              </a:rPr>
              <a:t>动态路由</a:t>
            </a:r>
            <a:endParaRPr lang="en-US" altLang="zh-CN" sz="2800" b="1" dirty="0" smtClean="0">
              <a:solidFill>
                <a:srgbClr val="C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722256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10228685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zh-CN" altLang="en-US" dirty="0" smtClean="0"/>
              <a:t>路由配置</a:t>
            </a:r>
            <a:endParaRPr lang="en-US" altLang="zh-CN" dirty="0" smtClean="0"/>
          </a:p>
          <a:p>
            <a:pPr marL="591820" lvl="1"/>
            <a:r>
              <a:rPr lang="en-US" altLang="zh-CN" sz="2400" dirty="0" smtClean="0"/>
              <a:t> </a:t>
            </a:r>
            <a:r>
              <a:rPr lang="en-US" altLang="zh-CN" dirty="0"/>
              <a:t>&lt;Route path</a:t>
            </a:r>
            <a:r>
              <a:rPr lang="en-US" altLang="zh-CN" dirty="0" smtClean="0"/>
              <a:t>='/content</a:t>
            </a:r>
            <a:r>
              <a:rPr lang="en-US" altLang="zh-CN" dirty="0"/>
              <a:t>/</a:t>
            </a:r>
            <a:r>
              <a:rPr lang="en-US" altLang="zh-CN" dirty="0">
                <a:solidFill>
                  <a:srgbClr val="FF0000"/>
                </a:solidFill>
              </a:rPr>
              <a:t>:id</a:t>
            </a:r>
            <a:r>
              <a:rPr lang="en-US" altLang="zh-CN" dirty="0"/>
              <a:t>' component</a:t>
            </a:r>
            <a:r>
              <a:rPr lang="en-US" altLang="zh-CN" dirty="0" smtClean="0"/>
              <a:t>={ Content }/&gt;</a:t>
            </a:r>
          </a:p>
          <a:p>
            <a:pPr marL="591820" lvl="1"/>
            <a:r>
              <a:rPr lang="en-US" altLang="zh-CN" dirty="0"/>
              <a:t> &lt;Link to</a:t>
            </a:r>
            <a:r>
              <a:rPr lang="en-US" altLang="zh-CN" dirty="0" smtClean="0"/>
              <a:t>={ '/content/1' }&gt;{ </a:t>
            </a:r>
            <a:r>
              <a:rPr lang="en-US" altLang="zh-CN" dirty="0" err="1" smtClean="0"/>
              <a:t>item.title</a:t>
            </a:r>
            <a:r>
              <a:rPr lang="en-US" altLang="zh-CN" dirty="0" smtClean="0"/>
              <a:t> }&lt;/</a:t>
            </a:r>
            <a:r>
              <a:rPr lang="en-US" altLang="zh-CN" dirty="0"/>
              <a:t>Link</a:t>
            </a:r>
            <a:r>
              <a:rPr lang="en-US" altLang="zh-CN" dirty="0" smtClean="0"/>
              <a:t>&gt;</a:t>
            </a:r>
            <a:endParaRPr lang="en-US" altLang="zh-CN" dirty="0"/>
          </a:p>
          <a:p>
            <a:pPr marL="360045"/>
            <a:r>
              <a:rPr lang="en-US" altLang="zh-CN" sz="2800" dirty="0" smtClean="0"/>
              <a:t>		 </a:t>
            </a:r>
            <a:r>
              <a:rPr lang="zh-CN" altLang="en-US" sz="2800" dirty="0" smtClean="0"/>
              <a:t>数据接收</a:t>
            </a:r>
            <a:endParaRPr lang="en-US" altLang="zh-CN" sz="2800" dirty="0" smtClean="0"/>
          </a:p>
          <a:p>
            <a:pPr marL="591820" lvl="1"/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 smtClean="0">
                <a:latin typeface="+mj-ea"/>
                <a:ea typeface="+mj-ea"/>
              </a:rPr>
              <a:t>match </a:t>
            </a:r>
            <a:r>
              <a:rPr lang="zh-CN" altLang="en-US" dirty="0" smtClean="0">
                <a:latin typeface="+mj-ea"/>
                <a:ea typeface="+mj-ea"/>
              </a:rPr>
              <a:t>对象</a:t>
            </a:r>
            <a:endParaRPr lang="en-US" altLang="zh-CN" dirty="0" smtClean="0">
              <a:latin typeface="+mj-ea"/>
              <a:ea typeface="+mj-ea"/>
            </a:endParaRPr>
          </a:p>
          <a:p>
            <a:pPr marL="593090" lvl="2"/>
            <a:r>
              <a:rPr lang="zh-CN" altLang="en-US" dirty="0" smtClean="0"/>
              <a:t> 一个包含 </a:t>
            </a:r>
            <a:r>
              <a:rPr lang="en-US" altLang="zh-CN" dirty="0" smtClean="0"/>
              <a:t>&lt;Route path=‘’&gt; </a:t>
            </a:r>
            <a:r>
              <a:rPr lang="zh-CN" altLang="en-US" dirty="0" smtClean="0"/>
              <a:t>匹配</a:t>
            </a:r>
            <a:r>
              <a:rPr lang="zh-CN" altLang="en-US" dirty="0"/>
              <a:t>路径</a:t>
            </a:r>
            <a:r>
              <a:rPr lang="zh-CN" altLang="en-US" dirty="0" smtClean="0"/>
              <a:t>参</a:t>
            </a:r>
            <a:r>
              <a:rPr lang="zh-CN" altLang="en-US" dirty="0"/>
              <a:t>信息</a:t>
            </a:r>
            <a:r>
              <a:rPr lang="zh-CN" altLang="en-US" dirty="0" smtClean="0"/>
              <a:t>的对象</a:t>
            </a:r>
            <a:endParaRPr lang="en-US" altLang="zh-CN" dirty="0" smtClean="0"/>
          </a:p>
          <a:p>
            <a:pPr marL="593090" lvl="2"/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 err="1" smtClean="0"/>
              <a:t>params</a:t>
            </a:r>
            <a:endParaRPr lang="en-US" altLang="zh-CN" dirty="0">
              <a:ea typeface="宋体" panose="02010600030101010101" pitchFamily="2" charset="-122"/>
            </a:endParaRPr>
          </a:p>
          <a:p>
            <a:pPr marL="593090" lvl="2"/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en-US" altLang="zh-CN" dirty="0" err="1" smtClean="0">
                <a:latin typeface="+mn-ea"/>
                <a:ea typeface="+mn-ea"/>
              </a:rPr>
              <a:t>url</a:t>
            </a:r>
            <a:r>
              <a:rPr lang="zh-CN" altLang="en-US" dirty="0" smtClean="0">
                <a:latin typeface="+mn-ea"/>
                <a:ea typeface="+mn-ea"/>
              </a:rPr>
              <a:t>、</a:t>
            </a:r>
            <a:r>
              <a:rPr lang="en-US" altLang="zh-CN" dirty="0" smtClean="0">
                <a:latin typeface="+mn-ea"/>
                <a:ea typeface="+mn-ea"/>
              </a:rPr>
              <a:t>path</a:t>
            </a:r>
            <a:r>
              <a:rPr lang="zh-CN" altLang="en-US" dirty="0" smtClean="0">
                <a:latin typeface="+mn-ea"/>
                <a:ea typeface="+mn-ea"/>
              </a:rPr>
              <a:t>、</a:t>
            </a:r>
            <a:r>
              <a:rPr lang="en-US" altLang="zh-CN" dirty="0" err="1" smtClean="0">
                <a:latin typeface="+mn-ea"/>
                <a:ea typeface="+mn-ea"/>
              </a:rPr>
              <a:t>isExact</a:t>
            </a:r>
            <a:endParaRPr lang="en-US" altLang="zh-CN" dirty="0" smtClean="0">
              <a:latin typeface="+mn-ea"/>
              <a:ea typeface="+mn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动态路由</a:t>
            </a:r>
          </a:p>
        </p:txBody>
      </p:sp>
      <p:sp>
        <p:nvSpPr>
          <p:cNvPr id="4" name="矩形 3"/>
          <p:cNvSpPr/>
          <p:nvPr/>
        </p:nvSpPr>
        <p:spPr>
          <a:xfrm>
            <a:off x="10201881" y="5848655"/>
            <a:ext cx="13686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demo02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2765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10228685" cy="4898244"/>
          </a:xfrm>
          <a:noFill/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zh-CN" altLang="en-US" dirty="0" smtClean="0"/>
              <a:t>路由配置</a:t>
            </a:r>
            <a:endParaRPr lang="en-US" altLang="zh-CN" dirty="0" smtClean="0"/>
          </a:p>
          <a:p>
            <a:pPr marL="591820" lvl="1"/>
            <a:r>
              <a:rPr lang="en-US" altLang="zh-CN" sz="2400" dirty="0" smtClean="0"/>
              <a:t> </a:t>
            </a:r>
            <a:r>
              <a:rPr lang="en-US" altLang="zh-CN" dirty="0"/>
              <a:t>&lt;Route path</a:t>
            </a:r>
            <a:r>
              <a:rPr lang="en-US" altLang="zh-CN" dirty="0" smtClean="0"/>
              <a:t>='/content' </a:t>
            </a:r>
            <a:r>
              <a:rPr lang="en-US" altLang="zh-CN" dirty="0"/>
              <a:t>component</a:t>
            </a:r>
            <a:r>
              <a:rPr lang="en-US" altLang="zh-CN" dirty="0" smtClean="0"/>
              <a:t>={ Content }/&gt;</a:t>
            </a:r>
          </a:p>
          <a:p>
            <a:pPr marL="591820" lvl="1"/>
            <a:r>
              <a:rPr lang="en-US" altLang="zh-CN" dirty="0"/>
              <a:t> &lt;Link to</a:t>
            </a:r>
            <a:r>
              <a:rPr lang="en-US" altLang="zh-CN" dirty="0" smtClean="0"/>
              <a:t>={ `/</a:t>
            </a:r>
            <a:r>
              <a:rPr lang="en-US" altLang="zh-CN" dirty="0" err="1" smtClean="0"/>
              <a:t>content?id</a:t>
            </a:r>
            <a:r>
              <a:rPr lang="en-US" altLang="zh-CN" dirty="0" smtClean="0"/>
              <a:t>=1` }&gt;{</a:t>
            </a:r>
            <a:r>
              <a:rPr lang="en-US" altLang="zh-CN" dirty="0" err="1"/>
              <a:t>item.title</a:t>
            </a:r>
            <a:r>
              <a:rPr lang="en-US" altLang="zh-CN" dirty="0"/>
              <a:t>}&lt;/Link</a:t>
            </a:r>
            <a:r>
              <a:rPr lang="en-US" altLang="zh-CN" dirty="0" smtClean="0"/>
              <a:t>&gt;</a:t>
            </a:r>
            <a:endParaRPr lang="en-US" altLang="zh-CN" dirty="0"/>
          </a:p>
          <a:p>
            <a:pPr marL="360045"/>
            <a:r>
              <a:rPr lang="en-US" altLang="zh-CN" sz="2800" dirty="0" smtClean="0"/>
              <a:t>		 </a:t>
            </a:r>
            <a:r>
              <a:rPr lang="zh-CN" altLang="en-US" sz="2800" dirty="0" smtClean="0"/>
              <a:t>数据接收</a:t>
            </a:r>
            <a:endParaRPr lang="en-US" altLang="zh-CN" sz="2800" dirty="0" smtClean="0"/>
          </a:p>
          <a:p>
            <a:pPr marL="591820" lvl="1"/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zh-CN" altLang="en-US" dirty="0" smtClean="0">
                <a:latin typeface="+mj-ea"/>
                <a:ea typeface="+mj-ea"/>
              </a:rPr>
              <a:t>数据存放在 </a:t>
            </a:r>
            <a:r>
              <a:rPr lang="en-US" altLang="zh-CN" dirty="0" err="1" smtClean="0"/>
              <a:t>this.props.location.search</a:t>
            </a:r>
            <a:endParaRPr lang="en-US" altLang="zh-CN" dirty="0"/>
          </a:p>
          <a:p>
            <a:pPr marL="591820" lvl="1"/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latin typeface="+mj-ea"/>
                <a:ea typeface="+mj-ea"/>
              </a:rPr>
              <a:t>通过 </a:t>
            </a:r>
            <a:r>
              <a:rPr lang="en-US" altLang="zh-CN" dirty="0" smtClean="0">
                <a:latin typeface="+mj-ea"/>
                <a:ea typeface="+mj-ea"/>
              </a:rPr>
              <a:t>URL </a:t>
            </a:r>
            <a:r>
              <a:rPr lang="zh-CN" altLang="en-US" dirty="0" smtClean="0">
                <a:latin typeface="+mj-ea"/>
                <a:ea typeface="+mj-ea"/>
              </a:rPr>
              <a:t>模块解析</a:t>
            </a:r>
            <a:endParaRPr lang="en-US" altLang="zh-CN" dirty="0" smtClean="0">
              <a:latin typeface="+mj-ea"/>
              <a:ea typeface="+mj-ea"/>
            </a:endParaRPr>
          </a:p>
          <a:p>
            <a:pPr marL="593090" lvl="2"/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dirty="0" err="1" smtClean="0">
                <a:ea typeface="宋体" panose="02010600030101010101" pitchFamily="2" charset="-122"/>
              </a:rPr>
              <a:t>npm</a:t>
            </a:r>
            <a:r>
              <a:rPr lang="en-US" altLang="zh-CN" dirty="0" smtClean="0">
                <a:ea typeface="宋体" panose="02010600030101010101" pitchFamily="2" charset="-122"/>
              </a:rPr>
              <a:t> install </a:t>
            </a:r>
            <a:r>
              <a:rPr lang="en-US" altLang="zh-CN" dirty="0" err="1" smtClean="0">
                <a:ea typeface="宋体" panose="02010600030101010101" pitchFamily="2" charset="-122"/>
              </a:rPr>
              <a:t>url</a:t>
            </a:r>
            <a:r>
              <a:rPr lang="en-US" altLang="zh-CN" dirty="0" smtClean="0">
                <a:ea typeface="宋体" panose="02010600030101010101" pitchFamily="2" charset="-122"/>
              </a:rPr>
              <a:t> –save</a:t>
            </a:r>
          </a:p>
          <a:p>
            <a:pPr marL="593090" lvl="2"/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dirty="0" err="1" smtClean="0">
                <a:ea typeface="宋体" panose="02010600030101010101" pitchFamily="2" charset="-122"/>
              </a:rPr>
              <a:t>url.parse</a:t>
            </a:r>
            <a:r>
              <a:rPr lang="en-US" altLang="zh-CN" dirty="0" smtClean="0">
                <a:ea typeface="宋体" panose="02010600030101010101" pitchFamily="2" charset="-122"/>
              </a:rPr>
              <a:t>(</a:t>
            </a:r>
            <a:r>
              <a:rPr lang="en-US" altLang="zh-CN" dirty="0" err="1" smtClean="0">
                <a:ea typeface="宋体" panose="02010600030101010101" pitchFamily="2" charset="-122"/>
              </a:rPr>
              <a:t>urlStr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</a:rPr>
              <a:t>: </a:t>
            </a:r>
            <a:r>
              <a:rPr lang="en-US" altLang="zh-CN" dirty="0" err="1" smtClean="0">
                <a:ea typeface="宋体" panose="02010600030101010101" pitchFamily="2" charset="-122"/>
              </a:rPr>
              <a:t>string,parseQueryStr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</a:rPr>
              <a:t>: true)</a:t>
            </a:r>
          </a:p>
          <a:p>
            <a:pPr marL="593090" lvl="2"/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路由 </a:t>
            </a:r>
            <a:r>
              <a:rPr lang="en-US" altLang="zh-CN" dirty="0" smtClean="0">
                <a:latin typeface="+mn-ea"/>
                <a:ea typeface="+mn-ea"/>
              </a:rPr>
              <a:t>get </a:t>
            </a:r>
            <a:r>
              <a:rPr lang="zh-CN" altLang="en-US" dirty="0" smtClean="0">
                <a:latin typeface="+mn-ea"/>
                <a:ea typeface="+mn-ea"/>
              </a:rPr>
              <a:t>传值</a:t>
            </a:r>
          </a:p>
        </p:txBody>
      </p:sp>
    </p:spTree>
    <p:extLst>
      <p:ext uri="{BB962C8B-B14F-4D97-AF65-F5344CB8AC3E}">
        <p14:creationId xmlns:p14="http://schemas.microsoft.com/office/powerpoint/2010/main" val="252058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557338" y="3494088"/>
            <a:ext cx="7362825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 smtClean="0">
                <a:ea typeface="宋体" panose="02010600030101010101" pitchFamily="2" charset="-122"/>
              </a:rPr>
              <a:t>Thank You</a:t>
            </a:r>
            <a:endParaRPr lang="zh-CN" altLang="zh-CN" sz="5400" dirty="0" smtClean="0">
              <a:ea typeface="宋体" panose="02010600030101010101" pitchFamily="2" charset="-122"/>
            </a:endParaRPr>
          </a:p>
        </p:txBody>
      </p:sp>
      <p:pic>
        <p:nvPicPr>
          <p:cNvPr id="69636" name="图片 3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3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1053690" y="258763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C00000"/>
                </a:solidFill>
                <a:latin typeface="+mj-ea"/>
                <a:ea typeface="+mj-ea"/>
              </a:rPr>
              <a:t>路由配置</a:t>
            </a:r>
            <a:endParaRPr lang="en-US" altLang="zh-CN" sz="2800" b="1" dirty="0" smtClean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动态路由</a:t>
            </a:r>
            <a:endParaRPr lang="en-US" altLang="zh-CN" sz="2800" b="1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632614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11498474" cy="5114344"/>
          </a:xfrm>
          <a:noFill/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路由</a:t>
            </a:r>
            <a:endParaRPr lang="en-US" altLang="zh-CN" dirty="0" smtClean="0"/>
          </a:p>
          <a:p>
            <a:pPr marL="591820" lvl="1"/>
            <a:r>
              <a:rPr lang="en-US" altLang="zh-CN" sz="2400" dirty="0" smtClean="0"/>
              <a:t> </a:t>
            </a:r>
            <a:r>
              <a:rPr lang="en-US" altLang="zh-CN" dirty="0" smtClean="0"/>
              <a:t>react-router </a:t>
            </a:r>
            <a:r>
              <a:rPr lang="zh-CN" altLang="en-US" dirty="0" smtClean="0"/>
              <a:t>是</a:t>
            </a:r>
            <a:r>
              <a:rPr lang="zh-CN" altLang="en-US" dirty="0"/>
              <a:t>浏览器和原生应用的通用</a:t>
            </a:r>
            <a:r>
              <a:rPr lang="zh-CN" altLang="en-US" dirty="0" smtClean="0"/>
              <a:t>部分</a:t>
            </a:r>
            <a:endParaRPr lang="zh-CN" altLang="en-US" dirty="0"/>
          </a:p>
          <a:p>
            <a:pPr marL="591820" lvl="1"/>
            <a:r>
              <a:rPr lang="en-US" altLang="zh-CN" dirty="0" smtClean="0"/>
              <a:t> react-router-native </a:t>
            </a:r>
            <a:r>
              <a:rPr lang="zh-CN" altLang="en-US" dirty="0" smtClean="0"/>
              <a:t>是</a:t>
            </a:r>
            <a:r>
              <a:rPr lang="zh-CN" altLang="en-US" dirty="0"/>
              <a:t>用于原生应用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react-router-</a:t>
            </a:r>
            <a:r>
              <a:rPr lang="en-US" altLang="zh-CN" dirty="0" err="1"/>
              <a:t>dom</a:t>
            </a:r>
            <a:r>
              <a:rPr lang="en-US" altLang="zh-CN" dirty="0"/>
              <a:t> </a:t>
            </a:r>
            <a:r>
              <a:rPr lang="zh-CN" altLang="en-US" dirty="0"/>
              <a:t>是用于浏览器的</a:t>
            </a:r>
            <a:endParaRPr lang="en-US" altLang="zh-CN" dirty="0" smtClean="0"/>
          </a:p>
          <a:p>
            <a:pPr marL="360045"/>
            <a:r>
              <a:rPr lang="en-US" altLang="zh-CN" sz="2800" dirty="0" smtClean="0"/>
              <a:t>		 </a:t>
            </a:r>
            <a:r>
              <a:rPr lang="zh-CN" altLang="en-US" dirty="0" smtClean="0"/>
              <a:t>安装</a:t>
            </a:r>
            <a:endParaRPr lang="en-US" altLang="zh-CN" dirty="0"/>
          </a:p>
          <a:p>
            <a:pPr marL="591820" lvl="1"/>
            <a:r>
              <a:rPr lang="en-US" altLang="zh-CN" dirty="0"/>
              <a:t> </a:t>
            </a:r>
            <a:r>
              <a:rPr lang="en-US" altLang="zh-CN" dirty="0" err="1"/>
              <a:t>npm</a:t>
            </a:r>
            <a:r>
              <a:rPr lang="en-US" altLang="zh-CN" dirty="0"/>
              <a:t> install --save  react-router-</a:t>
            </a:r>
            <a:r>
              <a:rPr lang="en-US" altLang="zh-CN" dirty="0" err="1"/>
              <a:t>dom</a:t>
            </a:r>
            <a:endParaRPr lang="en-US" altLang="zh-CN" dirty="0"/>
          </a:p>
          <a:p>
            <a:pPr marL="360045"/>
            <a:r>
              <a:rPr lang="zh-CN" altLang="en-US" dirty="0" smtClean="0"/>
              <a:t> 引入</a:t>
            </a:r>
            <a:endParaRPr lang="en-US" altLang="zh-CN" dirty="0"/>
          </a:p>
          <a:p>
            <a:pPr marL="591820" lvl="1"/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/>
              <a:t>import { </a:t>
            </a:r>
            <a:r>
              <a:rPr lang="en-US" altLang="zh-CN" dirty="0" err="1"/>
              <a:t>BrowserRouter</a:t>
            </a:r>
            <a:r>
              <a:rPr lang="en-US" altLang="zh-CN" dirty="0"/>
              <a:t> as </a:t>
            </a:r>
            <a:r>
              <a:rPr lang="en-US" altLang="zh-CN" dirty="0" err="1" smtClean="0"/>
              <a:t>Router,Route,Link</a:t>
            </a:r>
            <a:r>
              <a:rPr lang="en-US" altLang="zh-CN" dirty="0" smtClean="0"/>
              <a:t>} </a:t>
            </a:r>
            <a:r>
              <a:rPr lang="en-US" altLang="zh-CN" dirty="0"/>
              <a:t>from 'react-router-</a:t>
            </a:r>
            <a:r>
              <a:rPr lang="en-US" altLang="zh-CN" dirty="0" err="1"/>
              <a:t>dom</a:t>
            </a:r>
            <a:r>
              <a:rPr lang="en-US" altLang="zh-CN" dirty="0"/>
              <a:t>';</a:t>
            </a:r>
            <a:endParaRPr lang="en-US" altLang="zh-CN" dirty="0">
              <a:ea typeface="宋体" panose="02010600030101010101" pitchFamily="2" charset="-122"/>
            </a:endParaRPr>
          </a:p>
          <a:p>
            <a:pPr marL="360045"/>
            <a:endParaRPr lang="en-US" altLang="zh-CN" sz="2800" dirty="0" smtClean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smtClean="0">
                <a:latin typeface="+mn-ea"/>
                <a:ea typeface="+mn-ea"/>
              </a:rPr>
              <a:t>React </a:t>
            </a:r>
            <a:r>
              <a:rPr lang="zh-CN" altLang="en-US" dirty="0" smtClean="0">
                <a:latin typeface="+mn-ea"/>
                <a:ea typeface="+mn-ea"/>
              </a:rPr>
              <a:t>路由</a:t>
            </a:r>
          </a:p>
        </p:txBody>
      </p:sp>
    </p:spTree>
    <p:extLst>
      <p:ext uri="{BB962C8B-B14F-4D97-AF65-F5344CB8AC3E}">
        <p14:creationId xmlns:p14="http://schemas.microsoft.com/office/powerpoint/2010/main" val="4211889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10228685" cy="4321378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smtClean="0">
                <a:latin typeface="+mn-ea"/>
                <a:ea typeface="+mn-ea"/>
              </a:rPr>
              <a:t>路由配置</a:t>
            </a:r>
            <a:endParaRPr lang="zh-CN" altLang="en-US" dirty="0" smtClean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3525" y="907845"/>
            <a:ext cx="10228686" cy="4832092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200" dirty="0"/>
              <a:t>import { </a:t>
            </a:r>
            <a:r>
              <a:rPr lang="en-US" altLang="zh-CN" sz="2200" dirty="0" err="1"/>
              <a:t>BrowserRouter</a:t>
            </a:r>
            <a:r>
              <a:rPr lang="en-US" altLang="zh-CN" sz="2200" dirty="0"/>
              <a:t> as </a:t>
            </a:r>
            <a:r>
              <a:rPr lang="en-US" altLang="zh-CN" sz="2200" dirty="0" err="1"/>
              <a:t>Router,Route,Link</a:t>
            </a:r>
            <a:r>
              <a:rPr lang="en-US" altLang="zh-CN" sz="2200" dirty="0"/>
              <a:t>} from 'react-router-</a:t>
            </a:r>
            <a:r>
              <a:rPr lang="en-US" altLang="zh-CN" sz="2200" dirty="0" err="1"/>
              <a:t>dom</a:t>
            </a:r>
            <a:r>
              <a:rPr lang="en-US" altLang="zh-CN" sz="2200" dirty="0"/>
              <a:t>';</a:t>
            </a:r>
          </a:p>
          <a:p>
            <a:r>
              <a:rPr lang="en-US" altLang="zh-CN" sz="2200" dirty="0" smtClean="0"/>
              <a:t>……</a:t>
            </a:r>
            <a:endParaRPr lang="en-US" altLang="zh-CN" sz="2200" dirty="0"/>
          </a:p>
          <a:p>
            <a:r>
              <a:rPr lang="en-US" altLang="zh-CN" sz="2200" dirty="0" smtClean="0"/>
              <a:t>class Hello </a:t>
            </a:r>
            <a:r>
              <a:rPr lang="en-US" altLang="zh-CN" sz="2200" dirty="0">
                <a:solidFill>
                  <a:srgbClr val="FF0000"/>
                </a:solidFill>
              </a:rPr>
              <a:t>extends </a:t>
            </a:r>
            <a:r>
              <a:rPr lang="en-US" altLang="zh-CN" sz="2200" dirty="0" err="1"/>
              <a:t>React.</a:t>
            </a:r>
            <a:r>
              <a:rPr lang="en-US" altLang="zh-CN" sz="2200" dirty="0" err="1">
                <a:solidFill>
                  <a:srgbClr val="FF0000"/>
                </a:solidFill>
              </a:rPr>
              <a:t>Component</a:t>
            </a:r>
            <a:r>
              <a:rPr lang="en-US" altLang="zh-CN" sz="2200" dirty="0"/>
              <a:t> { </a:t>
            </a:r>
            <a:endParaRPr lang="en-US" altLang="zh-CN" sz="2200" dirty="0" smtClean="0"/>
          </a:p>
          <a:p>
            <a:r>
              <a:rPr lang="en-US" altLang="zh-CN" sz="2200" dirty="0" smtClean="0"/>
              <a:t>	</a:t>
            </a:r>
            <a:r>
              <a:rPr lang="en-US" altLang="zh-CN" sz="2200" dirty="0" smtClean="0">
                <a:solidFill>
                  <a:srgbClr val="FF0000"/>
                </a:solidFill>
              </a:rPr>
              <a:t>render</a:t>
            </a:r>
            <a:r>
              <a:rPr lang="en-US" altLang="zh-CN" sz="2200" dirty="0" smtClean="0"/>
              <a:t>( ) </a:t>
            </a:r>
            <a:r>
              <a:rPr lang="en-US" altLang="zh-CN" sz="2200" dirty="0"/>
              <a:t>{ </a:t>
            </a:r>
            <a:endParaRPr lang="en-US" altLang="zh-CN" sz="2200" dirty="0" smtClean="0"/>
          </a:p>
          <a:p>
            <a:r>
              <a:rPr lang="en-US" altLang="zh-CN" sz="2200" dirty="0" smtClean="0"/>
              <a:t>		</a:t>
            </a:r>
            <a:r>
              <a:rPr lang="en-US" altLang="zh-CN" sz="2200" dirty="0" smtClean="0">
                <a:solidFill>
                  <a:srgbClr val="FF0000"/>
                </a:solidFill>
              </a:rPr>
              <a:t>return (</a:t>
            </a:r>
          </a:p>
          <a:p>
            <a:r>
              <a:rPr lang="en-US" altLang="zh-CN" sz="2200" dirty="0" smtClean="0">
                <a:solidFill>
                  <a:srgbClr val="FF0000"/>
                </a:solidFill>
              </a:rPr>
              <a:t>			</a:t>
            </a:r>
            <a:r>
              <a:rPr lang="en-US" altLang="zh-CN" sz="2200" dirty="0"/>
              <a:t>&lt;Router&gt;</a:t>
            </a:r>
          </a:p>
          <a:p>
            <a:r>
              <a:rPr lang="en-US" altLang="zh-CN" sz="2200" dirty="0" smtClean="0"/>
              <a:t>				&lt;</a:t>
            </a:r>
            <a:r>
              <a:rPr lang="en-US" altLang="zh-CN" sz="2200" dirty="0"/>
              <a:t>div&gt;</a:t>
            </a:r>
          </a:p>
          <a:p>
            <a:r>
              <a:rPr lang="en-US" altLang="zh-CN" sz="2200" dirty="0" smtClean="0"/>
              <a:t>					&lt;</a:t>
            </a:r>
            <a:r>
              <a:rPr lang="en-US" altLang="zh-CN" sz="2200" dirty="0"/>
              <a:t>Route exact path='/' component={Home}/&gt;</a:t>
            </a:r>
          </a:p>
          <a:p>
            <a:r>
              <a:rPr lang="en-US" altLang="zh-CN" sz="2200" dirty="0" smtClean="0"/>
              <a:t>					&lt;</a:t>
            </a:r>
            <a:r>
              <a:rPr lang="en-US" altLang="zh-CN" sz="2200" dirty="0"/>
              <a:t>Route path='/about' component={About}/&gt;</a:t>
            </a:r>
          </a:p>
          <a:p>
            <a:r>
              <a:rPr lang="en-US" altLang="zh-CN" sz="2200" dirty="0" smtClean="0"/>
              <a:t>				&lt;/</a:t>
            </a:r>
            <a:r>
              <a:rPr lang="en-US" altLang="zh-CN" sz="2200" dirty="0"/>
              <a:t>div&gt;</a:t>
            </a:r>
          </a:p>
          <a:p>
            <a:r>
              <a:rPr lang="en-US" altLang="zh-CN" sz="2200" dirty="0" smtClean="0"/>
              <a:t>			&lt;/</a:t>
            </a:r>
            <a:r>
              <a:rPr lang="en-US" altLang="zh-CN" sz="2200" dirty="0"/>
              <a:t>Router</a:t>
            </a:r>
            <a:r>
              <a:rPr lang="en-US" altLang="zh-CN" sz="2200" dirty="0" smtClean="0"/>
              <a:t>&gt;</a:t>
            </a:r>
            <a:endParaRPr lang="en-US" altLang="zh-CN" sz="2200" dirty="0">
              <a:solidFill>
                <a:srgbClr val="FF0000"/>
              </a:solidFill>
            </a:endParaRPr>
          </a:p>
          <a:p>
            <a:r>
              <a:rPr lang="en-US" altLang="zh-CN" sz="2200" dirty="0" smtClean="0">
                <a:solidFill>
                  <a:srgbClr val="FF0000"/>
                </a:solidFill>
              </a:rPr>
              <a:t>		)</a:t>
            </a:r>
            <a:r>
              <a:rPr lang="en-US" altLang="zh-CN" sz="2200" dirty="0" smtClean="0"/>
              <a:t>; </a:t>
            </a:r>
          </a:p>
          <a:p>
            <a:r>
              <a:rPr lang="en-US" altLang="zh-CN" sz="2200" dirty="0" smtClean="0"/>
              <a:t>	} </a:t>
            </a:r>
          </a:p>
          <a:p>
            <a:r>
              <a:rPr lang="en-US" altLang="zh-CN" sz="2200" dirty="0" smtClean="0"/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10201881" y="5848655"/>
            <a:ext cx="13686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demo01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8431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10228685" cy="4898244"/>
          </a:xfrm>
          <a:noFill/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 smtClean="0"/>
              <a:t> </a:t>
            </a:r>
            <a:r>
              <a:rPr lang="en-US" altLang="zh-CN" b="1" dirty="0" err="1"/>
              <a:t>BrowserRouter</a:t>
            </a:r>
            <a:r>
              <a:rPr lang="en-US" altLang="zh-CN" b="1" dirty="0"/>
              <a:t> </a:t>
            </a:r>
            <a:r>
              <a:rPr lang="en-US" altLang="zh-CN" b="1" dirty="0" smtClean="0"/>
              <a:t> VS  </a:t>
            </a:r>
            <a:r>
              <a:rPr lang="en-US" altLang="zh-CN" b="1" dirty="0" err="1"/>
              <a:t>HashRouter</a:t>
            </a:r>
            <a:endParaRPr lang="en-US" altLang="zh-CN" b="1" dirty="0"/>
          </a:p>
          <a:p>
            <a:pPr marL="591820" lvl="1"/>
            <a:r>
              <a:rPr lang="zh-CN" altLang="en-US" dirty="0" smtClean="0"/>
              <a:t> 都是路由的基本组件，需将其放在最外层，选其一使用</a:t>
            </a:r>
            <a:endParaRPr lang="en-US" altLang="zh-CN" dirty="0" smtClean="0"/>
          </a:p>
          <a:p>
            <a:pPr marL="591820" lvl="1"/>
            <a:r>
              <a:rPr lang="zh-CN" altLang="en-US" dirty="0" smtClean="0">
                <a:latin typeface="+mj-ea"/>
              </a:rPr>
              <a:t> 内部</a:t>
            </a:r>
            <a:r>
              <a:rPr lang="zh-CN" altLang="en-US" dirty="0">
                <a:latin typeface="+mj-ea"/>
              </a:rPr>
              <a:t>只能含有一个子节点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</a:t>
            </a:r>
            <a:r>
              <a:rPr lang="en-US" altLang="zh-CN" dirty="0" err="1"/>
              <a:t>BrowserRouter</a:t>
            </a:r>
            <a:r>
              <a:rPr lang="en-US" altLang="zh-CN" b="1" dirty="0"/>
              <a:t> 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URL </a:t>
            </a:r>
            <a:r>
              <a:rPr lang="zh-CN" altLang="en-US" dirty="0"/>
              <a:t>是指向真实 </a:t>
            </a:r>
            <a:r>
              <a:rPr lang="en-US" altLang="zh-CN" dirty="0"/>
              <a:t>URL </a:t>
            </a:r>
            <a:r>
              <a:rPr lang="zh-CN" altLang="en-US" dirty="0"/>
              <a:t>的资源</a:t>
            </a:r>
            <a:r>
              <a:rPr lang="zh-CN" altLang="en-US" dirty="0" smtClean="0"/>
              <a:t>路径，页面</a:t>
            </a:r>
            <a:r>
              <a:rPr lang="zh-CN" altLang="en-US" dirty="0"/>
              <a:t>和浏览器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history </a:t>
            </a:r>
            <a:r>
              <a:rPr lang="zh-CN" altLang="en-US" dirty="0" smtClean="0"/>
              <a:t>保持一致</a:t>
            </a:r>
            <a:endParaRPr lang="en-US" altLang="zh-CN" dirty="0" smtClean="0"/>
          </a:p>
          <a:p>
            <a:pPr marL="591820" lvl="1"/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dirty="0" err="1" smtClean="0"/>
              <a:t>HashRouter</a:t>
            </a:r>
            <a:r>
              <a:rPr lang="en-US" altLang="zh-CN" dirty="0" smtClean="0"/>
              <a:t> </a:t>
            </a:r>
            <a:r>
              <a:rPr lang="zh-CN" altLang="en-US" dirty="0" smtClean="0"/>
              <a:t>使用 </a:t>
            </a:r>
            <a:r>
              <a:rPr lang="en-US" altLang="zh-CN" dirty="0"/>
              <a:t>URL </a:t>
            </a:r>
            <a:r>
              <a:rPr lang="zh-CN" altLang="en-US" dirty="0"/>
              <a:t>中的 </a:t>
            </a:r>
            <a:r>
              <a:rPr lang="en-US" altLang="zh-CN" dirty="0"/>
              <a:t>hash</a:t>
            </a:r>
            <a:r>
              <a:rPr lang="zh-CN" altLang="en-US" dirty="0"/>
              <a:t>（</a:t>
            </a:r>
            <a:r>
              <a:rPr lang="en-US" altLang="zh-CN" dirty="0"/>
              <a:t>#</a:t>
            </a:r>
            <a:r>
              <a:rPr lang="zh-CN" altLang="en-US" dirty="0"/>
              <a:t>）部分去创建</a:t>
            </a:r>
            <a:r>
              <a:rPr lang="zh-CN" altLang="en-US" dirty="0" smtClean="0"/>
              <a:t>路由</a:t>
            </a:r>
            <a:endParaRPr lang="en-US" altLang="zh-CN" dirty="0">
              <a:latin typeface="+mj-ea"/>
              <a:ea typeface="+mj-ea"/>
            </a:endParaRPr>
          </a:p>
          <a:p>
            <a:pPr marL="360045"/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en-US" altLang="zh-CN" dirty="0">
                <a:latin typeface="+mn-ea"/>
                <a:ea typeface="+mn-ea"/>
              </a:rPr>
              <a:t>&lt;</a:t>
            </a:r>
            <a:r>
              <a:rPr lang="en-US" altLang="zh-CN" dirty="0" smtClean="0"/>
              <a:t>Route /&gt;</a:t>
            </a:r>
            <a:endParaRPr lang="en-US" altLang="zh-CN" dirty="0" smtClean="0">
              <a:latin typeface="+mn-ea"/>
              <a:ea typeface="+mn-ea"/>
            </a:endParaRPr>
          </a:p>
          <a:p>
            <a:pPr marL="591820" lvl="1"/>
            <a:r>
              <a:rPr lang="en-US" altLang="zh-CN" dirty="0" smtClean="0"/>
              <a:t> </a:t>
            </a:r>
            <a:r>
              <a:rPr lang="zh-CN" altLang="en-US" dirty="0" smtClean="0"/>
              <a:t>匹配路径、挂载组件</a:t>
            </a:r>
            <a:endParaRPr lang="en-US" altLang="zh-CN" dirty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smtClean="0">
                <a:latin typeface="+mn-ea"/>
                <a:ea typeface="+mn-ea"/>
              </a:rPr>
              <a:t>路由配置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10228685" cy="4898244"/>
          </a:xfrm>
          <a:noFill/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 smtClean="0">
                <a:latin typeface="+mn-ea"/>
                <a:ea typeface="+mn-ea"/>
              </a:rPr>
              <a:t> &lt;</a:t>
            </a:r>
            <a:r>
              <a:rPr lang="en-US" altLang="zh-CN" dirty="0" smtClean="0"/>
              <a:t>Route /&gt; </a:t>
            </a:r>
            <a:r>
              <a:rPr lang="zh-CN" altLang="en-US" dirty="0" smtClean="0"/>
              <a:t>续</a:t>
            </a:r>
            <a:endParaRPr lang="en-US" altLang="zh-CN" dirty="0" smtClean="0">
              <a:latin typeface="+mn-ea"/>
              <a:ea typeface="+mn-ea"/>
            </a:endParaRPr>
          </a:p>
          <a:p>
            <a:pPr marL="591820" lvl="1"/>
            <a:r>
              <a:rPr lang="en-US" altLang="zh-CN" dirty="0" smtClean="0"/>
              <a:t> &lt;Route </a:t>
            </a:r>
            <a:r>
              <a:rPr lang="en-US" altLang="zh-CN" dirty="0"/>
              <a:t>exact</a:t>
            </a:r>
            <a:r>
              <a:rPr lang="en-US" altLang="zh-CN" dirty="0" smtClean="0"/>
              <a:t>  </a:t>
            </a:r>
            <a:r>
              <a:rPr lang="en-US" altLang="zh-CN" dirty="0"/>
              <a:t>path</a:t>
            </a:r>
            <a:r>
              <a:rPr lang="en-US" altLang="zh-CN" dirty="0" smtClean="0"/>
              <a:t>='/home'  component={ Home }/&gt;</a:t>
            </a:r>
          </a:p>
          <a:p>
            <a:pPr marL="591820" lvl="1"/>
            <a:r>
              <a:rPr lang="en-US" altLang="zh-CN" dirty="0"/>
              <a:t> exact : </a:t>
            </a:r>
            <a:r>
              <a:rPr lang="zh-CN" altLang="en-US" dirty="0"/>
              <a:t>严格</a:t>
            </a:r>
            <a:r>
              <a:rPr lang="zh-CN" altLang="en-US" dirty="0" smtClean="0"/>
              <a:t>匹配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en-US" altLang="zh-CN" dirty="0" smtClean="0"/>
              <a:t>path : </a:t>
            </a:r>
            <a:r>
              <a:rPr lang="zh-CN" altLang="en-US" dirty="0" smtClean="0"/>
              <a:t>字符串</a:t>
            </a:r>
            <a:r>
              <a:rPr lang="zh-CN" altLang="en-US" dirty="0"/>
              <a:t>类型</a:t>
            </a:r>
            <a:r>
              <a:rPr lang="zh-CN" altLang="en-US" dirty="0" smtClean="0"/>
              <a:t>，用来</a:t>
            </a:r>
            <a:r>
              <a:rPr lang="zh-CN" altLang="en-US" dirty="0"/>
              <a:t>匹配</a:t>
            </a:r>
            <a:r>
              <a:rPr lang="en-US" altLang="zh-CN" dirty="0" err="1" smtClean="0"/>
              <a:t>url</a:t>
            </a:r>
            <a:endParaRPr lang="en-US" altLang="zh-CN" dirty="0"/>
          </a:p>
          <a:p>
            <a:pPr marL="591820" lvl="1"/>
            <a:r>
              <a:rPr lang="en-US" altLang="zh-CN" dirty="0"/>
              <a:t> </a:t>
            </a:r>
            <a:r>
              <a:rPr lang="en-US" altLang="zh-CN" dirty="0" smtClean="0"/>
              <a:t>component :</a:t>
            </a:r>
            <a:r>
              <a:rPr lang="zh-CN" altLang="en-US" dirty="0"/>
              <a:t> </a:t>
            </a:r>
            <a:r>
              <a:rPr lang="zh-CN" altLang="en-US" dirty="0" smtClean="0"/>
              <a:t>值</a:t>
            </a:r>
            <a:r>
              <a:rPr lang="zh-CN" altLang="en-US" dirty="0"/>
              <a:t>是一个</a:t>
            </a:r>
            <a:r>
              <a:rPr lang="zh-CN" altLang="en-US" dirty="0" smtClean="0"/>
              <a:t>组件</a:t>
            </a:r>
            <a:r>
              <a:rPr lang="zh-CN" altLang="en-US" dirty="0"/>
              <a:t>，</a:t>
            </a:r>
            <a:r>
              <a:rPr lang="zh-CN" altLang="en-US" dirty="0" smtClean="0"/>
              <a:t>在 </a:t>
            </a:r>
            <a:r>
              <a:rPr lang="en-US" altLang="zh-CN" dirty="0" smtClean="0"/>
              <a:t>path </a:t>
            </a:r>
            <a:r>
              <a:rPr lang="zh-CN" altLang="en-US" dirty="0" smtClean="0"/>
              <a:t>匹配成功后挂载这个组件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en-US" altLang="zh-CN" dirty="0" smtClean="0"/>
              <a:t>render : </a:t>
            </a:r>
            <a:r>
              <a:rPr lang="zh-CN" altLang="en-US" dirty="0" smtClean="0"/>
              <a:t>一个返回组件的方法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en-US" altLang="zh-CN" dirty="0" smtClean="0"/>
              <a:t>children </a:t>
            </a:r>
            <a:r>
              <a:rPr lang="zh-CN" altLang="en-US" dirty="0"/>
              <a:t> </a:t>
            </a:r>
            <a:r>
              <a:rPr lang="en-US" altLang="zh-CN" dirty="0" smtClean="0"/>
              <a:t>: </a:t>
            </a:r>
            <a:r>
              <a:rPr lang="zh-CN" altLang="en-US" dirty="0" smtClean="0"/>
              <a:t>一</a:t>
            </a:r>
            <a:r>
              <a:rPr lang="zh-CN" altLang="en-US" dirty="0"/>
              <a:t>个返回组件的方法</a:t>
            </a:r>
            <a:endParaRPr lang="en-US" altLang="zh-CN" dirty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smtClean="0">
                <a:latin typeface="+mn-ea"/>
                <a:ea typeface="+mn-ea"/>
              </a:rPr>
              <a:t>路由配置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4418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10228685" cy="4898244"/>
          </a:xfrm>
          <a:noFill/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 smtClean="0">
                <a:latin typeface="+mn-ea"/>
                <a:ea typeface="+mn-ea"/>
              </a:rPr>
              <a:t> &lt;Switch</a:t>
            </a:r>
            <a:r>
              <a:rPr lang="en-US" altLang="zh-CN" dirty="0" smtClean="0"/>
              <a:t> &gt; … &lt;/Switch&gt; </a:t>
            </a:r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只会挂载与 </a:t>
            </a:r>
            <a:r>
              <a:rPr lang="en-US" altLang="zh-CN" dirty="0" smtClean="0"/>
              <a:t>&lt;</a:t>
            </a:r>
            <a:r>
              <a:rPr lang="en-US" altLang="zh-CN" dirty="0"/>
              <a:t>Route</a:t>
            </a:r>
            <a:r>
              <a:rPr lang="en-US" altLang="zh-CN" dirty="0" smtClean="0"/>
              <a:t>&gt; </a:t>
            </a:r>
            <a:r>
              <a:rPr lang="zh-CN" altLang="en-US" dirty="0" smtClean="0"/>
              <a:t>路径匹配成功的第一个</a:t>
            </a:r>
            <a:endParaRPr lang="en-US" altLang="zh-CN" dirty="0" smtClean="0"/>
          </a:p>
          <a:p>
            <a:pPr marL="591820" lvl="1"/>
            <a:r>
              <a:rPr lang="en-US" altLang="zh-CN" dirty="0" smtClean="0"/>
              <a:t> </a:t>
            </a:r>
            <a:r>
              <a:rPr lang="zh-CN" altLang="en-US" dirty="0" smtClean="0"/>
              <a:t>子节点只能是 </a:t>
            </a:r>
            <a:r>
              <a:rPr lang="en-US" altLang="zh-CN" dirty="0"/>
              <a:t>&lt;</a:t>
            </a:r>
            <a:r>
              <a:rPr lang="en-US" altLang="zh-CN" dirty="0" smtClean="0"/>
              <a:t>Route&gt; </a:t>
            </a:r>
            <a:r>
              <a:rPr lang="zh-CN" altLang="en-US" dirty="0" smtClean="0"/>
              <a:t>或 </a:t>
            </a:r>
            <a:r>
              <a:rPr lang="en-US" altLang="zh-CN" dirty="0" smtClean="0"/>
              <a:t>&lt;Redirect  /&gt;</a:t>
            </a: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smtClean="0">
                <a:latin typeface="+mn-ea"/>
                <a:ea typeface="+mn-ea"/>
              </a:rPr>
              <a:t>路由配置</a:t>
            </a:r>
            <a:endParaRPr lang="zh-CN" altLang="en-US" dirty="0" smtClean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81657" y="3137600"/>
            <a:ext cx="10228686" cy="2308324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&lt;Switch&gt; </a:t>
            </a:r>
            <a:endParaRPr lang="en-US" altLang="zh-CN" sz="2400" dirty="0" smtClean="0"/>
          </a:p>
          <a:p>
            <a:r>
              <a:rPr lang="en-US" altLang="zh-CN" sz="2400" dirty="0" smtClean="0"/>
              <a:t>	&lt;</a:t>
            </a:r>
            <a:r>
              <a:rPr lang="en-US" altLang="zh-CN" sz="2400" dirty="0"/>
              <a:t>Route exact path="/" component</a:t>
            </a:r>
            <a:r>
              <a:rPr lang="en-US" altLang="zh-CN" sz="2400" dirty="0" smtClean="0"/>
              <a:t>={ Home }/&gt; </a:t>
            </a:r>
          </a:p>
          <a:p>
            <a:r>
              <a:rPr lang="en-US" altLang="zh-CN" sz="2400" dirty="0" smtClean="0"/>
              <a:t>	&lt;</a:t>
            </a:r>
            <a:r>
              <a:rPr lang="en-US" altLang="zh-CN" sz="2400" dirty="0"/>
              <a:t>Route path="/about" component</a:t>
            </a:r>
            <a:r>
              <a:rPr lang="en-US" altLang="zh-CN" sz="2400" dirty="0" smtClean="0"/>
              <a:t>={ About }/&gt; </a:t>
            </a:r>
          </a:p>
          <a:p>
            <a:r>
              <a:rPr lang="en-US" altLang="zh-CN" sz="2400" dirty="0" smtClean="0"/>
              <a:t>	&lt;</a:t>
            </a:r>
            <a:r>
              <a:rPr lang="en-US" altLang="zh-CN" sz="2400" dirty="0"/>
              <a:t>Route path="/:user" component</a:t>
            </a:r>
            <a:r>
              <a:rPr lang="en-US" altLang="zh-CN" sz="2400" dirty="0" smtClean="0"/>
              <a:t>={ User }/&gt; </a:t>
            </a:r>
          </a:p>
          <a:p>
            <a:r>
              <a:rPr lang="en-US" altLang="zh-CN" sz="2400" dirty="0" smtClean="0"/>
              <a:t>	&lt;</a:t>
            </a:r>
            <a:r>
              <a:rPr lang="en-US" altLang="zh-CN" sz="2400" dirty="0"/>
              <a:t>Route component</a:t>
            </a:r>
            <a:r>
              <a:rPr lang="en-US" altLang="zh-CN" sz="2400" dirty="0" smtClean="0"/>
              <a:t>={ </a:t>
            </a:r>
            <a:r>
              <a:rPr lang="en-US" altLang="zh-CN" sz="2400" dirty="0" err="1" smtClean="0"/>
              <a:t>NoMatch</a:t>
            </a:r>
            <a:r>
              <a:rPr lang="en-US" altLang="zh-CN" sz="2400" dirty="0" smtClean="0"/>
              <a:t> }/&gt; </a:t>
            </a:r>
          </a:p>
          <a:p>
            <a:r>
              <a:rPr lang="en-US" altLang="zh-CN" sz="2400" dirty="0" smtClean="0"/>
              <a:t>&lt;/</a:t>
            </a:r>
            <a:r>
              <a:rPr lang="en-US" altLang="zh-CN" sz="2400" dirty="0"/>
              <a:t>Switch&gt;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0454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10228685" cy="4898244"/>
          </a:xfrm>
          <a:noFill/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 smtClean="0">
                <a:latin typeface="+mn-ea"/>
                <a:ea typeface="+mn-ea"/>
              </a:rPr>
              <a:t> &lt;</a:t>
            </a:r>
            <a:r>
              <a:rPr lang="en-US" altLang="zh-CN" dirty="0" smtClean="0"/>
              <a:t>Link  to = “…” &gt; … &lt;/Link&gt; </a:t>
            </a: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smtClean="0">
                <a:latin typeface="+mn-ea"/>
                <a:ea typeface="+mn-ea"/>
              </a:rPr>
              <a:t>路由配置</a:t>
            </a:r>
            <a:endParaRPr lang="zh-CN" altLang="en-US" dirty="0" smtClean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81657" y="1772241"/>
            <a:ext cx="10228686" cy="4154984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to : string</a:t>
            </a:r>
          </a:p>
          <a:p>
            <a:r>
              <a:rPr lang="en-US" altLang="zh-CN" sz="2400" dirty="0" smtClean="0"/>
              <a:t>&lt;</a:t>
            </a:r>
            <a:r>
              <a:rPr lang="en-US" altLang="zh-CN" sz="2400" dirty="0"/>
              <a:t>Link to="/home"&gt;Home&lt;/Link</a:t>
            </a:r>
            <a:r>
              <a:rPr lang="en-US" altLang="zh-CN" sz="2400" dirty="0" smtClean="0"/>
              <a:t>&gt;</a:t>
            </a:r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en-US" altLang="zh-CN" sz="2400" dirty="0">
                <a:solidFill>
                  <a:srgbClr val="FF0000"/>
                </a:solidFill>
              </a:rPr>
              <a:t>t</a:t>
            </a:r>
            <a:r>
              <a:rPr lang="en-US" altLang="zh-CN" sz="2400" dirty="0" smtClean="0">
                <a:solidFill>
                  <a:srgbClr val="FF0000"/>
                </a:solidFill>
              </a:rPr>
              <a:t>o : object</a:t>
            </a:r>
          </a:p>
          <a:p>
            <a:r>
              <a:rPr lang="en-US" altLang="zh-CN" sz="2400" dirty="0" smtClean="0"/>
              <a:t>&lt;</a:t>
            </a:r>
            <a:r>
              <a:rPr lang="en-US" altLang="zh-CN" sz="2400" dirty="0"/>
              <a:t>Link to</a:t>
            </a:r>
            <a:r>
              <a:rPr lang="en-US" altLang="zh-CN" sz="2400" dirty="0" smtClean="0"/>
              <a:t>={ { </a:t>
            </a:r>
          </a:p>
          <a:p>
            <a:r>
              <a:rPr lang="en-US" altLang="zh-CN" sz="2400" dirty="0" smtClean="0"/>
              <a:t>	pathname</a:t>
            </a:r>
            <a:r>
              <a:rPr lang="en-US" altLang="zh-CN" sz="2400" dirty="0"/>
              <a:t>: '/courses', </a:t>
            </a:r>
            <a:endParaRPr lang="en-US" altLang="zh-CN" sz="2400" dirty="0" smtClean="0"/>
          </a:p>
          <a:p>
            <a:r>
              <a:rPr lang="en-US" altLang="zh-CN" sz="2400" dirty="0" smtClean="0"/>
              <a:t>	search</a:t>
            </a:r>
            <a:r>
              <a:rPr lang="en-US" altLang="zh-CN" sz="2400" dirty="0"/>
              <a:t>: '?sort=name', </a:t>
            </a:r>
            <a:endParaRPr lang="en-US" altLang="zh-CN" sz="2400" dirty="0" smtClean="0"/>
          </a:p>
          <a:p>
            <a:r>
              <a:rPr lang="en-US" altLang="zh-CN" sz="2400" dirty="0" smtClean="0"/>
              <a:t>	hash</a:t>
            </a:r>
            <a:r>
              <a:rPr lang="en-US" altLang="zh-CN" sz="2400" dirty="0"/>
              <a:t>: '#the-hash</a:t>
            </a:r>
            <a:r>
              <a:rPr lang="en-US" altLang="zh-CN" sz="2400" dirty="0" smtClean="0"/>
              <a:t>',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state:{id : 1}     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+mj-ea"/>
                <a:ea typeface="+mj-ea"/>
              </a:rPr>
              <a:t>	</a:t>
            </a:r>
            <a:r>
              <a:rPr lang="en-US" altLang="zh-CN" sz="2400" dirty="0" smtClean="0">
                <a:solidFill>
                  <a:srgbClr val="FF0000"/>
                </a:solidFill>
                <a:latin typeface="+mj-ea"/>
                <a:ea typeface="+mj-ea"/>
              </a:rPr>
              <a:t>//  </a:t>
            </a:r>
            <a:r>
              <a:rPr lang="zh-CN" altLang="en-US" sz="2400" dirty="0" smtClean="0">
                <a:solidFill>
                  <a:srgbClr val="FF0000"/>
                </a:solidFill>
              </a:rPr>
              <a:t>传到组件的数据，通过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this.props.location.state</a:t>
            </a:r>
            <a:r>
              <a:rPr lang="en-US" altLang="zh-CN" sz="2400" dirty="0" smtClean="0">
                <a:solidFill>
                  <a:srgbClr val="FF0000"/>
                </a:solidFill>
              </a:rPr>
              <a:t> </a:t>
            </a:r>
            <a:r>
              <a:rPr lang="zh-CN" altLang="en-US" sz="2400" dirty="0" smtClean="0">
                <a:solidFill>
                  <a:srgbClr val="FF0000"/>
                </a:solidFill>
              </a:rPr>
              <a:t>获取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en-US" altLang="zh-CN" sz="2400" dirty="0" smtClean="0"/>
              <a:t> } } &gt; Courses &lt;/Link&gt;</a:t>
            </a:r>
          </a:p>
        </p:txBody>
      </p:sp>
    </p:spTree>
    <p:extLst>
      <p:ext uri="{BB962C8B-B14F-4D97-AF65-F5344CB8AC3E}">
        <p14:creationId xmlns:p14="http://schemas.microsoft.com/office/powerpoint/2010/main" val="389267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10228685" cy="4898244"/>
          </a:xfrm>
          <a:noFill/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 smtClean="0">
                <a:latin typeface="+mn-ea"/>
                <a:ea typeface="+mn-ea"/>
              </a:rPr>
              <a:t> &lt;</a:t>
            </a:r>
            <a:r>
              <a:rPr lang="en-US" altLang="zh-CN" dirty="0" err="1" smtClean="0">
                <a:latin typeface="+mn-ea"/>
                <a:ea typeface="+mn-ea"/>
              </a:rPr>
              <a:t>Nav</a:t>
            </a:r>
            <a:r>
              <a:rPr lang="en-US" altLang="zh-CN" dirty="0" err="1" smtClean="0"/>
              <a:t>Link</a:t>
            </a:r>
            <a:r>
              <a:rPr lang="en-US" altLang="zh-CN" dirty="0" smtClean="0"/>
              <a:t>  to = “…” &gt; … &lt;/</a:t>
            </a:r>
            <a:r>
              <a:rPr lang="en-US" altLang="zh-CN" dirty="0" err="1" smtClean="0"/>
              <a:t>NavLink</a:t>
            </a:r>
            <a:r>
              <a:rPr lang="en-US" altLang="zh-CN" dirty="0" smtClean="0"/>
              <a:t>&gt; </a:t>
            </a:r>
          </a:p>
          <a:p>
            <a:pPr marL="591820" lvl="1"/>
            <a:r>
              <a:rPr lang="en-US" altLang="zh-CN" dirty="0"/>
              <a:t> </a:t>
            </a:r>
            <a:r>
              <a:rPr lang="en-US" altLang="zh-CN" sz="2000" dirty="0" err="1" smtClean="0">
                <a:latin typeface="+mn-ea"/>
              </a:rPr>
              <a:t>Nav</a:t>
            </a:r>
            <a:r>
              <a:rPr lang="en-US" altLang="zh-CN" dirty="0" err="1" smtClean="0"/>
              <a:t>Link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 </a:t>
            </a:r>
            <a:r>
              <a:rPr lang="en-US" altLang="zh-CN" dirty="0" smtClean="0"/>
              <a:t>Link  </a:t>
            </a:r>
            <a:r>
              <a:rPr lang="zh-CN" altLang="en-US" dirty="0" smtClean="0"/>
              <a:t>的子类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en-US" altLang="zh-CN" dirty="0" err="1" smtClean="0"/>
              <a:t>activeClassName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，被选中时添加的类名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en-US" altLang="zh-CN" dirty="0" err="1" smtClean="0"/>
              <a:t>activeStyle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，被选中时添加的行内样式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en-US" altLang="zh-CN" dirty="0" smtClean="0"/>
              <a:t>exact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boolean</a:t>
            </a:r>
            <a:r>
              <a:rPr lang="zh-CN" altLang="en-US" dirty="0" smtClean="0"/>
              <a:t>，严格匹配</a:t>
            </a:r>
            <a:endParaRPr lang="en-US" altLang="zh-CN" dirty="0" smtClean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smtClean="0">
                <a:latin typeface="+mn-ea"/>
                <a:ea typeface="+mn-ea"/>
              </a:rPr>
              <a:t>路由配置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8509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1271</TotalTime>
  <Words>476</Words>
  <Application>Microsoft Office PowerPoint</Application>
  <PresentationFormat>自定义</PresentationFormat>
  <Paragraphs>117</Paragraphs>
  <Slides>14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   React 程序开发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小黑E550</cp:lastModifiedBy>
  <cp:revision>2949</cp:revision>
  <cp:lastPrinted>2411-12-30T00:00:00Z</cp:lastPrinted>
  <dcterms:created xsi:type="dcterms:W3CDTF">2003-05-12T10:17:00Z</dcterms:created>
  <dcterms:modified xsi:type="dcterms:W3CDTF">2019-05-21T02:37:21Z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