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773" r:id="rId2"/>
    <p:sldId id="832" r:id="rId3"/>
    <p:sldId id="879" r:id="rId4"/>
    <p:sldId id="938" r:id="rId5"/>
    <p:sldId id="939" r:id="rId6"/>
    <p:sldId id="940" r:id="rId7"/>
    <p:sldId id="941" r:id="rId8"/>
    <p:sldId id="943" r:id="rId9"/>
    <p:sldId id="942" r:id="rId10"/>
    <p:sldId id="946" r:id="rId11"/>
    <p:sldId id="945" r:id="rId12"/>
    <p:sldId id="944" r:id="rId13"/>
    <p:sldId id="947" r:id="rId14"/>
    <p:sldId id="948" r:id="rId15"/>
    <p:sldId id="937" r:id="rId1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99FF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结合的一种格式。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发明了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语法来创建虚拟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。当遇到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解析，遇到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{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结合的一种格式。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发明了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语法来创建虚拟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。当遇到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解析，遇到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{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结合的一种格式。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发明了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语法来创建虚拟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。当遇到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解析，遇到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{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ocschina.org/docs/typechecking-with-proptype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ocschina.org/docs/refs-and-the-dom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4" y="1052513"/>
            <a:ext cx="5328847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4800" b="1" dirty="0" smtClean="0"/>
              <a:t>React </a:t>
            </a:r>
            <a:r>
              <a:rPr lang="zh-CN" altLang="en-US" sz="4800" b="1" dirty="0" smtClean="0"/>
              <a:t>程序开发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React </a:t>
            </a:r>
            <a:r>
              <a:rPr lang="zh-CN" altLang="en-US" dirty="0" smtClean="0">
                <a:latin typeface="+mn-ea"/>
                <a:ea typeface="+mn-ea"/>
              </a:rPr>
              <a:t>基础语法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利用受控组件实现 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 smtClean="0">
                <a:latin typeface="+mj-ea"/>
                <a:ea typeface="+mj-ea"/>
              </a:rPr>
              <a:t>TodoList</a:t>
            </a:r>
            <a:endParaRPr lang="en-US" altLang="zh-CN" dirty="0" smtClean="0">
              <a:latin typeface="+mj-ea"/>
              <a:ea typeface="+mj-ea"/>
            </a:endParaRPr>
          </a:p>
          <a:p>
            <a:pPr marL="361315" lvl="1" indent="0">
              <a:buNone/>
            </a:pP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TodoList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01881" y="5724591"/>
            <a:ext cx="144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30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latin typeface="+mj-ea"/>
                <a:ea typeface="+mj-ea"/>
              </a:rPr>
              <a:t>PropTypes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受</a:t>
            </a:r>
            <a:r>
              <a:rPr lang="zh-CN" altLang="en-US" sz="2800" b="1" dirty="0" smtClean="0">
                <a:latin typeface="+mj-ea"/>
                <a:ea typeface="+mj-ea"/>
              </a:rPr>
              <a:t>控组件和非受控组件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C00000"/>
                </a:solidFill>
                <a:latin typeface="+mj-ea"/>
                <a:ea typeface="+mj-ea"/>
              </a:rPr>
              <a:t>DOM </a:t>
            </a:r>
            <a:r>
              <a:rPr lang="en-US" altLang="zh-CN" sz="2800" b="1" smtClean="0">
                <a:solidFill>
                  <a:srgbClr val="C00000"/>
                </a:solidFill>
                <a:latin typeface="+mj-ea"/>
                <a:ea typeface="+mj-ea"/>
              </a:rPr>
              <a:t>Elements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0492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 smtClean="0"/>
              <a:t>React</a:t>
            </a:r>
            <a:r>
              <a:rPr lang="zh-CN" altLang="en-US" dirty="0"/>
              <a:t>实现了一套与浏览器无关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DOM 	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marL="360045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b="1" dirty="0" err="1" smtClean="0"/>
              <a:t>className</a:t>
            </a:r>
            <a:endParaRPr lang="en-US" altLang="zh-CN" b="1" dirty="0" smtClean="0"/>
          </a:p>
          <a:p>
            <a:pPr marL="591820" lvl="1"/>
            <a:r>
              <a:rPr lang="zh-CN" altLang="en-US" dirty="0" smtClean="0"/>
              <a:t> 使用 </a:t>
            </a:r>
            <a:r>
              <a:rPr lang="en-US" altLang="zh-CN" dirty="0" err="1" smtClean="0"/>
              <a:t>className</a:t>
            </a:r>
            <a:r>
              <a:rPr lang="en-US" altLang="zh-CN" smtClean="0"/>
              <a:t> </a:t>
            </a:r>
            <a:r>
              <a:rPr lang="zh-CN" altLang="en-US" smtClean="0"/>
              <a:t>属性</a:t>
            </a:r>
            <a:r>
              <a:rPr lang="zh-CN" altLang="en-US" dirty="0"/>
              <a:t>指定一个</a:t>
            </a:r>
            <a:r>
              <a:rPr lang="en-US" altLang="zh-CN" dirty="0"/>
              <a:t>CSS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360045"/>
            <a:r>
              <a:rPr lang="en-US" altLang="zh-CN" b="1" dirty="0"/>
              <a:t> </a:t>
            </a:r>
            <a:r>
              <a:rPr lang="en-US" altLang="zh-CN" b="1" dirty="0" err="1"/>
              <a:t>onChange</a:t>
            </a:r>
            <a:endParaRPr lang="en-US" altLang="zh-CN" b="1" dirty="0"/>
          </a:p>
          <a:p>
            <a:pPr marL="591820" lvl="1"/>
            <a:r>
              <a:rPr lang="zh-CN" altLang="en-US" dirty="0" smtClean="0"/>
              <a:t> 实时处理</a:t>
            </a:r>
            <a:r>
              <a:rPr lang="zh-CN" altLang="en-US" dirty="0"/>
              <a:t>用户输入</a:t>
            </a:r>
            <a:endParaRPr lang="en-US" altLang="zh-CN" b="1" dirty="0"/>
          </a:p>
          <a:p>
            <a:pPr marL="360045"/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b="1" dirty="0" err="1" smtClean="0"/>
              <a:t>htmlFor</a:t>
            </a:r>
            <a:endParaRPr lang="en-US" altLang="zh-CN" b="1" dirty="0" smtClean="0"/>
          </a:p>
          <a:p>
            <a:pPr marL="591820" lvl="1"/>
            <a:r>
              <a:rPr lang="zh-CN" altLang="en-US" dirty="0" smtClean="0"/>
              <a:t> 因为 </a:t>
            </a:r>
            <a:r>
              <a:rPr lang="en-US" altLang="zh-CN" dirty="0" smtClean="0"/>
              <a:t>for </a:t>
            </a:r>
            <a:r>
              <a:rPr lang="zh-CN" altLang="en-US" dirty="0" smtClean="0"/>
              <a:t>是在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中</a:t>
            </a:r>
            <a:r>
              <a:rPr lang="zh-CN" altLang="en-US" dirty="0"/>
              <a:t>的一</a:t>
            </a:r>
            <a:r>
              <a:rPr lang="zh-CN" altLang="en-US" dirty="0" smtClean="0"/>
              <a:t>个保留字，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元素</a:t>
            </a:r>
            <a:r>
              <a:rPr lang="zh-CN" altLang="en-US" dirty="0"/>
              <a:t>使用 </a:t>
            </a:r>
            <a:r>
              <a:rPr lang="en-US" altLang="zh-CN" dirty="0" err="1" smtClean="0"/>
              <a:t>htmlFor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代替</a:t>
            </a:r>
            <a:endParaRPr lang="en-US" altLang="zh-CN" b="1" dirty="0"/>
          </a:p>
          <a:p>
            <a:pPr marL="360045"/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DOM Elements 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39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940553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 err="1" smtClean="0">
                <a:latin typeface="+mj-ea"/>
                <a:ea typeface="+mj-ea"/>
              </a:rPr>
              <a:t>dangerouslySetInnerHTML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提供</a:t>
            </a:r>
            <a:r>
              <a:rPr lang="zh-CN" altLang="en-US" dirty="0"/>
              <a:t>的替换</a:t>
            </a:r>
            <a:r>
              <a:rPr lang="zh-CN" altLang="en-US" dirty="0" smtClean="0"/>
              <a:t>浏览器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中的 </a:t>
            </a:r>
            <a:r>
              <a:rPr lang="en-US" altLang="zh-CN" dirty="0" err="1" smtClean="0"/>
              <a:t>innerHTML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</a:t>
            </a:r>
            <a:r>
              <a:rPr lang="zh-CN" altLang="en-US" dirty="0"/>
              <a:t>的一个函数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</a:rPr>
              <a:t>DOM Elements </a:t>
            </a:r>
            <a:endParaRPr lang="zh-CN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1657" y="2276472"/>
            <a:ext cx="9580389" cy="341632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……</a:t>
            </a:r>
          </a:p>
          <a:p>
            <a:r>
              <a:rPr lang="en-US" altLang="zh-CN" sz="2400" i="1" dirty="0" smtClean="0"/>
              <a:t>let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= '&lt;h1&gt;hello&lt;/h1&gt;'</a:t>
            </a:r>
          </a:p>
          <a:p>
            <a:r>
              <a:rPr lang="en-US" altLang="zh-CN" sz="2400" i="1" dirty="0"/>
              <a:t>let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ele</a:t>
            </a:r>
            <a:r>
              <a:rPr lang="en-US" altLang="zh-CN" sz="2400" dirty="0"/>
              <a:t> = &lt;div </a:t>
            </a:r>
            <a:r>
              <a:rPr lang="en-US" altLang="zh-CN" sz="2400" dirty="0" err="1"/>
              <a:t>dangerouslySetInnerHTML</a:t>
            </a:r>
            <a:r>
              <a:rPr lang="en-US" altLang="zh-CN" sz="2400" dirty="0"/>
              <a:t>={{__</a:t>
            </a:r>
            <a:r>
              <a:rPr lang="en-US" altLang="zh-CN" sz="2400" dirty="0" err="1"/>
              <a:t>html:str</a:t>
            </a:r>
            <a:r>
              <a:rPr lang="en-US" altLang="zh-CN" sz="2400" dirty="0"/>
              <a:t>}}&gt;&lt;/div</a:t>
            </a:r>
            <a:r>
              <a:rPr lang="en-US" altLang="zh-CN" sz="2400" dirty="0" smtClean="0"/>
              <a:t>&gt;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ReactDOM.render</a:t>
            </a:r>
            <a:r>
              <a:rPr lang="en-US" altLang="zh-CN" sz="2400" dirty="0"/>
              <a:t>(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ele</a:t>
            </a:r>
            <a:r>
              <a:rPr lang="en-US" altLang="zh-CN" sz="2400" dirty="0"/>
              <a:t>,</a:t>
            </a:r>
          </a:p>
          <a:p>
            <a:r>
              <a:rPr lang="en-US" altLang="zh-CN" sz="2400" i="1" dirty="0" smtClean="0"/>
              <a:t>	</a:t>
            </a:r>
            <a:r>
              <a:rPr lang="en-US" altLang="zh-CN" sz="2400" i="1" dirty="0" err="1" smtClean="0"/>
              <a:t>document</a:t>
            </a:r>
            <a:r>
              <a:rPr lang="en-US" altLang="zh-CN" sz="2400" dirty="0" err="1" smtClean="0"/>
              <a:t>.getElementById</a:t>
            </a:r>
            <a:r>
              <a:rPr lang="en-US" altLang="zh-CN" sz="2400" dirty="0"/>
              <a:t>('root')</a:t>
            </a:r>
          </a:p>
          <a:p>
            <a:r>
              <a:rPr lang="en-US" altLang="zh-CN" sz="2400" dirty="0"/>
              <a:t>);</a:t>
            </a:r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21519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940553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>
                <a:latin typeface="+mj-ea"/>
                <a:ea typeface="+mj-ea"/>
              </a:rPr>
              <a:t> style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s</a:t>
            </a:r>
            <a:r>
              <a:rPr lang="en-US" altLang="zh-CN" dirty="0" smtClean="0"/>
              <a:t>tyle </a:t>
            </a:r>
            <a:r>
              <a:rPr lang="zh-CN" altLang="en-US" dirty="0" smtClean="0"/>
              <a:t>属性</a:t>
            </a:r>
            <a:r>
              <a:rPr lang="zh-CN" altLang="en-US" dirty="0"/>
              <a:t>接受一个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对象</a:t>
            </a:r>
            <a:r>
              <a:rPr lang="zh-CN" altLang="en-US" dirty="0"/>
              <a:t>，其属性用小驼峰命名法命名，而不是</a:t>
            </a:r>
            <a:r>
              <a:rPr lang="zh-CN" altLang="en-US" dirty="0" smtClean="0"/>
              <a:t>接受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字符串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</a:rPr>
              <a:t>DOM Elements </a:t>
            </a:r>
            <a:endParaRPr lang="zh-CN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1657" y="3137600"/>
            <a:ext cx="9796488" cy="1200329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&lt;</a:t>
            </a:r>
            <a:r>
              <a:rPr lang="en-US" altLang="zh-CN" sz="2400" dirty="0"/>
              <a:t>div style</a:t>
            </a:r>
            <a:r>
              <a:rPr lang="en-US" altLang="zh-CN" sz="2400" dirty="0" smtClean="0"/>
              <a:t>={ </a:t>
            </a:r>
            <a:r>
              <a:rPr lang="en-US" altLang="zh-CN" sz="2400" dirty="0" smtClean="0">
                <a:solidFill>
                  <a:srgbClr val="FF0000"/>
                </a:solidFill>
              </a:rPr>
              <a:t>{ width : 100, height :  ‘100px’ ,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backgroundColor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: ‘red’ } </a:t>
            </a:r>
            <a:r>
              <a:rPr lang="en-US" altLang="zh-CN" sz="2400" dirty="0" smtClean="0"/>
              <a:t>}&gt;</a:t>
            </a:r>
          </a:p>
          <a:p>
            <a:r>
              <a:rPr lang="en-US" altLang="zh-CN" sz="2400" dirty="0" smtClean="0"/>
              <a:t> 	Hello </a:t>
            </a:r>
            <a:r>
              <a:rPr lang="en-US" altLang="zh-CN" sz="2400" dirty="0"/>
              <a:t>World! </a:t>
            </a:r>
            <a:endParaRPr lang="en-US" altLang="zh-CN" sz="2400" dirty="0" smtClean="0"/>
          </a:p>
          <a:p>
            <a:r>
              <a:rPr lang="en-US" altLang="zh-CN" sz="2400" dirty="0" smtClean="0"/>
              <a:t>&lt;/</a:t>
            </a:r>
            <a:r>
              <a:rPr lang="en-US" altLang="zh-CN" sz="2400" dirty="0"/>
              <a:t>div&gt;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4167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solidFill>
                  <a:srgbClr val="C00000"/>
                </a:solidFill>
                <a:latin typeface="+mj-ea"/>
                <a:ea typeface="+mj-ea"/>
              </a:rPr>
              <a:t>PropTypes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受</a:t>
            </a:r>
            <a:r>
              <a:rPr lang="zh-CN" altLang="en-US" sz="2800" b="1" dirty="0" smtClean="0">
                <a:latin typeface="+mj-ea"/>
                <a:ea typeface="+mj-ea"/>
              </a:rPr>
              <a:t>控组件和非受控组件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DOM Elements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使用 </a:t>
            </a:r>
            <a:r>
              <a:rPr lang="en-US" altLang="zh-CN" dirty="0" err="1" smtClean="0">
                <a:latin typeface="+mj-ea"/>
                <a:ea typeface="+mj-ea"/>
              </a:rPr>
              <a:t>PropTypes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进行类型检查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PropTypes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类型检查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690" y="1628175"/>
            <a:ext cx="9148191" cy="378565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import </a:t>
            </a:r>
            <a:r>
              <a:rPr lang="en-US" altLang="zh-CN" sz="2400" dirty="0" err="1"/>
              <a:t>PropTypes</a:t>
            </a:r>
            <a:r>
              <a:rPr lang="en-US" altLang="zh-CN" sz="2400" dirty="0"/>
              <a:t> from ‘prop-types</a:t>
            </a:r>
            <a:r>
              <a:rPr lang="en-US" altLang="zh-CN" sz="2400" dirty="0" smtClean="0"/>
              <a:t>’;</a:t>
            </a:r>
          </a:p>
          <a:p>
            <a:r>
              <a:rPr lang="en-US" altLang="zh-CN" sz="2400" dirty="0" smtClean="0"/>
              <a:t>……</a:t>
            </a:r>
            <a:endParaRPr lang="en-US" altLang="zh-CN" sz="2400" dirty="0"/>
          </a:p>
          <a:p>
            <a:r>
              <a:rPr lang="en-US" altLang="zh-CN" sz="2400" dirty="0" smtClean="0"/>
              <a:t>class Hello </a:t>
            </a:r>
            <a:r>
              <a:rPr lang="en-US" altLang="zh-CN" sz="2400" dirty="0">
                <a:solidFill>
                  <a:srgbClr val="FF0000"/>
                </a:solidFill>
              </a:rPr>
              <a:t>extends </a:t>
            </a:r>
            <a:r>
              <a:rPr lang="en-US" altLang="zh-CN" sz="2400" dirty="0" err="1"/>
              <a:t>React.</a:t>
            </a:r>
            <a:r>
              <a:rPr lang="en-US" altLang="zh-CN" sz="2400" dirty="0" err="1">
                <a:solidFill>
                  <a:srgbClr val="FF0000"/>
                </a:solidFill>
              </a:rPr>
              <a:t>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 smtClean="0"/>
              <a:t>( )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 smtClean="0"/>
              <a:t>		</a:t>
            </a:r>
            <a:r>
              <a:rPr lang="en-US" altLang="zh-CN" sz="2400" dirty="0" smtClean="0">
                <a:solidFill>
                  <a:srgbClr val="FF0000"/>
                </a:solidFill>
              </a:rPr>
              <a:t>return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&lt;h1&gt;Hello, {this.props.name}&lt;/h1&gt;; </a:t>
            </a:r>
            <a:endParaRPr lang="en-US" altLang="zh-CN" sz="2400" dirty="0" smtClean="0"/>
          </a:p>
          <a:p>
            <a:r>
              <a:rPr lang="en-US" altLang="zh-CN" sz="2400" dirty="0" smtClean="0"/>
              <a:t>	} </a:t>
            </a:r>
          </a:p>
          <a:p>
            <a:r>
              <a:rPr lang="en-US" altLang="zh-CN" sz="2400" dirty="0" smtClean="0"/>
              <a:t>}</a:t>
            </a:r>
          </a:p>
          <a:p>
            <a:r>
              <a:rPr lang="en-US" altLang="zh-CN" sz="2400" dirty="0" err="1" smtClean="0"/>
              <a:t>Hello.propTypes</a:t>
            </a:r>
            <a:r>
              <a:rPr lang="en-US" altLang="zh-CN" sz="2400" dirty="0" smtClean="0"/>
              <a:t> = {</a:t>
            </a:r>
          </a:p>
          <a:p>
            <a:r>
              <a:rPr lang="en-US" altLang="zh-CN" sz="2400" dirty="0" smtClean="0"/>
              <a:t>	name : </a:t>
            </a:r>
            <a:r>
              <a:rPr lang="en-US" altLang="zh-CN" sz="2400" dirty="0" err="1" smtClean="0"/>
              <a:t>PropTypes.string</a:t>
            </a:r>
            <a:endParaRPr lang="en-US" altLang="zh-CN" sz="2400" dirty="0"/>
          </a:p>
          <a:p>
            <a:r>
              <a:rPr lang="en-US" altLang="zh-CN" sz="2400" dirty="0" smtClean="0"/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981657" y="5550045"/>
            <a:ext cx="87159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hlinkClick r:id="rId3"/>
              </a:rPr>
              <a:t>https://react.docschina.org/docs/typechecking-with-proptypes.html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demo01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使用 </a:t>
            </a:r>
            <a:r>
              <a:rPr lang="en-US" altLang="zh-CN" dirty="0" err="1"/>
              <a:t>defaultProps</a:t>
            </a:r>
            <a:r>
              <a:rPr lang="en-US" altLang="zh-CN" dirty="0"/>
              <a:t> </a:t>
            </a:r>
            <a:r>
              <a:rPr lang="zh-CN" altLang="en-US" dirty="0"/>
              <a:t>设置默认值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err="1"/>
              <a:t>defaultProps</a:t>
            </a:r>
            <a:r>
              <a:rPr lang="en-US" altLang="zh-CN" dirty="0"/>
              <a:t> </a:t>
            </a:r>
            <a:r>
              <a:rPr lang="zh-CN" altLang="en-US" dirty="0" smtClean="0"/>
              <a:t>设置默认值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690" y="1628175"/>
            <a:ext cx="9148191" cy="378565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import </a:t>
            </a:r>
            <a:r>
              <a:rPr lang="en-US" altLang="zh-CN" sz="2400" dirty="0" err="1"/>
              <a:t>PropTypes</a:t>
            </a:r>
            <a:r>
              <a:rPr lang="en-US" altLang="zh-CN" sz="2400" dirty="0"/>
              <a:t> from ‘prop-types</a:t>
            </a:r>
            <a:r>
              <a:rPr lang="en-US" altLang="zh-CN" sz="2400" dirty="0" smtClean="0"/>
              <a:t>’;</a:t>
            </a:r>
          </a:p>
          <a:p>
            <a:r>
              <a:rPr lang="en-US" altLang="zh-CN" sz="2400" dirty="0" smtClean="0"/>
              <a:t>……</a:t>
            </a:r>
            <a:endParaRPr lang="en-US" altLang="zh-CN" sz="2400" dirty="0"/>
          </a:p>
          <a:p>
            <a:r>
              <a:rPr lang="en-US" altLang="zh-CN" sz="2400" dirty="0" smtClean="0"/>
              <a:t>class Hello </a:t>
            </a:r>
            <a:r>
              <a:rPr lang="en-US" altLang="zh-CN" sz="2400" dirty="0">
                <a:solidFill>
                  <a:srgbClr val="FF0000"/>
                </a:solidFill>
              </a:rPr>
              <a:t>extends </a:t>
            </a:r>
            <a:r>
              <a:rPr lang="en-US" altLang="zh-CN" sz="2400" dirty="0" err="1"/>
              <a:t>React.</a:t>
            </a:r>
            <a:r>
              <a:rPr lang="en-US" altLang="zh-CN" sz="2400" dirty="0" err="1">
                <a:solidFill>
                  <a:srgbClr val="FF0000"/>
                </a:solidFill>
              </a:rPr>
              <a:t>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 smtClean="0"/>
              <a:t>( )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 smtClean="0"/>
              <a:t>		</a:t>
            </a:r>
            <a:r>
              <a:rPr lang="en-US" altLang="zh-CN" sz="2400" dirty="0" smtClean="0">
                <a:solidFill>
                  <a:srgbClr val="FF0000"/>
                </a:solidFill>
              </a:rPr>
              <a:t>return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&lt;h1&gt;Hello, {this.props.name}&lt;/h1&gt;; </a:t>
            </a:r>
            <a:endParaRPr lang="en-US" altLang="zh-CN" sz="2400" dirty="0" smtClean="0"/>
          </a:p>
          <a:p>
            <a:r>
              <a:rPr lang="en-US" altLang="zh-CN" sz="2400" dirty="0" smtClean="0"/>
              <a:t>	} </a:t>
            </a:r>
          </a:p>
          <a:p>
            <a:r>
              <a:rPr lang="en-US" altLang="zh-CN" sz="2400" dirty="0" smtClean="0"/>
              <a:t>}</a:t>
            </a:r>
          </a:p>
          <a:p>
            <a:r>
              <a:rPr lang="en-US" altLang="zh-CN" sz="2400" dirty="0" err="1" smtClean="0"/>
              <a:t>Hello.defaultProps</a:t>
            </a:r>
            <a:r>
              <a:rPr lang="en-US" altLang="zh-CN" sz="2400" dirty="0" smtClean="0"/>
              <a:t> = {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cs typeface="Arial" pitchFamily="34" charset="0"/>
              </a:rPr>
              <a:t>name : </a:t>
            </a:r>
            <a:r>
              <a:rPr lang="zh-CN" altLang="en-US" sz="2400" dirty="0" smtClean="0">
                <a:ea typeface="Arial Unicode MS" pitchFamily="34" charset="-122"/>
                <a:cs typeface="Arial" pitchFamily="34" charset="0"/>
              </a:rPr>
              <a:t>‘</a:t>
            </a:r>
            <a:r>
              <a:rPr lang="en-US" altLang="zh-CN" sz="2400" dirty="0" smtClean="0">
                <a:ea typeface="Arial Unicode MS" pitchFamily="34" charset="-122"/>
                <a:cs typeface="Arial" pitchFamily="34" charset="0"/>
              </a:rPr>
              <a:t>Tom’</a:t>
            </a:r>
            <a:endParaRPr lang="en-US" altLang="zh-CN" sz="2400" dirty="0">
              <a:ea typeface="Arial Unicode MS" pitchFamily="34" charset="-122"/>
              <a:cs typeface="Arial" pitchFamily="34" charset="0"/>
            </a:endParaRPr>
          </a:p>
          <a:p>
            <a:r>
              <a:rPr lang="en-US" altLang="zh-CN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090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latin typeface="+mj-ea"/>
                <a:ea typeface="+mj-ea"/>
              </a:rPr>
              <a:t>PropTypes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受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控组件和非受控组件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DOM Elements</a:t>
            </a:r>
          </a:p>
        </p:txBody>
      </p:sp>
    </p:spTree>
    <p:extLst>
      <p:ext uri="{BB962C8B-B14F-4D97-AF65-F5344CB8AC3E}">
        <p14:creationId xmlns:p14="http://schemas.microsoft.com/office/powerpoint/2010/main" val="3939989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受</a:t>
            </a:r>
            <a:r>
              <a:rPr lang="zh-CN" altLang="en-US" dirty="0" smtClean="0">
                <a:latin typeface="+mj-ea"/>
                <a:ea typeface="+mj-ea"/>
              </a:rPr>
              <a:t>控组件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zh-CN" altLang="en-US" dirty="0" smtClean="0"/>
              <a:t> 输入的值由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控制的表</a:t>
            </a:r>
            <a:r>
              <a:rPr lang="zh-CN" altLang="en-US" dirty="0"/>
              <a:t>单元素称为</a:t>
            </a:r>
            <a:r>
              <a:rPr lang="zh-CN" altLang="en-US" dirty="0" smtClean="0"/>
              <a:t>“受控组件”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在</a:t>
            </a:r>
            <a:r>
              <a:rPr lang="en-US" altLang="zh-CN" dirty="0"/>
              <a:t>HTML</a:t>
            </a:r>
            <a:r>
              <a:rPr lang="zh-CN" altLang="en-US" dirty="0"/>
              <a:t>当中，像</a:t>
            </a:r>
            <a:r>
              <a:rPr lang="en-US" altLang="zh-CN" dirty="0"/>
              <a:t>&lt;input&gt;,&lt;</a:t>
            </a:r>
            <a:r>
              <a:rPr lang="en-US" altLang="zh-CN" dirty="0" err="1"/>
              <a:t>textarea</a:t>
            </a:r>
            <a:r>
              <a:rPr lang="en-US" altLang="zh-CN" dirty="0"/>
              <a:t>&gt;, </a:t>
            </a:r>
            <a:r>
              <a:rPr lang="zh-CN" altLang="en-US" dirty="0"/>
              <a:t>和 </a:t>
            </a:r>
            <a:r>
              <a:rPr lang="en-US" altLang="zh-CN" dirty="0"/>
              <a:t>&lt;select&gt;</a:t>
            </a:r>
            <a:r>
              <a:rPr lang="zh-CN" altLang="en-US" dirty="0"/>
              <a:t>这类表单元素会维持自身状态，并根据用户输入进行</a:t>
            </a:r>
            <a:r>
              <a:rPr lang="zh-CN" altLang="en-US" dirty="0" smtClean="0"/>
              <a:t>更新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在</a:t>
            </a:r>
            <a:r>
              <a:rPr lang="en-US" altLang="zh-CN" dirty="0"/>
              <a:t>React</a:t>
            </a:r>
            <a:r>
              <a:rPr lang="zh-CN" altLang="en-US" dirty="0"/>
              <a:t>中，可变的状态通常保存在组件的状态属性中，并且只能用 </a:t>
            </a:r>
            <a:r>
              <a:rPr lang="en-US" altLang="zh-CN" dirty="0" err="1" smtClean="0"/>
              <a:t>setState</a:t>
            </a:r>
            <a:r>
              <a:rPr lang="en-US" altLang="zh-CN" dirty="0" smtClean="0"/>
              <a:t>( )</a:t>
            </a:r>
            <a:r>
              <a:rPr lang="zh-CN" altLang="en-US" dirty="0" smtClean="0"/>
              <a:t>方法</a:t>
            </a:r>
            <a:r>
              <a:rPr lang="zh-CN" altLang="en-US" dirty="0"/>
              <a:t>进行更新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受</a:t>
            </a:r>
            <a:r>
              <a:rPr lang="zh-CN" altLang="en-US" dirty="0" smtClean="0">
                <a:latin typeface="+mn-ea"/>
                <a:ea typeface="+mn-ea"/>
              </a:rPr>
              <a:t>控组件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01881" y="5724591"/>
            <a:ext cx="144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941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非受控组件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zh-CN" altLang="en-US" dirty="0" smtClean="0"/>
              <a:t> 非</a:t>
            </a:r>
            <a:r>
              <a:rPr lang="zh-CN" altLang="en-US" dirty="0"/>
              <a:t>受控组件将真实数据保存在 </a:t>
            </a:r>
            <a:r>
              <a:rPr lang="en-US" altLang="zh-CN" dirty="0"/>
              <a:t>DOM </a:t>
            </a:r>
            <a:r>
              <a:rPr lang="zh-CN" altLang="en-US" dirty="0"/>
              <a:t>中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容易</a:t>
            </a:r>
            <a:r>
              <a:rPr lang="zh-CN" altLang="en-US" dirty="0"/>
              <a:t>同时集成 </a:t>
            </a:r>
            <a:r>
              <a:rPr lang="en-US" altLang="zh-CN" dirty="0"/>
              <a:t>React </a:t>
            </a:r>
            <a:r>
              <a:rPr lang="zh-CN" altLang="en-US" dirty="0"/>
              <a:t>和非 </a:t>
            </a:r>
            <a:r>
              <a:rPr lang="en-US" altLang="zh-CN" dirty="0"/>
              <a:t>React </a:t>
            </a:r>
            <a:r>
              <a:rPr lang="zh-CN" altLang="en-US" dirty="0" smtClean="0"/>
              <a:t>代码</a:t>
            </a:r>
            <a:r>
              <a:rPr lang="zh-CN" altLang="en-US" dirty="0"/>
              <a:t>，</a:t>
            </a:r>
            <a:r>
              <a:rPr lang="zh-CN" altLang="en-US" dirty="0" smtClean="0"/>
              <a:t>减小</a:t>
            </a:r>
            <a:r>
              <a:rPr lang="zh-CN" altLang="en-US" dirty="0"/>
              <a:t>代码量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使用 </a:t>
            </a:r>
            <a:r>
              <a:rPr lang="en-US" altLang="zh-CN" dirty="0" err="1"/>
              <a:t>defaultValue</a:t>
            </a:r>
            <a:r>
              <a:rPr lang="en-US" altLang="zh-CN" dirty="0"/>
              <a:t> 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为表单元素指定初始值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使用 </a:t>
            </a:r>
            <a:r>
              <a:rPr lang="en-US" altLang="zh-CN" dirty="0" smtClean="0">
                <a:latin typeface="+mj-ea"/>
                <a:ea typeface="+mj-ea"/>
              </a:rPr>
              <a:t>refs </a:t>
            </a:r>
            <a:r>
              <a:rPr lang="zh-CN" altLang="en-US" dirty="0" smtClean="0">
                <a:latin typeface="+mj-ea"/>
                <a:ea typeface="+mj-ea"/>
              </a:rPr>
              <a:t>获取表单的值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非</a:t>
            </a:r>
            <a:r>
              <a:rPr lang="zh-CN" altLang="en-US" dirty="0" smtClean="0">
                <a:latin typeface="+mn-ea"/>
                <a:ea typeface="+mn-ea"/>
              </a:rPr>
              <a:t>受控组件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5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724454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refs</a:t>
            </a:r>
          </a:p>
          <a:p>
            <a:pPr marL="591820" lvl="1"/>
            <a:r>
              <a:rPr lang="zh-CN" altLang="en-US" dirty="0" smtClean="0"/>
              <a:t> 用于</a:t>
            </a:r>
            <a:r>
              <a:rPr lang="zh-CN" altLang="en-US" dirty="0"/>
              <a:t>访问在 </a:t>
            </a:r>
            <a:r>
              <a:rPr lang="en-US" altLang="zh-CN" dirty="0"/>
              <a:t>render </a:t>
            </a:r>
            <a:r>
              <a:rPr lang="zh-CN" altLang="en-US" dirty="0"/>
              <a:t>方法中创建的 </a:t>
            </a:r>
            <a:r>
              <a:rPr lang="en-US" altLang="zh-CN" dirty="0"/>
              <a:t>DOM </a:t>
            </a:r>
            <a:r>
              <a:rPr lang="zh-CN" altLang="en-US" dirty="0"/>
              <a:t>节点或 </a:t>
            </a:r>
            <a:r>
              <a:rPr lang="en-US" altLang="zh-CN" dirty="0"/>
              <a:t>React </a:t>
            </a:r>
            <a:r>
              <a:rPr lang="zh-CN" altLang="en-US" dirty="0"/>
              <a:t>元素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zh-CN" altLang="en-US" dirty="0" smtClean="0">
                <a:latin typeface="+mj-ea"/>
                <a:ea typeface="+mj-ea"/>
              </a:rPr>
              <a:t> 适用情况</a:t>
            </a:r>
            <a:endParaRPr lang="en-US" altLang="zh-CN" dirty="0" smtClean="0">
              <a:latin typeface="+mj-ea"/>
              <a:ea typeface="+mj-ea"/>
            </a:endParaRPr>
          </a:p>
          <a:p>
            <a:pPr marL="593090" lvl="2"/>
            <a:r>
              <a:rPr lang="zh-CN" altLang="en-US" dirty="0" smtClean="0">
                <a:latin typeface="+mj-ea"/>
                <a:ea typeface="+mj-ea"/>
              </a:rPr>
              <a:t> 处理</a:t>
            </a:r>
            <a:r>
              <a:rPr lang="zh-CN" altLang="en-US" dirty="0">
                <a:latin typeface="+mj-ea"/>
                <a:ea typeface="+mj-ea"/>
              </a:rPr>
              <a:t>焦点、文本选择或媒体</a:t>
            </a:r>
            <a:r>
              <a:rPr lang="zh-CN" altLang="en-US" dirty="0" smtClean="0">
                <a:latin typeface="+mj-ea"/>
                <a:ea typeface="+mj-ea"/>
              </a:rPr>
              <a:t>控制</a:t>
            </a:r>
            <a:endParaRPr lang="zh-CN" altLang="en-US" dirty="0">
              <a:latin typeface="+mj-ea"/>
              <a:ea typeface="+mj-ea"/>
            </a:endParaRPr>
          </a:p>
          <a:p>
            <a:pPr marL="593090" lvl="2"/>
            <a:r>
              <a:rPr lang="zh-CN" altLang="en-US" dirty="0" smtClean="0">
                <a:latin typeface="+mj-ea"/>
                <a:ea typeface="+mj-ea"/>
              </a:rPr>
              <a:t> 触发</a:t>
            </a:r>
            <a:r>
              <a:rPr lang="zh-CN" altLang="en-US" dirty="0">
                <a:latin typeface="+mj-ea"/>
                <a:ea typeface="+mj-ea"/>
              </a:rPr>
              <a:t>强制</a:t>
            </a:r>
            <a:r>
              <a:rPr lang="zh-CN" altLang="en-US" dirty="0" smtClean="0">
                <a:latin typeface="+mj-ea"/>
                <a:ea typeface="+mj-ea"/>
              </a:rPr>
              <a:t>动画</a:t>
            </a:r>
            <a:endParaRPr lang="zh-CN" altLang="en-US" dirty="0">
              <a:latin typeface="+mj-ea"/>
              <a:ea typeface="+mj-ea"/>
            </a:endParaRPr>
          </a:p>
          <a:p>
            <a:pPr marL="593090" lvl="2"/>
            <a:r>
              <a:rPr lang="zh-CN" altLang="en-US" dirty="0" smtClean="0">
                <a:latin typeface="+mj-ea"/>
                <a:ea typeface="+mj-ea"/>
              </a:rPr>
              <a:t> 集成</a:t>
            </a:r>
            <a:r>
              <a:rPr lang="zh-CN" altLang="en-US" dirty="0">
                <a:latin typeface="+mj-ea"/>
                <a:ea typeface="+mj-ea"/>
              </a:rPr>
              <a:t>第三方 </a:t>
            </a:r>
            <a:r>
              <a:rPr lang="en-US" altLang="zh-CN" dirty="0">
                <a:latin typeface="+mj-ea"/>
                <a:ea typeface="+mj-ea"/>
              </a:rPr>
              <a:t>DOM </a:t>
            </a:r>
            <a:r>
              <a:rPr lang="zh-CN" altLang="en-US" dirty="0" smtClean="0">
                <a:latin typeface="+mj-ea"/>
                <a:ea typeface="+mj-ea"/>
              </a:rPr>
              <a:t>库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zh-CN" altLang="en-US" dirty="0" smtClean="0"/>
              <a:t> 如果可以</a:t>
            </a:r>
            <a:r>
              <a:rPr lang="zh-CN" altLang="en-US" dirty="0"/>
              <a:t>通过声明式实现，则尽量避免使用 </a:t>
            </a:r>
            <a:r>
              <a:rPr lang="en-US" altLang="zh-CN" dirty="0"/>
              <a:t>refs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refs 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01881" y="5724591"/>
            <a:ext cx="144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demo03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1053690" y="5272391"/>
            <a:ext cx="8932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hlinkClick r:id="rId3"/>
              </a:rPr>
              <a:t>https://react.docschina.org/docs/refs-and-the-dom.html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87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创建 </a:t>
            </a:r>
            <a:r>
              <a:rPr lang="en-US" altLang="zh-CN" dirty="0" smtClean="0">
                <a:latin typeface="+mj-ea"/>
                <a:ea typeface="+mj-ea"/>
              </a:rPr>
              <a:t>refs</a:t>
            </a:r>
          </a:p>
          <a:p>
            <a:pPr marL="361315" lvl="1" indent="0">
              <a:buNone/>
            </a:pP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refs 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01881" y="5724591"/>
            <a:ext cx="144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demo03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81657" y="1813505"/>
            <a:ext cx="9580389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class Hello </a:t>
            </a:r>
            <a:r>
              <a:rPr lang="en-US" altLang="zh-CN" sz="2400" dirty="0">
                <a:solidFill>
                  <a:srgbClr val="FF0000"/>
                </a:solidFill>
              </a:rPr>
              <a:t>extends </a:t>
            </a:r>
            <a:r>
              <a:rPr lang="en-US" altLang="zh-CN" sz="2400" dirty="0" err="1"/>
              <a:t>React.</a:t>
            </a:r>
            <a:r>
              <a:rPr lang="en-US" altLang="zh-CN" sz="2400" dirty="0" err="1">
                <a:solidFill>
                  <a:srgbClr val="FF0000"/>
                </a:solidFill>
              </a:rPr>
              <a:t>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componentDidMount</a:t>
            </a:r>
            <a:r>
              <a:rPr lang="en-US" altLang="zh-CN" sz="2400" dirty="0" smtClean="0"/>
              <a:t>( ){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this.input</a:t>
            </a:r>
            <a:r>
              <a:rPr lang="en-US" altLang="zh-CN" sz="2400" dirty="0" err="1" smtClean="0"/>
              <a:t>.focus</a:t>
            </a:r>
            <a:r>
              <a:rPr lang="en-US" altLang="zh-CN" sz="2400" dirty="0" smtClean="0"/>
              <a:t>( 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 smtClean="0"/>
              <a:t>( )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 smtClean="0"/>
              <a:t>		</a:t>
            </a:r>
            <a:r>
              <a:rPr lang="en-US" altLang="zh-CN" sz="2400" dirty="0" smtClean="0">
                <a:solidFill>
                  <a:srgbClr val="FF0000"/>
                </a:solidFill>
              </a:rPr>
              <a:t>return </a:t>
            </a:r>
            <a:r>
              <a:rPr lang="en-US" altLang="zh-CN" sz="2400" dirty="0" smtClean="0"/>
              <a:t>&lt;input type=“text’ </a:t>
            </a:r>
            <a:r>
              <a:rPr lang="en-US" altLang="zh-CN" sz="2400" dirty="0">
                <a:solidFill>
                  <a:srgbClr val="FF0000"/>
                </a:solidFill>
              </a:rPr>
              <a:t>ref={</a:t>
            </a:r>
            <a:r>
              <a:rPr lang="en-US" altLang="zh-CN" sz="2400" i="1" dirty="0">
                <a:solidFill>
                  <a:srgbClr val="FF0000"/>
                </a:solidFill>
              </a:rPr>
              <a:t>input=&gt;</a:t>
            </a:r>
            <a:r>
              <a:rPr lang="en-US" altLang="zh-CN" sz="2400" dirty="0" err="1">
                <a:solidFill>
                  <a:srgbClr val="FF0000"/>
                </a:solidFill>
              </a:rPr>
              <a:t>this.input</a:t>
            </a:r>
            <a:r>
              <a:rPr lang="en-US" altLang="zh-CN" sz="2400" dirty="0">
                <a:solidFill>
                  <a:srgbClr val="FF0000"/>
                </a:solidFill>
              </a:rPr>
              <a:t> = input</a:t>
            </a:r>
            <a:r>
              <a:rPr lang="en-US" altLang="zh-CN" sz="2400" dirty="0" smtClean="0">
                <a:solidFill>
                  <a:srgbClr val="FF0000"/>
                </a:solidFill>
              </a:rPr>
              <a:t>}</a:t>
            </a:r>
            <a:r>
              <a:rPr lang="en-US" altLang="zh-CN" sz="2400" dirty="0"/>
              <a:t>&gt;</a:t>
            </a:r>
            <a:endParaRPr lang="en-US" altLang="zh-CN" sz="2400" dirty="0" smtClean="0"/>
          </a:p>
          <a:p>
            <a:r>
              <a:rPr lang="en-US" altLang="zh-CN" sz="2400" dirty="0" smtClean="0"/>
              <a:t>	} </a:t>
            </a:r>
          </a:p>
          <a:p>
            <a:r>
              <a:rPr lang="en-US" altLang="zh-CN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529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</TotalTime>
  <Words>472</Words>
  <Application>Microsoft Office PowerPoint</Application>
  <PresentationFormat>自定义</PresentationFormat>
  <Paragraphs>118</Paragraphs>
  <Slides>15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3080</cp:revision>
  <cp:lastPrinted>2411-12-30T00:00:00Z</cp:lastPrinted>
  <dcterms:created xsi:type="dcterms:W3CDTF">2003-05-12T10:17:00Z</dcterms:created>
  <dcterms:modified xsi:type="dcterms:W3CDTF">2019-10-11T01:01:42Z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