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9" r:id="rId16"/>
    <p:sldId id="960" r:id="rId17"/>
    <p:sldId id="950" r:id="rId18"/>
    <p:sldId id="961" r:id="rId19"/>
    <p:sldId id="952" r:id="rId20"/>
    <p:sldId id="953" r:id="rId21"/>
    <p:sldId id="954" r:id="rId22"/>
    <p:sldId id="955" r:id="rId23"/>
    <p:sldId id="956" r:id="rId24"/>
    <p:sldId id="958" r:id="rId25"/>
    <p:sldId id="957" r:id="rId26"/>
    <p:sldId id="937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</a:t>
            </a:r>
            <a:r>
              <a:rPr lang="zh-CN" altLang="en-US" dirty="0">
                <a:latin typeface="+mn-ea"/>
                <a:ea typeface="+mn-ea"/>
              </a:rPr>
              <a:t>基础语法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组件是小的，可复用的代码片段</a:t>
            </a:r>
            <a:endParaRPr lang="en-US" altLang="zh-CN" dirty="0"/>
          </a:p>
          <a:p>
            <a:pPr marL="591820" lvl="1"/>
            <a:r>
              <a:rPr lang="zh-CN" altLang="en-US" dirty="0"/>
              <a:t> 从概念上看就像是函数，可以接收任意的输入值（称之为“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返回一个 </a:t>
            </a:r>
            <a:r>
              <a:rPr lang="en-US" altLang="zh-CN" dirty="0"/>
              <a:t>React </a:t>
            </a:r>
            <a:r>
              <a:rPr lang="zh-CN" altLang="en-US" dirty="0"/>
              <a:t>元素用于渲染页面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组件定义方式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函数定义</a:t>
            </a:r>
            <a:endParaRPr lang="en-US" altLang="zh-CN" dirty="0"/>
          </a:p>
          <a:p>
            <a:pPr marL="591820" lvl="1"/>
            <a:r>
              <a:rPr lang="zh-CN" altLang="en-US" dirty="0"/>
              <a:t> 类定义</a:t>
            </a:r>
            <a:endParaRPr lang="en-US" altLang="zh-CN" dirty="0"/>
          </a:p>
          <a:p>
            <a:pPr marL="591820" lvl="1"/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6F742-9119-4D68-9BDB-FD02BBF6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76" y="2420538"/>
            <a:ext cx="9605677" cy="301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函数定义组件</a:t>
            </a:r>
            <a:endParaRPr lang="en-US" altLang="zh-CN" dirty="0"/>
          </a:p>
          <a:p>
            <a:pPr marL="591820" lvl="1"/>
            <a:r>
              <a:rPr lang="zh-CN" altLang="en-US" dirty="0"/>
              <a:t> 接收单一的 </a:t>
            </a:r>
            <a:r>
              <a:rPr lang="en-US" altLang="zh-CN" dirty="0"/>
              <a:t>props </a:t>
            </a:r>
            <a:r>
              <a:rPr lang="zh-CN" altLang="en-US" dirty="0"/>
              <a:t>对象，返回一个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591820" lvl="1"/>
            <a:r>
              <a:rPr lang="en-US" altLang="zh-CN" dirty="0"/>
              <a:t> props </a:t>
            </a:r>
            <a:r>
              <a:rPr lang="zh-CN" altLang="en-US" dirty="0"/>
              <a:t>是组件的输入内容， 从父组件传递给子组件的数据</a:t>
            </a:r>
            <a:r>
              <a:rPr lang="en-US" altLang="zh-CN" dirty="0"/>
              <a:t>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是只读的；组件名称必须以大写字母开头</a:t>
            </a:r>
            <a:endParaRPr lang="en-US" altLang="zh-CN" dirty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Hello( </a:t>
            </a:r>
            <a:r>
              <a:rPr lang="en-US" altLang="zh-CN" sz="2400" dirty="0">
                <a:solidFill>
                  <a:srgbClr val="FF0000"/>
                </a:solidFill>
              </a:rPr>
              <a:t>props</a:t>
            </a:r>
            <a:r>
              <a:rPr lang="en-US" altLang="zh-CN" sz="2400" dirty="0"/>
              <a:t> ) { </a:t>
            </a:r>
          </a:p>
          <a:p>
            <a:r>
              <a:rPr lang="en-US" altLang="zh-CN" sz="2400" dirty="0"/>
              <a:t>	return &lt;h1&gt;Hello { </a:t>
            </a:r>
            <a:r>
              <a:rPr lang="en-US" altLang="zh-CN" sz="2400" dirty="0">
                <a:solidFill>
                  <a:srgbClr val="FF0000"/>
                </a:solidFill>
              </a:rPr>
              <a:t>props.name</a:t>
            </a:r>
            <a:r>
              <a:rPr lang="en-US" altLang="zh-CN" sz="2400" dirty="0"/>
              <a:t> }&lt;/h1&gt;</a:t>
            </a:r>
          </a:p>
          <a:p>
            <a:r>
              <a:rPr lang="en-US" altLang="zh-CN" sz="2400" dirty="0"/>
              <a:t>} </a:t>
            </a:r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	&lt;Hello </a:t>
            </a:r>
            <a:r>
              <a:rPr lang="en-US" altLang="zh-CN" sz="2400" dirty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/>
              <a:t>/&gt;,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 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类定义组件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提供了 </a:t>
            </a:r>
            <a:r>
              <a:rPr lang="en-US" altLang="zh-CN" dirty="0" err="1"/>
              <a:t>React.Component</a:t>
            </a:r>
            <a:r>
              <a:rPr lang="en-US" altLang="zh-CN" dirty="0"/>
              <a:t> </a:t>
            </a:r>
            <a:r>
              <a:rPr lang="zh-CN" altLang="en-US" dirty="0"/>
              <a:t>抽象基础类</a:t>
            </a:r>
            <a:endParaRPr lang="en-US" altLang="zh-CN" dirty="0"/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		 </a:t>
            </a:r>
            <a:r>
              <a:rPr lang="zh-CN" altLang="en-US" dirty="0"/>
              <a:t>直接引用 </a:t>
            </a:r>
            <a:r>
              <a:rPr lang="en-US" altLang="zh-CN" dirty="0" err="1"/>
              <a:t>React.Component</a:t>
            </a:r>
            <a:r>
              <a:rPr lang="en-US" altLang="zh-CN" dirty="0"/>
              <a:t> </a:t>
            </a:r>
            <a:r>
              <a:rPr lang="zh-CN" altLang="en-US" dirty="0"/>
              <a:t>几乎没意义，通常是继承它</a:t>
            </a:r>
            <a:endParaRPr lang="en-US" altLang="zh-CN" dirty="0"/>
          </a:p>
          <a:p>
            <a:pPr marL="591820" lvl="1"/>
            <a:r>
              <a:rPr lang="zh-CN" altLang="en-US" dirty="0"/>
              <a:t> 至少定义一个 </a:t>
            </a:r>
            <a:r>
              <a:rPr lang="en-US" altLang="zh-CN" dirty="0"/>
              <a:t>render( ) </a:t>
            </a:r>
            <a:r>
              <a:rPr lang="zh-CN" altLang="en-US" dirty="0"/>
              <a:t>方法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en-US" altLang="zh-CN" sz="2400" dirty="0"/>
              <a:t> &lt;h1&gt;Hello, {this.props.name}&lt;/h1&gt;; 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State</a:t>
            </a:r>
            <a:r>
              <a:rPr lang="zh-CN" altLang="en-US" dirty="0"/>
              <a:t>（状态）</a:t>
            </a:r>
            <a:endParaRPr lang="en-US" altLang="zh-CN" dirty="0"/>
          </a:p>
          <a:p>
            <a:pPr marL="591820" lvl="1"/>
            <a:r>
              <a:rPr lang="zh-CN" altLang="en-US" dirty="0"/>
              <a:t> 私有的、完全受控于当前组件，组件外部是无法进行修改的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类定义的组件特有的属性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状态的声明（构造函数是唯一能够初始化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的地方）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 </a:t>
            </a:r>
            <a:r>
              <a:rPr lang="en-US" altLang="zh-CN" sz="2400" dirty="0">
                <a:solidFill>
                  <a:srgbClr val="FF0000"/>
                </a:solidFill>
              </a:rPr>
              <a:t>// ES6 </a:t>
            </a:r>
            <a:r>
              <a:rPr lang="zh-CN" altLang="en-US" sz="2400" dirty="0">
                <a:solidFill>
                  <a:srgbClr val="FF0000"/>
                </a:solidFill>
              </a:rPr>
              <a:t>对类的默认方法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	super();       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将父类中的 </a:t>
            </a:r>
            <a:r>
              <a:rPr lang="en-US" altLang="zh-CN" sz="2400" dirty="0">
                <a:solidFill>
                  <a:srgbClr val="FF0000"/>
                </a:solidFill>
              </a:rPr>
              <a:t>this </a:t>
            </a:r>
            <a:r>
              <a:rPr lang="zh-CN" altLang="en-US" sz="2400" dirty="0">
                <a:solidFill>
                  <a:srgbClr val="FF0000"/>
                </a:solidFill>
              </a:rPr>
              <a:t>对象继承给子类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this.</a:t>
            </a:r>
            <a:r>
              <a:rPr lang="en-US" altLang="zh-CN" sz="2400" dirty="0" err="1">
                <a:solidFill>
                  <a:srgbClr val="FF0000"/>
                </a:solidFill>
              </a:rPr>
              <a:t>state</a:t>
            </a:r>
            <a:r>
              <a:rPr lang="en-US" altLang="zh-CN" sz="2400" dirty="0"/>
              <a:t> = {</a:t>
            </a:r>
            <a:r>
              <a:rPr lang="en-US" altLang="zh-CN" sz="2400" dirty="0" err="1"/>
              <a:t>name:’React</a:t>
            </a:r>
            <a:r>
              <a:rPr lang="en-US" altLang="zh-CN" sz="2400" dirty="0"/>
              <a:t>’}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return &lt;h1&gt;Hello { this.</a:t>
            </a:r>
            <a:r>
              <a:rPr lang="en-US" altLang="zh-CN" sz="2400" dirty="0">
                <a:solidFill>
                  <a:srgbClr val="FF0000"/>
                </a:solidFill>
              </a:rPr>
              <a:t>state</a:t>
            </a:r>
            <a:r>
              <a:rPr lang="en-US" altLang="zh-CN" sz="2400" dirty="0"/>
              <a:t>.name }&lt;/h1&gt;; } 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组件生命周期</a:t>
            </a:r>
          </a:p>
        </p:txBody>
      </p:sp>
      <p:pic>
        <p:nvPicPr>
          <p:cNvPr id="1026" name="Picture 2" descr="C:\Users\小黑E550\Desktop\react\react\reactjs\ppt\生命周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1019383"/>
            <a:ext cx="7347366" cy="49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6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生命周期函数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指在某一个时刻组件会自动执行的函数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只在类定义的组件中才有生命周期函数，函数方式定义的没有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周期生命周期包含的阶段</a:t>
            </a:r>
            <a:endParaRPr lang="en-US" altLang="zh-CN" dirty="0"/>
          </a:p>
          <a:p>
            <a:pPr marL="593090" lvl="2"/>
            <a:r>
              <a:rPr lang="zh-CN" altLang="en-US"/>
              <a:t> 初始化</a:t>
            </a:r>
            <a:r>
              <a:rPr lang="en-US" altLang="zh-CN" dirty="0"/>
              <a:t> </a:t>
            </a:r>
          </a:p>
          <a:p>
            <a:pPr marL="593090" lvl="2"/>
            <a:r>
              <a:rPr lang="zh-CN" altLang="en-US" dirty="0"/>
              <a:t> 挂载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卸载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错误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组件生命周期</a:t>
            </a:r>
          </a:p>
        </p:txBody>
      </p:sp>
    </p:spTree>
    <p:extLst>
      <p:ext uri="{BB962C8B-B14F-4D97-AF65-F5344CB8AC3E}">
        <p14:creationId xmlns:p14="http://schemas.microsoft.com/office/powerpoint/2010/main" val="41804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初始化</a:t>
            </a:r>
            <a:endParaRPr lang="en-US" altLang="zh-CN" dirty="0"/>
          </a:p>
          <a:p>
            <a:pPr marL="591820" lvl="1"/>
            <a:r>
              <a:rPr lang="en-US" altLang="zh-CN" dirty="0"/>
              <a:t> constructor( )</a:t>
            </a:r>
            <a:r>
              <a:rPr lang="zh-CN" altLang="en-US" dirty="0"/>
              <a:t> </a:t>
            </a:r>
            <a:endParaRPr lang="en-US" altLang="zh-CN" dirty="0"/>
          </a:p>
          <a:p>
            <a:pPr marL="593090" lvl="2"/>
            <a:r>
              <a:rPr lang="zh-CN" altLang="en-US" dirty="0"/>
              <a:t> 会在其装载之前被调用</a:t>
            </a:r>
            <a:endParaRPr lang="en-US" altLang="zh-CN" dirty="0"/>
          </a:p>
          <a:p>
            <a:pPr marL="593090" lvl="2"/>
            <a:r>
              <a:rPr lang="zh-CN" altLang="en-US" dirty="0"/>
              <a:t> 在函数内应该在任何其他的表达式之前调用</a:t>
            </a:r>
            <a:r>
              <a:rPr lang="en-US" altLang="zh-CN" dirty="0"/>
              <a:t>super(props)</a:t>
            </a:r>
            <a:r>
              <a:rPr lang="zh-CN" altLang="en-US" dirty="0"/>
              <a:t>，否则，</a:t>
            </a:r>
            <a:r>
              <a:rPr lang="en-US" altLang="zh-CN" dirty="0" err="1"/>
              <a:t>this.props</a:t>
            </a:r>
            <a:r>
              <a:rPr lang="en-US" altLang="zh-CN" dirty="0"/>
              <a:t> </a:t>
            </a:r>
            <a:r>
              <a:rPr lang="zh-CN" altLang="en-US" dirty="0"/>
              <a:t>在构造函数中将是未定义的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作用：</a:t>
            </a:r>
            <a:endParaRPr lang="en-US" altLang="zh-CN" dirty="0"/>
          </a:p>
          <a:p>
            <a:pPr marL="593090" lvl="2"/>
            <a:r>
              <a:rPr lang="zh-CN" altLang="en-US" dirty="0"/>
              <a:t> 初始化状态，通过赋值一个对象到 </a:t>
            </a:r>
            <a:r>
              <a:rPr lang="en-US" altLang="zh-CN" dirty="0" err="1"/>
              <a:t>this.state</a:t>
            </a:r>
            <a:endParaRPr lang="en-US" altLang="zh-CN" dirty="0"/>
          </a:p>
          <a:p>
            <a:pPr marL="593090" lvl="2"/>
            <a:r>
              <a:rPr lang="zh-CN" altLang="en-US" dirty="0"/>
              <a:t> 绑定事件处理函数到一个实例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4"/>
            <a:ext cx="9796487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挂载</a:t>
            </a:r>
            <a:endParaRPr lang="en-US" altLang="zh-CN" dirty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/>
              <a:t>( )</a:t>
            </a:r>
          </a:p>
          <a:p>
            <a:pPr marL="593090" lvl="2"/>
            <a:r>
              <a:rPr lang="zh-CN" altLang="en-US" dirty="0"/>
              <a:t> 组件实例化后或接受新属性时将会被调用</a:t>
            </a:r>
            <a:endParaRPr lang="en-US" altLang="zh-CN" dirty="0"/>
          </a:p>
          <a:p>
            <a:pPr marL="593090" lvl="2"/>
            <a:r>
              <a:rPr lang="zh-CN" altLang="en-US" dirty="0"/>
              <a:t> 应该返回一个对象来更新状态，或者返回 </a:t>
            </a:r>
            <a:r>
              <a:rPr lang="en-US" altLang="zh-CN" dirty="0"/>
              <a:t>null </a:t>
            </a:r>
            <a:r>
              <a:rPr lang="zh-CN" altLang="en-US" dirty="0"/>
              <a:t>来表明新属性不需要更新任何状态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render( )</a:t>
            </a:r>
          </a:p>
          <a:p>
            <a:pPr marL="593090" lvl="2"/>
            <a:r>
              <a:rPr lang="zh-CN" altLang="en-US" dirty="0"/>
              <a:t> 类组件唯一必须的方法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组件挂载后立即调用，发送请求的好地方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8738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763779"/>
            <a:ext cx="9436322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更新 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static </a:t>
            </a:r>
            <a:r>
              <a:rPr lang="en-US" altLang="zh-CN" dirty="0" err="1">
                <a:latin typeface="+mj-ea"/>
                <a:ea typeface="+mj-ea"/>
              </a:rPr>
              <a:t>getDerivedStateFromProps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zh-CN" altLang="en-US"/>
              <a:t> 当</a:t>
            </a:r>
            <a:r>
              <a:rPr lang="zh-CN" altLang="en-US" dirty="0"/>
              <a:t>接收到新属性或状态时，在渲染前被调用，返回布尔值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getSnapshotBeforeUpdate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在</a:t>
            </a:r>
            <a:r>
              <a:rPr lang="zh-CN" altLang="en-US" dirty="0"/>
              <a:t>最新的渲染输出提交给 </a:t>
            </a:r>
            <a:r>
              <a:rPr lang="en-US" altLang="zh-CN" dirty="0"/>
              <a:t>DOM </a:t>
            </a:r>
            <a:r>
              <a:rPr lang="zh-CN" altLang="en-US" dirty="0"/>
              <a:t>前将会立即调用</a:t>
            </a:r>
            <a:endParaRPr lang="en-US" altLang="zh-CN" dirty="0"/>
          </a:p>
          <a:p>
            <a:pPr marL="593090" lvl="2"/>
            <a:r>
              <a:rPr lang="zh-CN" altLang="en-US" dirty="0"/>
              <a:t> 该函数返回的任何值将会 作为参数被传递给</a:t>
            </a:r>
            <a:r>
              <a:rPr lang="en-US" altLang="zh-CN" dirty="0" err="1"/>
              <a:t>componentDidUpdate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>
                <a:latin typeface="+mj-ea"/>
                <a:ea typeface="+mj-ea"/>
              </a:rPr>
              <a:t>( 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卸载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错误处理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>
                <a:latin typeface="+mj-ea"/>
                <a:ea typeface="+mj-ea"/>
              </a:rPr>
              <a:t>( 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事件处理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事件绑定</a:t>
            </a:r>
            <a:endParaRPr lang="en-US" altLang="zh-CN" dirty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/>
          </a:p>
          <a:p>
            <a:pPr marL="591820" lvl="1"/>
            <a:r>
              <a:rPr lang="zh-CN" altLang="en-US" dirty="0"/>
              <a:t> 采用 </a:t>
            </a:r>
            <a:r>
              <a:rPr lang="en-US" altLang="zh-CN" dirty="0"/>
              <a:t>JSX </a:t>
            </a:r>
            <a:r>
              <a:rPr lang="zh-CN" altLang="en-US" dirty="0"/>
              <a:t>语法需传入一个函数作为事件处理函数，而不是一个字符串</a:t>
            </a:r>
            <a:r>
              <a:rPr lang="en-US" altLang="zh-CN" dirty="0"/>
              <a:t>( DOM </a:t>
            </a:r>
            <a:r>
              <a:rPr lang="zh-CN" altLang="en-US" dirty="0"/>
              <a:t>元素的写法 </a:t>
            </a:r>
            <a:r>
              <a:rPr lang="en-US" altLang="zh-CN" dirty="0"/>
              <a:t>)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handleClick</a:t>
            </a:r>
            <a:r>
              <a:rPr lang="en-US" altLang="zh-CN" sz="2400" dirty="0"/>
              <a:t> = ( ) =&gt; { }</a:t>
            </a:r>
          </a:p>
          <a:p>
            <a:r>
              <a:rPr lang="en-US" altLang="zh-CN" sz="2400" dirty="0"/>
              <a:t>….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>
                <a:solidFill>
                  <a:schemeClr val="accent3"/>
                </a:solidFill>
              </a:rPr>
              <a:t>handleClick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事件处理函数绑定 </a:t>
            </a:r>
            <a:r>
              <a:rPr lang="en-US" altLang="zh-CN" dirty="0"/>
              <a:t>this</a:t>
            </a:r>
          </a:p>
          <a:p>
            <a:pPr marL="591820" lvl="1"/>
            <a:r>
              <a:rPr lang="zh-CN" altLang="en-US" dirty="0"/>
              <a:t> 类的方法默认是不会绑定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通过 </a:t>
            </a:r>
            <a:r>
              <a:rPr lang="en-US" altLang="zh-CN" dirty="0"/>
              <a:t>bind </a:t>
            </a:r>
            <a:r>
              <a:rPr lang="zh-CN" altLang="en-US" dirty="0"/>
              <a:t>绑定 </a:t>
            </a:r>
            <a:r>
              <a:rPr lang="en-US" altLang="zh-CN" dirty="0"/>
              <a:t>this</a:t>
            </a:r>
            <a:r>
              <a:rPr lang="zh-CN" altLang="en-US" dirty="0"/>
              <a:t>（ </a:t>
            </a:r>
            <a:r>
              <a:rPr lang="zh-CN" altLang="en-US" dirty="0">
                <a:solidFill>
                  <a:srgbClr val="FF0000"/>
                </a:solidFill>
              </a:rPr>
              <a:t>两种形式 </a:t>
            </a:r>
            <a:r>
              <a:rPr lang="zh-CN" altLang="en-US" dirty="0"/>
              <a:t>）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super();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this.handleClick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this.handleClick.</a:t>
            </a:r>
            <a:r>
              <a:rPr lang="en-US" altLang="zh-CN" sz="2400" dirty="0" err="1">
                <a:solidFill>
                  <a:srgbClr val="FF0000"/>
                </a:solidFill>
              </a:rPr>
              <a:t>bind</a:t>
            </a:r>
            <a:r>
              <a:rPr lang="en-US" altLang="zh-CN" sz="2400" dirty="0"/>
              <a:t>( this 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/>
              <a:t>this.handleClick</a:t>
            </a:r>
            <a:r>
              <a:rPr lang="en-US" altLang="zh-CN" sz="2400" dirty="0" err="1">
                <a:solidFill>
                  <a:schemeClr val="accent3"/>
                </a:solidFill>
              </a:rPr>
              <a:t>.bind</a:t>
            </a:r>
            <a:r>
              <a:rPr lang="en-US" altLang="zh-CN" sz="2400" dirty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事件处理函数绑定 </a:t>
            </a:r>
            <a:r>
              <a:rPr lang="en-US" altLang="zh-CN" dirty="0"/>
              <a:t>this </a:t>
            </a:r>
            <a:r>
              <a:rPr lang="zh-CN" altLang="en-US" dirty="0"/>
              <a:t>（续）</a:t>
            </a:r>
            <a:endParaRPr lang="en-US" altLang="zh-CN" dirty="0"/>
          </a:p>
          <a:p>
            <a:pPr marL="591820" lvl="1"/>
            <a:r>
              <a:rPr lang="zh-CN" altLang="en-US" dirty="0"/>
              <a:t> 箭头函数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i="1" dirty="0">
                <a:solidFill>
                  <a:srgbClr val="FF0000"/>
                </a:solidFill>
              </a:rPr>
              <a:t>=&gt; </a:t>
            </a:r>
            <a:r>
              <a:rPr lang="en-US" altLang="zh-CN" sz="2400" dirty="0">
                <a:solidFill>
                  <a:srgbClr val="FF0000"/>
                </a:solidFill>
              </a:rPr>
              <a:t>{  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</a:t>
            </a:r>
          </a:p>
          <a:p>
            <a:r>
              <a:rPr lang="en-US" altLang="zh-CN" sz="2400" dirty="0"/>
              <a:t>		return (</a:t>
            </a:r>
          </a:p>
          <a:p>
            <a:r>
              <a:rPr lang="en-US" altLang="zh-CN" sz="2400" dirty="0"/>
              <a:t>	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/>
              <a:t>this.</a:t>
            </a:r>
            <a:r>
              <a:rPr lang="en-US" altLang="zh-CN" sz="2400" dirty="0" err="1">
                <a:solidFill>
                  <a:schemeClr val="accent3"/>
                </a:solidFill>
              </a:rPr>
              <a:t>handleClick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			Click </a:t>
            </a:r>
          </a:p>
          <a:p>
            <a:r>
              <a:rPr lang="en-US" altLang="zh-CN" sz="2400" dirty="0"/>
              <a:t>			&lt;/button&gt;</a:t>
            </a:r>
          </a:p>
          <a:p>
            <a:r>
              <a:rPr lang="en-US" altLang="zh-CN" sz="2400" dirty="0"/>
              <a:t>		)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传参</a:t>
            </a:r>
            <a:r>
              <a:rPr lang="en-US" altLang="zh-CN" dirty="0"/>
              <a:t>(</a:t>
            </a:r>
            <a:r>
              <a:rPr lang="zh-CN" altLang="en-US" dirty="0"/>
              <a:t>两种形式</a:t>
            </a:r>
            <a:r>
              <a:rPr lang="en-US" altLang="zh-CN" dirty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函数声明时事件对象作为最后一个参数传入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箭头函数的事件对象显示传入；</a:t>
            </a:r>
            <a:r>
              <a:rPr lang="en-US" altLang="zh-CN" dirty="0"/>
              <a:t>bind </a:t>
            </a:r>
            <a:r>
              <a:rPr lang="zh-CN" altLang="en-US" dirty="0"/>
              <a:t>会隐式传入</a:t>
            </a:r>
            <a:endParaRPr lang="en-US" altLang="zh-CN" sz="12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deleteRow</a:t>
            </a:r>
            <a:r>
              <a:rPr lang="en-US" altLang="zh-CN" sz="2400" dirty="0"/>
              <a:t> = ( id, e ) =&gt; {  } 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e)}&gt;</a:t>
            </a:r>
          </a:p>
          <a:p>
            <a:r>
              <a:rPr lang="en-US" altLang="zh-CN" sz="2400" dirty="0"/>
              <a:t>	Delete Row</a:t>
            </a:r>
          </a:p>
          <a:p>
            <a:r>
              <a:rPr lang="en-US" altLang="zh-CN" sz="2400" dirty="0"/>
              <a:t>&lt;/button&gt; 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id)}&gt;</a:t>
            </a:r>
          </a:p>
          <a:p>
            <a:r>
              <a:rPr lang="en-US" altLang="zh-CN" sz="2400" dirty="0"/>
              <a:t>	Delete Row</a:t>
            </a:r>
          </a:p>
          <a:p>
            <a:r>
              <a:rPr lang="en-US" altLang="zh-CN" sz="2400" dirty="0"/>
              <a:t>&lt;/button&gt;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kern="1200" dirty="0">
                <a:latin typeface="+mj-ea"/>
                <a:ea typeface="+mj-ea"/>
              </a:rPr>
              <a:t>JavaScript </a:t>
            </a:r>
            <a:r>
              <a:rPr lang="zh-CN" altLang="en-US" kern="1200" dirty="0">
                <a:latin typeface="+mj-ea"/>
                <a:ea typeface="+mj-ea"/>
              </a:rPr>
              <a:t>和 </a:t>
            </a:r>
            <a:r>
              <a:rPr lang="en-US" altLang="zh-CN" kern="1200" dirty="0">
                <a:latin typeface="+mj-ea"/>
                <a:ea typeface="+mj-ea"/>
              </a:rPr>
              <a:t>XML </a:t>
            </a:r>
            <a:r>
              <a:rPr lang="zh-CN" altLang="en-US" kern="1200" dirty="0">
                <a:latin typeface="+mj-ea"/>
                <a:ea typeface="+mj-ea"/>
              </a:rPr>
              <a:t>结合的一种格式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利用 </a:t>
            </a:r>
            <a:r>
              <a:rPr lang="en-US" altLang="zh-CN" dirty="0"/>
              <a:t>HTML </a:t>
            </a:r>
            <a:r>
              <a:rPr lang="zh-CN" altLang="en-US" dirty="0"/>
              <a:t>语法来创建虚拟 </a:t>
            </a:r>
            <a:r>
              <a:rPr lang="en-US" altLang="zh-CN" dirty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实例：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&lt;/h1&gt;</a:t>
            </a:r>
            <a:r>
              <a:rPr lang="en-US" altLang="zh-CN" dirty="0"/>
              <a:t>;</a:t>
            </a: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100;</a:t>
            </a:r>
            <a:endParaRPr lang="en-US" altLang="zh-CN" sz="2200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&lt;h1&gt;</a:t>
            </a:r>
            <a:r>
              <a:rPr lang="en-US" altLang="zh-CN" dirty="0">
                <a:solidFill>
                  <a:srgbClr val="FF0000"/>
                </a:solidFill>
              </a:rPr>
              <a:t> {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 &lt;/h1&gt;;</a:t>
            </a: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实际上就是一个普通的对象</a:t>
            </a:r>
            <a:endParaRPr lang="en-US" altLang="zh-CN" dirty="0"/>
          </a:p>
          <a:p>
            <a:pPr marL="361315" lvl="1" indent="0">
              <a:buNone/>
            </a:pPr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>
                <a:latin typeface="+mj-ea"/>
                <a:ea typeface="+mj-ea"/>
              </a:rPr>
              <a:t>	type : </a:t>
            </a:r>
            <a:r>
              <a:rPr lang="en-US" altLang="zh-CN" sz="2400" dirty="0">
                <a:latin typeface="+mj-ea"/>
              </a:rPr>
              <a:t>'</a:t>
            </a:r>
            <a:r>
              <a:rPr lang="en-US" altLang="zh-CN" sz="2400" dirty="0">
                <a:latin typeface="+mj-ea"/>
                <a:ea typeface="+mj-ea"/>
              </a:rPr>
              <a:t>div',</a:t>
            </a:r>
          </a:p>
          <a:p>
            <a:r>
              <a:rPr lang="en-US" altLang="zh-CN" sz="2400" dirty="0">
                <a:latin typeface="+mj-ea"/>
                <a:ea typeface="+mj-ea"/>
              </a:rPr>
              <a:t>	props : {</a:t>
            </a:r>
          </a:p>
          <a:p>
            <a:r>
              <a:rPr lang="en-US" altLang="zh-CN" sz="2400" dirty="0">
                <a:latin typeface="+mj-ea"/>
                <a:ea typeface="+mj-ea"/>
              </a:rPr>
              <a:t>		children : ['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>
                <a:latin typeface="+mj-ea"/>
                <a:ea typeface="+mj-ea"/>
              </a:rPr>
              <a:t>		</a:t>
            </a:r>
            <a:r>
              <a:rPr lang="en-US" altLang="zh-CN" sz="2400" dirty="0" err="1">
                <a:latin typeface="+mj-ea"/>
                <a:ea typeface="+mj-ea"/>
              </a:rPr>
              <a:t>className</a:t>
            </a:r>
            <a:r>
              <a:rPr lang="en-US" altLang="zh-CN" sz="2400" dirty="0">
                <a:latin typeface="+mj-ea"/>
                <a:ea typeface="+mj-ea"/>
              </a:rPr>
              <a:t> : 'red',</a:t>
            </a:r>
          </a:p>
          <a:p>
            <a:r>
              <a:rPr lang="en-US" altLang="zh-CN" sz="2400" dirty="0">
                <a:latin typeface="+mj-ea"/>
                <a:ea typeface="+mj-ea"/>
              </a:rPr>
              <a:t>		id : 'box'</a:t>
            </a:r>
          </a:p>
          <a:p>
            <a:r>
              <a:rPr lang="en-US" altLang="zh-CN" sz="2400" dirty="0">
                <a:latin typeface="+mj-ea"/>
                <a:ea typeface="+mj-ea"/>
              </a:rPr>
              <a:t>	}</a:t>
            </a: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Babel </a:t>
            </a:r>
            <a:r>
              <a:rPr lang="zh-CN" altLang="en-US" dirty="0"/>
              <a:t>编译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/>
              <a:t>( ) </a:t>
            </a:r>
            <a:r>
              <a:rPr lang="zh-CN" altLang="en-US" dirty="0"/>
              <a:t>的方法调用，返回 </a:t>
            </a:r>
            <a:r>
              <a:rPr lang="en-US" altLang="zh-CN" dirty="0"/>
              <a:t>JavaScript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/>
              <a:t>(  type</a:t>
            </a:r>
            <a:r>
              <a:rPr lang="en-US" altLang="zh-CN" dirty="0"/>
              <a:t>, props, ...</a:t>
            </a:r>
            <a:r>
              <a:rPr lang="en-US" altLang="zh-CN"/>
              <a:t>children  )</a:t>
            </a:r>
            <a:endParaRPr lang="en-US" altLang="zh-CN" dirty="0"/>
          </a:p>
          <a:p>
            <a:pPr marL="593090" lvl="2"/>
            <a:r>
              <a:rPr lang="en-US" altLang="zh-CN" dirty="0"/>
              <a:t> type</a:t>
            </a:r>
            <a:r>
              <a:rPr lang="zh-CN" altLang="en-US" dirty="0"/>
              <a:t>：必需，元素名称</a:t>
            </a:r>
            <a:endParaRPr lang="en-US" altLang="zh-CN" dirty="0"/>
          </a:p>
          <a:p>
            <a:pPr marL="593090" lvl="2"/>
            <a:r>
              <a:rPr lang="en-US" altLang="zh-CN" dirty="0"/>
              <a:t> props</a:t>
            </a:r>
            <a:r>
              <a:rPr lang="zh-CN" altLang="en-US" dirty="0"/>
              <a:t>：可选，元素属性</a:t>
            </a:r>
            <a:endParaRPr lang="en-US" altLang="zh-CN" dirty="0"/>
          </a:p>
          <a:p>
            <a:pPr marL="593090" lvl="2"/>
            <a:r>
              <a:rPr lang="en-US" altLang="zh-CN" dirty="0"/>
              <a:t> children</a:t>
            </a:r>
            <a:r>
              <a:rPr lang="zh-CN" altLang="en-US" dirty="0"/>
              <a:t>：可选，子节点</a:t>
            </a:r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元素渲染过程</a:t>
            </a: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“根” </a:t>
            </a:r>
            <a:r>
              <a:rPr lang="en-US" altLang="zh-CN" dirty="0"/>
              <a:t>DOM 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591820" lvl="1"/>
            <a:r>
              <a:rPr lang="zh-CN" altLang="en-US" dirty="0"/>
              <a:t> 首页中添加一个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</a:p>
          <a:p>
            <a:pPr marL="591820" lvl="1"/>
            <a:r>
              <a:rPr lang="zh-CN" altLang="en-US" dirty="0"/>
              <a:t> 节点所有内容都将由 </a:t>
            </a:r>
            <a:r>
              <a:rPr lang="en-US" altLang="zh-CN" dirty="0"/>
              <a:t>React DOM </a:t>
            </a:r>
            <a:r>
              <a:rPr lang="zh-CN" altLang="en-US" dirty="0"/>
              <a:t>来管理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元素渲染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React </a:t>
            </a:r>
            <a:r>
              <a:rPr lang="zh-CN" altLang="en-US" dirty="0"/>
              <a:t>元素传递给 </a:t>
            </a:r>
            <a:r>
              <a:rPr lang="en-US" altLang="zh-CN" dirty="0" err="1"/>
              <a:t>ReactDOM.render</a:t>
            </a:r>
            <a:r>
              <a:rPr lang="en-US" altLang="zh-CN" dirty="0"/>
              <a:t>( )</a:t>
            </a:r>
            <a:r>
              <a:rPr lang="zh-CN" altLang="en-US" dirty="0"/>
              <a:t> 方法将其渲染到页面上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r>
              <a:rPr lang="en-US" altLang="zh-CN" dirty="0" err="1"/>
              <a:t>ele,document.getElementById</a:t>
            </a:r>
            <a:r>
              <a:rPr lang="en-US" altLang="zh-CN" dirty="0"/>
              <a:t>('root'));</a:t>
            </a:r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元素渲染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更新渲染元素</a:t>
            </a:r>
            <a:endParaRPr lang="en-US" altLang="zh-CN" dirty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元素是不可变的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元素被创建后，无法改变其内容或属性</a:t>
            </a:r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r>
              <a:rPr lang="zh-CN" altLang="en-US" b="1" dirty="0">
                <a:solidFill>
                  <a:srgbClr val="FF0000"/>
                </a:solidFill>
              </a:rPr>
              <a:t>  使用 </a:t>
            </a:r>
            <a:r>
              <a:rPr lang="en-US" altLang="zh-CN" b="1" dirty="0">
                <a:solidFill>
                  <a:srgbClr val="FF0000"/>
                </a:solidFill>
              </a:rPr>
              <a:t>React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比较算法进行高效的更新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436323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&lt;div&gt;</a:t>
            </a:r>
            <a:r>
              <a:rPr lang="en-US" altLang="zh-CN" sz="2400" dirty="0"/>
              <a:t>{new Date( ).</a:t>
            </a:r>
            <a:r>
              <a:rPr lang="en-US" altLang="zh-CN" sz="2400" dirty="0" err="1"/>
              <a:t>toLocaleTimeString</a:t>
            </a:r>
            <a:r>
              <a:rPr lang="en-US" altLang="zh-CN" sz="2400" dirty="0"/>
              <a:t>( )}</a:t>
            </a:r>
            <a:r>
              <a:rPr lang="en-US" altLang="zh-CN" sz="2400" dirty="0">
                <a:solidFill>
                  <a:srgbClr val="FF0000"/>
                </a:solidFill>
              </a:rPr>
              <a:t>&lt;/div&gt;</a:t>
            </a:r>
            <a:r>
              <a:rPr lang="en-US" altLang="zh-CN" sz="2400" dirty="0"/>
              <a:t> ; 	</a:t>
            </a:r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</a:p>
          <a:p>
            <a:r>
              <a:rPr lang="en-US" altLang="zh-CN" sz="2400" dirty="0"/>
              <a:t>} 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setInterval</a:t>
            </a:r>
            <a:r>
              <a:rPr lang="en-US" altLang="zh-CN" sz="2400" dirty="0"/>
              <a:t>(tick, 1000);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1353</Words>
  <Application>Microsoft Office PowerPoint</Application>
  <PresentationFormat>宽屏</PresentationFormat>
  <Paragraphs>259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3047</cp:revision>
  <cp:lastPrinted>2411-12-30T00:00:00Z</cp:lastPrinted>
  <dcterms:created xsi:type="dcterms:W3CDTF">2003-05-12T10:17:00Z</dcterms:created>
  <dcterms:modified xsi:type="dcterms:W3CDTF">2020-08-18T09:26:09Z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