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notesMasterIdLst>
    <p:notesMasterId r:id="rId78"/>
  </p:notesMasterIdLst>
  <p:sldIdLst>
    <p:sldId id="391" r:id="rId2"/>
    <p:sldId id="392" r:id="rId3"/>
    <p:sldId id="330" r:id="rId4"/>
    <p:sldId id="331" r:id="rId5"/>
    <p:sldId id="258" r:id="rId6"/>
    <p:sldId id="388" r:id="rId7"/>
    <p:sldId id="337" r:id="rId8"/>
    <p:sldId id="338" r:id="rId9"/>
    <p:sldId id="261" r:id="rId10"/>
    <p:sldId id="259" r:id="rId11"/>
    <p:sldId id="263" r:id="rId12"/>
    <p:sldId id="339" r:id="rId13"/>
    <p:sldId id="389" r:id="rId14"/>
    <p:sldId id="340" r:id="rId15"/>
    <p:sldId id="341" r:id="rId16"/>
    <p:sldId id="342" r:id="rId17"/>
    <p:sldId id="335" r:id="rId18"/>
    <p:sldId id="343" r:id="rId19"/>
    <p:sldId id="266" r:id="rId20"/>
    <p:sldId id="269" r:id="rId21"/>
    <p:sldId id="344" r:id="rId22"/>
    <p:sldId id="345" r:id="rId23"/>
    <p:sldId id="270" r:id="rId24"/>
    <p:sldId id="353" r:id="rId25"/>
    <p:sldId id="346" r:id="rId26"/>
    <p:sldId id="347" r:id="rId27"/>
    <p:sldId id="348" r:id="rId28"/>
    <p:sldId id="349" r:id="rId29"/>
    <p:sldId id="352" r:id="rId30"/>
    <p:sldId id="354" r:id="rId31"/>
    <p:sldId id="355" r:id="rId32"/>
    <p:sldId id="356" r:id="rId33"/>
    <p:sldId id="350" r:id="rId34"/>
    <p:sldId id="357" r:id="rId35"/>
    <p:sldId id="358" r:id="rId36"/>
    <p:sldId id="359" r:id="rId37"/>
    <p:sldId id="360" r:id="rId38"/>
    <p:sldId id="361" r:id="rId39"/>
    <p:sldId id="362" r:id="rId40"/>
    <p:sldId id="363" r:id="rId41"/>
    <p:sldId id="351" r:id="rId42"/>
    <p:sldId id="365" r:id="rId43"/>
    <p:sldId id="291" r:id="rId44"/>
    <p:sldId id="390" r:id="rId45"/>
    <p:sldId id="374" r:id="rId46"/>
    <p:sldId id="294" r:id="rId47"/>
    <p:sldId id="373" r:id="rId48"/>
    <p:sldId id="377" r:id="rId49"/>
    <p:sldId id="375" r:id="rId50"/>
    <p:sldId id="378" r:id="rId51"/>
    <p:sldId id="303" r:id="rId52"/>
    <p:sldId id="380" r:id="rId53"/>
    <p:sldId id="381" r:id="rId54"/>
    <p:sldId id="305" r:id="rId55"/>
    <p:sldId id="307" r:id="rId56"/>
    <p:sldId id="308" r:id="rId57"/>
    <p:sldId id="309" r:id="rId58"/>
    <p:sldId id="310" r:id="rId59"/>
    <p:sldId id="311" r:id="rId60"/>
    <p:sldId id="315" r:id="rId61"/>
    <p:sldId id="316" r:id="rId62"/>
    <p:sldId id="317" r:id="rId63"/>
    <p:sldId id="318" r:id="rId64"/>
    <p:sldId id="319" r:id="rId65"/>
    <p:sldId id="320" r:id="rId66"/>
    <p:sldId id="321" r:id="rId67"/>
    <p:sldId id="383" r:id="rId68"/>
    <p:sldId id="322" r:id="rId69"/>
    <p:sldId id="384" r:id="rId70"/>
    <p:sldId id="385" r:id="rId71"/>
    <p:sldId id="366" r:id="rId72"/>
    <p:sldId id="324" r:id="rId73"/>
    <p:sldId id="368" r:id="rId74"/>
    <p:sldId id="327" r:id="rId75"/>
    <p:sldId id="325" r:id="rId76"/>
    <p:sldId id="393" r:id="rId7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2D26"/>
    <a:srgbClr val="80C3FF"/>
    <a:srgbClr val="D6A300"/>
    <a:srgbClr val="1E322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9" autoAdjust="0"/>
    <p:restoredTop sz="79889" autoAdjust="0"/>
  </p:normalViewPr>
  <p:slideViewPr>
    <p:cSldViewPr>
      <p:cViewPr>
        <p:scale>
          <a:sx n="75" d="100"/>
          <a:sy n="75" d="100"/>
        </p:scale>
        <p:origin x="-984" y="-84"/>
      </p:cViewPr>
      <p:guideLst>
        <p:guide orient="horz" pos="1620"/>
        <p:guide pos="2880"/>
      </p:guideLst>
    </p:cSldViewPr>
  </p:slideViewPr>
  <p:outlineViewPr>
    <p:cViewPr>
      <p:scale>
        <a:sx n="33" d="100"/>
        <a:sy n="33" d="100"/>
      </p:scale>
      <p:origin x="0" y="12096"/>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3861E9-0510-4C03-9353-C03E9E29D6C2}" type="datetimeFigureOut">
              <a:rPr lang="zh-CN" altLang="en-US" smtClean="0"/>
              <a:t>2019/5/9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AFC0F8-0654-4743-BF7C-4B4AB55DBE56}" type="slidenum">
              <a:rPr lang="zh-CN" altLang="en-US" smtClean="0"/>
              <a:t>‹#›</a:t>
            </a:fld>
            <a:endParaRPr lang="zh-CN" altLang="en-US"/>
          </a:p>
        </p:txBody>
      </p:sp>
    </p:spTree>
    <p:extLst>
      <p:ext uri="{BB962C8B-B14F-4D97-AF65-F5344CB8AC3E}">
        <p14:creationId xmlns:p14="http://schemas.microsoft.com/office/powerpoint/2010/main" val="2155433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fld id="{0BCE8ECD-D9A6-4D94-8FE0-84E077231DC2}" type="slidenum">
              <a:rPr lang="en-US" altLang="zh-CN" smtClean="0"/>
              <a:pPr/>
              <a:t>3</a:t>
            </a:fld>
            <a:endParaRPr lang="en-US" altLang="zh-CN"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随着一些新兴业务的出现，</a:t>
            </a:r>
            <a:r>
              <a:rPr lang="en-US" altLang="zh-CN" dirty="0" smtClean="0"/>
              <a:t>web2.0</a:t>
            </a:r>
            <a:r>
              <a:rPr lang="zh-CN" altLang="en-US" dirty="0" smtClean="0"/>
              <a:t>到来，</a:t>
            </a:r>
            <a:r>
              <a:rPr lang="zh-CN" altLang="en-US" b="1" dirty="0" smtClean="0">
                <a:solidFill>
                  <a:schemeClr val="bg1"/>
                </a:solidFill>
              </a:rPr>
              <a:t>传统的关系数据库开始表现性能上的缺陷</a:t>
            </a:r>
            <a:endParaRPr lang="en-US" altLang="zh-CN" b="1" dirty="0" smtClean="0">
              <a:solidFill>
                <a:schemeClr val="bg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宋体" panose="02010600030101010101" pitchFamily="2" charset="-122"/>
                <a:ea typeface="宋体" panose="02010600030101010101" pitchFamily="2" charset="-122"/>
              </a:rPr>
              <a:t>第一方面：无法满足海量数据的管理需求，</a:t>
            </a:r>
            <a:r>
              <a:rPr lang="en-US" altLang="zh-CN" sz="1200" dirty="0" smtClean="0">
                <a:solidFill>
                  <a:schemeClr val="tx1"/>
                </a:solidFill>
                <a:latin typeface="宋体" panose="02010600030101010101" pitchFamily="2" charset="-122"/>
                <a:ea typeface="宋体" panose="02010600030101010101" pitchFamily="2" charset="-122"/>
              </a:rPr>
              <a:t>web2.0,</a:t>
            </a:r>
            <a:r>
              <a:rPr lang="zh-CN" altLang="en-US" sz="1200" dirty="0" smtClean="0">
                <a:solidFill>
                  <a:schemeClr val="tx1"/>
                </a:solidFill>
                <a:latin typeface="宋体" panose="02010600030101010101" pitchFamily="2" charset="-122"/>
                <a:ea typeface="宋体" panose="02010600030101010101" pitchFamily="2" charset="-122"/>
              </a:rPr>
              <a:t>数据产生速度非常快。</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12</a:t>
            </a:fld>
            <a:endParaRPr lang="zh-CN" altLang="en-US"/>
          </a:p>
        </p:txBody>
      </p:sp>
    </p:spTree>
    <p:extLst>
      <p:ext uri="{BB962C8B-B14F-4D97-AF65-F5344CB8AC3E}">
        <p14:creationId xmlns:p14="http://schemas.microsoft.com/office/powerpoint/2010/main" val="164194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无论传统企业，还是互联网企业，产生速度很快，很容易产生</a:t>
            </a:r>
            <a:r>
              <a:rPr lang="en-US" altLang="zh-CN" dirty="0" smtClean="0"/>
              <a:t>10</a:t>
            </a:r>
            <a:r>
              <a:rPr lang="zh-CN" altLang="en-US" dirty="0" smtClean="0"/>
              <a:t>亿条数据</a:t>
            </a:r>
            <a:endParaRPr lang="en-US" altLang="zh-CN" dirty="0" smtClean="0"/>
          </a:p>
          <a:p>
            <a:r>
              <a:rPr lang="zh-CN" altLang="en-US" dirty="0" smtClean="0"/>
              <a:t>对于这么庞大的数据库，如果按照传统的关系型数据库去进行搜索，效率是非常低下的，响应时间会非常慢的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第一个缺陷：</a:t>
            </a:r>
            <a:r>
              <a:rPr lang="zh-CN" altLang="en-US" sz="1200" dirty="0" smtClean="0">
                <a:solidFill>
                  <a:schemeClr val="tx1"/>
                </a:solidFill>
                <a:latin typeface="宋体" panose="02010600030101010101" pitchFamily="2" charset="-122"/>
                <a:ea typeface="宋体" panose="02010600030101010101" pitchFamily="2" charset="-122"/>
              </a:rPr>
              <a:t>没有办法满足海量数据的管理需求</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13</a:t>
            </a:fld>
            <a:endParaRPr lang="zh-CN" altLang="en-US"/>
          </a:p>
        </p:txBody>
      </p:sp>
    </p:spTree>
    <p:extLst>
      <p:ext uri="{BB962C8B-B14F-4D97-AF65-F5344CB8AC3E}">
        <p14:creationId xmlns:p14="http://schemas.microsoft.com/office/powerpoint/2010/main" val="816927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第二方面：</a:t>
            </a:r>
            <a:r>
              <a:rPr lang="zh-CN" altLang="en-US" sz="1200" dirty="0" smtClean="0">
                <a:solidFill>
                  <a:schemeClr val="tx1"/>
                </a:solidFill>
                <a:latin typeface="宋体" panose="02010600030101010101" pitchFamily="2" charset="-122"/>
                <a:ea typeface="宋体" panose="02010600030101010101" pitchFamily="2" charset="-122"/>
              </a:rPr>
              <a:t>无法满足高并发需求，以前做数据库开发的时候，倒退</a:t>
            </a:r>
            <a:r>
              <a:rPr lang="en-US" altLang="zh-CN" sz="1200" dirty="0" smtClean="0">
                <a:solidFill>
                  <a:schemeClr val="tx1"/>
                </a:solidFill>
                <a:latin typeface="宋体" panose="02010600030101010101" pitchFamily="2" charset="-122"/>
                <a:ea typeface="宋体" panose="02010600030101010101" pitchFamily="2" charset="-122"/>
              </a:rPr>
              <a:t>10</a:t>
            </a:r>
            <a:r>
              <a:rPr lang="zh-CN" altLang="en-US" sz="1200" dirty="0" smtClean="0">
                <a:solidFill>
                  <a:schemeClr val="tx1"/>
                </a:solidFill>
                <a:latin typeface="宋体" panose="02010600030101010101" pitchFamily="2" charset="-122"/>
                <a:ea typeface="宋体" panose="02010600030101010101" pitchFamily="2" charset="-122"/>
              </a:rPr>
              <a:t>年，动态网页静态化的技术，网页需要访问底层数据库</a:t>
            </a:r>
            <a:endParaRPr lang="en-US" altLang="zh-CN" sz="1200"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宋体" panose="02010600030101010101" pitchFamily="2" charset="-122"/>
                <a:ea typeface="宋体" panose="02010600030101010101" pitchFamily="2" charset="-122"/>
              </a:rPr>
              <a:t>也就是每次访问网页，都会访问底层数据库，找到满足条件的相关记录，再生成网页。一两个用户，没有关系，用户量大的时候，性能瓶颈就出现了。十几年前，都会采用用程序把动态网页保存成 静态网页</a:t>
            </a:r>
            <a:r>
              <a:rPr lang="en-US" altLang="zh-CN" sz="1200" dirty="0" smtClean="0">
                <a:solidFill>
                  <a:schemeClr val="tx1"/>
                </a:solidFill>
                <a:latin typeface="宋体" panose="02010600030101010101" pitchFamily="2" charset="-122"/>
                <a:ea typeface="宋体" panose="02010600030101010101" pitchFamily="2" charset="-122"/>
              </a:rPr>
              <a:t>,</a:t>
            </a:r>
            <a:r>
              <a:rPr lang="zh-CN" altLang="en-US" sz="1200" dirty="0" smtClean="0">
                <a:solidFill>
                  <a:schemeClr val="tx1"/>
                </a:solidFill>
                <a:latin typeface="宋体" panose="02010600030101010101" pitchFamily="2" charset="-122"/>
                <a:ea typeface="宋体" panose="02010600030101010101" pitchFamily="2" charset="-122"/>
              </a:rPr>
              <a:t>生成</a:t>
            </a:r>
            <a:r>
              <a:rPr lang="en-US" altLang="zh-CN" sz="1200" dirty="0" smtClean="0">
                <a:solidFill>
                  <a:schemeClr val="tx1"/>
                </a:solidFill>
                <a:latin typeface="宋体" panose="02010600030101010101" pitchFamily="2" charset="-122"/>
                <a:ea typeface="宋体" panose="02010600030101010101" pitchFamily="2" charset="-122"/>
              </a:rPr>
              <a:t>html.</a:t>
            </a:r>
            <a:r>
              <a:rPr lang="zh-CN" altLang="en-US" sz="1200" dirty="0" smtClean="0">
                <a:solidFill>
                  <a:schemeClr val="tx1"/>
                </a:solidFill>
                <a:latin typeface="宋体" panose="02010600030101010101" pitchFamily="2" charset="-122"/>
                <a:ea typeface="宋体" panose="02010600030101010101" pitchFamily="2" charset="-122"/>
              </a:rPr>
              <a:t>这样用户访问的时候不需要访问数据库。</a:t>
            </a:r>
            <a:endParaRPr lang="en-US" altLang="zh-CN" sz="1200"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81AFC0F8-0654-4743-BF7C-4B4AB55DBE56}" type="slidenum">
              <a:rPr lang="zh-CN" altLang="en-US" smtClean="0"/>
              <a:t>14</a:t>
            </a:fld>
            <a:endParaRPr lang="zh-CN" altLang="en-US"/>
          </a:p>
        </p:txBody>
      </p:sp>
    </p:spTree>
    <p:extLst>
      <p:ext uri="{BB962C8B-B14F-4D97-AF65-F5344CB8AC3E}">
        <p14:creationId xmlns:p14="http://schemas.microsoft.com/office/powerpoint/2010/main" val="1447807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tx1"/>
                </a:solidFill>
                <a:latin typeface="宋体" panose="02010600030101010101" pitchFamily="2" charset="-122"/>
                <a:ea typeface="宋体" panose="02010600030101010101" pitchFamily="2" charset="-122"/>
              </a:rPr>
              <a:t>最近</a:t>
            </a:r>
            <a:r>
              <a:rPr lang="en-US" altLang="zh-CN" sz="1200" dirty="0" smtClean="0">
                <a:solidFill>
                  <a:schemeClr val="tx1"/>
                </a:solidFill>
                <a:latin typeface="宋体" panose="02010600030101010101" pitchFamily="2" charset="-122"/>
                <a:ea typeface="宋体" panose="02010600030101010101" pitchFamily="2" charset="-122"/>
              </a:rPr>
              <a:t>10</a:t>
            </a:r>
            <a:r>
              <a:rPr lang="zh-CN" altLang="en-US" sz="1200" dirty="0" smtClean="0">
                <a:solidFill>
                  <a:schemeClr val="tx1"/>
                </a:solidFill>
                <a:latin typeface="宋体" panose="02010600030101010101" pitchFamily="2" charset="-122"/>
                <a:ea typeface="宋体" panose="02010600030101010101" pitchFamily="2" charset="-122"/>
              </a:rPr>
              <a:t>年，已经没有用武之地。需要实时生成，没有办法提前生成，等候用户访问。比如：微博粉丝数量，用户的购物车信息。这些都是动态数据，</a:t>
            </a:r>
            <a:r>
              <a:rPr lang="zh-CN" altLang="en-US" sz="1200" dirty="0" smtClean="0">
                <a:solidFill>
                  <a:schemeClr val="bg1"/>
                </a:solidFill>
                <a:latin typeface="宋体" panose="02010600030101010101" pitchFamily="2" charset="-122"/>
                <a:ea typeface="宋体" panose="02010600030101010101" pitchFamily="2" charset="-122"/>
              </a:rPr>
              <a:t>这种实时生成的数据，对数据库的负载非常高</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15</a:t>
            </a:fld>
            <a:endParaRPr lang="zh-CN" altLang="en-US"/>
          </a:p>
        </p:txBody>
      </p:sp>
    </p:spTree>
    <p:extLst>
      <p:ext uri="{BB962C8B-B14F-4D97-AF65-F5344CB8AC3E}">
        <p14:creationId xmlns:p14="http://schemas.microsoft.com/office/powerpoint/2010/main" val="2665043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web2.0</a:t>
            </a:r>
            <a:r>
              <a:rPr lang="zh-CN" altLang="en-US" dirty="0" smtClean="0"/>
              <a:t>鲜明特色，很多网站会面临突发事件，热点事件，访问负载急剧增加，对关系数据库，没有办法短时间提升对外服务能力</a:t>
            </a:r>
            <a:endParaRPr lang="en-US" altLang="zh-CN" dirty="0" smtClean="0"/>
          </a:p>
          <a:p>
            <a:r>
              <a:rPr lang="zh-CN" altLang="en-US" dirty="0" smtClean="0"/>
              <a:t>，因为关系型数据库不具有非常好的可扩展性。一旦发现这些情况，有些网站几乎没有办法正常对外提供服务的能力</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传统数据库没有办法满足</a:t>
            </a:r>
            <a:r>
              <a:rPr lang="zh-CN" altLang="en-US" sz="1200" dirty="0" smtClean="0">
                <a:solidFill>
                  <a:schemeClr val="tx1"/>
                </a:solidFill>
                <a:latin typeface="宋体" panose="02010600030101010101" pitchFamily="2" charset="-122"/>
                <a:ea typeface="宋体" panose="02010600030101010101" pitchFamily="2" charset="-122"/>
              </a:rPr>
              <a:t>满足高扩展性和高可用性的需求</a:t>
            </a:r>
          </a:p>
          <a:p>
            <a:endParaRPr lang="en-US" altLang="zh-CN" dirty="0" smtClean="0"/>
          </a:p>
          <a:p>
            <a:r>
              <a:rPr lang="zh-CN" altLang="en-US" dirty="0" smtClean="0"/>
              <a:t>消息一经发布就被大量网友和粉丝转发和评论，一小时内转发了</a:t>
            </a:r>
            <a:r>
              <a:rPr lang="en-US" altLang="zh-CN" dirty="0" smtClean="0"/>
              <a:t>330000</a:t>
            </a:r>
            <a:r>
              <a:rPr lang="zh-CN" altLang="en-US" dirty="0" smtClean="0"/>
              <a:t>条消息和</a:t>
            </a:r>
            <a:r>
              <a:rPr lang="en-US" altLang="zh-CN" dirty="0" smtClean="0"/>
              <a:t>620000</a:t>
            </a:r>
            <a:r>
              <a:rPr lang="zh-CN" altLang="en-US" dirty="0" smtClean="0"/>
              <a:t>条评论。到目前为止还在增加。赵丽颖和冯绍峰的结婚话题直接达到了</a:t>
            </a:r>
            <a:r>
              <a:rPr lang="en-US" altLang="zh-CN" dirty="0" smtClean="0"/>
              <a:t>5.6</a:t>
            </a:r>
            <a:r>
              <a:rPr lang="zh-CN" altLang="en-US" dirty="0" smtClean="0"/>
              <a:t>亿阅读量，讨论的次数是</a:t>
            </a:r>
            <a:r>
              <a:rPr lang="en-US" altLang="zh-CN" dirty="0" smtClean="0"/>
              <a:t>10</a:t>
            </a:r>
            <a:r>
              <a:rPr lang="zh-CN" altLang="en-US" dirty="0" smtClean="0"/>
              <a:t>万。</a:t>
            </a:r>
            <a:endParaRPr lang="en-US" altLang="zh-CN" dirty="0" smtClean="0"/>
          </a:p>
          <a:p>
            <a:r>
              <a:rPr lang="zh-CN" altLang="en-US" dirty="0" smtClean="0"/>
              <a:t>这样堪称爆炸的流量让微博手机端和网页端的热搜同时崩溃，手机端一度无法使用微博的搜索功能！同时还有很多用户反映登不上微博，登上了主页也无法刷新出新内容。</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16</a:t>
            </a:fld>
            <a:endParaRPr lang="zh-CN" altLang="en-US"/>
          </a:p>
        </p:txBody>
      </p:sp>
    </p:spTree>
    <p:extLst>
      <p:ext uri="{BB962C8B-B14F-4D97-AF65-F5344CB8AC3E}">
        <p14:creationId xmlns:p14="http://schemas.microsoft.com/office/powerpoint/2010/main" val="2680650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很多企业采用的</a:t>
            </a:r>
            <a:r>
              <a:rPr lang="en-US" altLang="zh-CN" dirty="0" err="1" smtClean="0"/>
              <a:t>mysql</a:t>
            </a:r>
            <a:r>
              <a:rPr lang="zh-CN" altLang="en-US" dirty="0" smtClean="0"/>
              <a:t>集群是否可以解决这些问题，内部集群，把</a:t>
            </a:r>
            <a:r>
              <a:rPr lang="en-US" altLang="zh-CN" dirty="0" err="1" smtClean="0"/>
              <a:t>mysql</a:t>
            </a:r>
            <a:r>
              <a:rPr lang="zh-CN" altLang="en-US" dirty="0" smtClean="0"/>
              <a:t>搭建集群之上，满足大业务量需求</a:t>
            </a:r>
            <a:endParaRPr lang="en-US" altLang="zh-CN" dirty="0" smtClean="0"/>
          </a:p>
          <a:p>
            <a:r>
              <a:rPr lang="zh-CN" altLang="en-US" dirty="0" smtClean="0"/>
              <a:t>只有一个数据库，随着访问量增加，这个数据库承受的压力会增大，到了一定程度，很多企业是怎么解决的？</a:t>
            </a:r>
            <a:endParaRPr lang="en-US" altLang="zh-CN" dirty="0" smtClean="0"/>
          </a:p>
          <a:p>
            <a:r>
              <a:rPr lang="zh-CN" altLang="en-US" dirty="0" smtClean="0"/>
              <a:t>采用主从备份，</a:t>
            </a:r>
            <a:r>
              <a:rPr lang="en-US" altLang="zh-CN" dirty="0" smtClean="0"/>
              <a:t>master</a:t>
            </a:r>
            <a:r>
              <a:rPr lang="en-US" altLang="zh-CN" baseline="0" dirty="0" smtClean="0"/>
              <a:t> slave</a:t>
            </a:r>
            <a:r>
              <a:rPr lang="zh-CN" altLang="en-US" baseline="0" dirty="0" smtClean="0"/>
              <a:t>，好处，写操作对主服务器发起，同步到从服务器。</a:t>
            </a:r>
            <a:endParaRPr lang="en-US" altLang="zh-CN" baseline="0" dirty="0" smtClean="0"/>
          </a:p>
          <a:p>
            <a:r>
              <a:rPr lang="zh-CN" altLang="en-US" baseline="0" dirty="0" smtClean="0"/>
              <a:t>异步传播：主服务器写完成功，就返回了，不管有没有传播到从服务器，后面的数据延迟更新到备份服务器</a:t>
            </a:r>
            <a:endParaRPr lang="en-US" altLang="zh-CN" baseline="0" dirty="0" smtClean="0"/>
          </a:p>
          <a:p>
            <a:r>
              <a:rPr lang="zh-CN" altLang="en-US" baseline="0" dirty="0" smtClean="0"/>
              <a:t>同步传播：写操作到达从服务器上，数据一致后，才能把写操作返回</a:t>
            </a:r>
            <a:endParaRPr lang="en-US" altLang="zh-CN" baseline="0" dirty="0" smtClean="0"/>
          </a:p>
          <a:p>
            <a:r>
              <a:rPr lang="zh-CN" altLang="en-US" baseline="0" dirty="0" smtClean="0"/>
              <a:t>读负载：读从服务器。主从机制实现读写负载的分离，不会都把压力到一个服务器上。用主从机制实现读写操作的分离。</a:t>
            </a:r>
            <a:endParaRPr lang="en-US" altLang="zh-CN" baseline="0" dirty="0" smtClean="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17</a:t>
            </a:fld>
            <a:endParaRPr lang="zh-CN" altLang="en-US"/>
          </a:p>
        </p:txBody>
      </p:sp>
    </p:spTree>
    <p:extLst>
      <p:ext uri="{BB962C8B-B14F-4D97-AF65-F5344CB8AC3E}">
        <p14:creationId xmlns:p14="http://schemas.microsoft.com/office/powerpoint/2010/main" val="3213311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但是对于中小型企业，解决阶段性的问题，主从服务器的压力负载越来越高。到了一定阶段，分库，分表</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分库，数据集按照垂直方式分成不同数据子集，分库</a:t>
            </a:r>
            <a:r>
              <a:rPr lang="en-US" altLang="zh-CN" baseline="0" dirty="0" smtClean="0"/>
              <a:t>1</a:t>
            </a:r>
            <a:r>
              <a:rPr lang="zh-CN" altLang="en-US" baseline="0" dirty="0" smtClean="0"/>
              <a:t>，分库</a:t>
            </a:r>
            <a:r>
              <a:rPr lang="en-US" altLang="zh-CN" baseline="0" dirty="0" smtClean="0"/>
              <a:t>2 </a:t>
            </a:r>
            <a:r>
              <a:rPr lang="zh-CN" altLang="en-US" baseline="0" dirty="0" smtClean="0"/>
              <a:t>不同的业务数据，数据子集，实现整个写负载的分流，构成集群</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很多企业通过</a:t>
            </a:r>
            <a:r>
              <a:rPr lang="en-US" altLang="zh-CN" baseline="0" dirty="0" err="1" smtClean="0"/>
              <a:t>mysql</a:t>
            </a:r>
            <a:r>
              <a:rPr lang="zh-CN" altLang="en-US" baseline="0" dirty="0" smtClean="0"/>
              <a:t>集群，解决大业务量的负载</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18</a:t>
            </a:fld>
            <a:endParaRPr lang="zh-CN" altLang="en-US"/>
          </a:p>
        </p:txBody>
      </p:sp>
    </p:spTree>
    <p:extLst>
      <p:ext uri="{BB962C8B-B14F-4D97-AF65-F5344CB8AC3E}">
        <p14:creationId xmlns:p14="http://schemas.microsoft.com/office/powerpoint/2010/main" val="942839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这种方式：明显的业务缺陷</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a:t>
            </a:r>
            <a:r>
              <a:rPr lang="zh-CN" altLang="en-US" sz="1200" dirty="0" smtClean="0">
                <a:solidFill>
                  <a:schemeClr val="tx1"/>
                </a:solidFill>
                <a:latin typeface="宋体" panose="02010600030101010101" pitchFamily="2" charset="-122"/>
                <a:ea typeface="宋体" panose="02010600030101010101" pitchFamily="2" charset="-122"/>
              </a:rPr>
              <a:t>复杂性，整个集群部署管理配置都非常复杂</a:t>
            </a:r>
            <a:endParaRPr lang="en-US" altLang="zh-CN" dirty="0" smtClean="0"/>
          </a:p>
          <a:p>
            <a:r>
              <a:rPr lang="en-US" altLang="zh-CN" dirty="0" smtClean="0"/>
              <a:t>2</a:t>
            </a:r>
            <a:r>
              <a:rPr lang="zh-CN" altLang="en-US" dirty="0" smtClean="0"/>
              <a:t>、异步复制，存在延迟性。出现故障，切换时，最后一部分数据需要人工干预，备份恢复不是很方便</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3</a:t>
            </a:r>
            <a:r>
              <a:rPr lang="zh-CN" altLang="en-US" dirty="0" smtClean="0"/>
              <a:t>、</a:t>
            </a:r>
            <a:r>
              <a:rPr lang="zh-CN" altLang="en-US" sz="1200" dirty="0" smtClean="0">
                <a:solidFill>
                  <a:schemeClr val="tx1"/>
                </a:solidFill>
                <a:latin typeface="宋体" panose="02010600030101010101" pitchFamily="2" charset="-122"/>
                <a:ea typeface="宋体" panose="02010600030101010101" pitchFamily="2" charset="-122"/>
              </a:rPr>
              <a:t>扩容问题，整个集群压力过大时，只要增加新的机器，需要这个数据集重新分区，过程复杂，容易出错。最后动态迁移的问题，划分，人为的划分，无法预知未来的数据量，有的子集大，有的小，这个时候需要负载再均衡，需要迁移相关数据，需要总控节点，需要各个节点配合数据迁移的过程。整个过程人工实现，无法自动化。</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19</a:t>
            </a:fld>
            <a:endParaRPr lang="zh-CN" altLang="en-US"/>
          </a:p>
        </p:txBody>
      </p:sp>
    </p:spTree>
    <p:extLst>
      <p:ext uri="{BB962C8B-B14F-4D97-AF65-F5344CB8AC3E}">
        <p14:creationId xmlns:p14="http://schemas.microsoft.com/office/powerpoint/2010/main" val="547370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 size</a:t>
            </a:r>
            <a:r>
              <a:rPr lang="en-US" altLang="zh-CN" baseline="0" dirty="0" smtClean="0"/>
              <a:t> fits all</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20</a:t>
            </a:fld>
            <a:endParaRPr lang="zh-CN" altLang="en-US"/>
          </a:p>
        </p:txBody>
      </p:sp>
    </p:spTree>
    <p:extLst>
      <p:ext uri="{BB962C8B-B14F-4D97-AF65-F5344CB8AC3E}">
        <p14:creationId xmlns:p14="http://schemas.microsoft.com/office/powerpoint/2010/main" val="2767568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正式以为这样，出现了不同的产品，满足不同的场景需求</a:t>
            </a:r>
            <a:endParaRPr lang="en-US" altLang="zh-CN" dirty="0" smtClean="0"/>
          </a:p>
          <a:p>
            <a:r>
              <a:rPr lang="en-US" altLang="zh-CN" dirty="0" err="1" smtClean="0"/>
              <a:t>hadoop</a:t>
            </a:r>
            <a:r>
              <a:rPr lang="en-US" altLang="zh-CN" dirty="0" smtClean="0"/>
              <a:t> </a:t>
            </a:r>
            <a:r>
              <a:rPr lang="en-US" altLang="zh-CN" dirty="0" err="1" smtClean="0"/>
              <a:t>HDFS</a:t>
            </a:r>
            <a:r>
              <a:rPr lang="zh-CN" altLang="en-US" dirty="0" smtClean="0"/>
              <a:t>和</a:t>
            </a:r>
            <a:r>
              <a:rPr lang="en-US" altLang="zh-CN" dirty="0" err="1" smtClean="0"/>
              <a:t>MapReduce</a:t>
            </a:r>
            <a:r>
              <a:rPr lang="zh-CN" altLang="en-US" dirty="0" smtClean="0"/>
              <a:t>针对数据分析的，做批处理</a:t>
            </a:r>
            <a:endParaRPr lang="en-US" altLang="zh-CN" dirty="0" smtClean="0"/>
          </a:p>
          <a:p>
            <a:r>
              <a:rPr lang="en-US" altLang="zh-CN" dirty="0" err="1" smtClean="0"/>
              <a:t>mongodb</a:t>
            </a:r>
            <a:r>
              <a:rPr lang="en-US" altLang="zh-CN" baseline="0" dirty="0" smtClean="0"/>
              <a:t> </a:t>
            </a:r>
            <a:r>
              <a:rPr lang="en-US" altLang="zh-CN" baseline="0" dirty="0" err="1" smtClean="0"/>
              <a:t>redis</a:t>
            </a:r>
            <a:r>
              <a:rPr lang="en-US" altLang="zh-CN" baseline="0" dirty="0" smtClean="0"/>
              <a:t> </a:t>
            </a:r>
            <a:r>
              <a:rPr lang="zh-CN" altLang="en-US" baseline="0" dirty="0" smtClean="0"/>
              <a:t>针对的是在线业务的</a:t>
            </a:r>
            <a:endParaRPr lang="en-US" altLang="zh-CN" baseline="0" dirty="0" smtClean="0"/>
          </a:p>
          <a:p>
            <a:r>
              <a:rPr lang="zh-CN" altLang="en-US" baseline="0" dirty="0" smtClean="0"/>
              <a:t>这些都是抛弃了关系模型</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21</a:t>
            </a:fld>
            <a:endParaRPr lang="zh-CN" altLang="en-US"/>
          </a:p>
        </p:txBody>
      </p:sp>
    </p:spTree>
    <p:extLst>
      <p:ext uri="{BB962C8B-B14F-4D97-AF65-F5344CB8AC3E}">
        <p14:creationId xmlns:p14="http://schemas.microsoft.com/office/powerpoint/2010/main" val="2006285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兴起的原因</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a:t>
            </a:fld>
            <a:endParaRPr lang="zh-CN" altLang="en-US"/>
          </a:p>
        </p:txBody>
      </p:sp>
    </p:spTree>
    <p:extLst>
      <p:ext uri="{BB962C8B-B14F-4D97-AF65-F5344CB8AC3E}">
        <p14:creationId xmlns:p14="http://schemas.microsoft.com/office/powerpoint/2010/main" val="1532559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One size</a:t>
            </a:r>
            <a:r>
              <a:rPr lang="en-US" altLang="zh-CN" baseline="0" dirty="0" smtClean="0"/>
              <a:t> fits all</a:t>
            </a:r>
            <a:r>
              <a:rPr lang="zh-CN" altLang="en-US" baseline="0" dirty="0" smtClean="0"/>
              <a:t>，</a:t>
            </a:r>
            <a:r>
              <a:rPr lang="zh-CN" altLang="en-US" b="1" baseline="0" dirty="0" smtClean="0"/>
              <a:t>一个模型适用于所有的业务场景</a:t>
            </a:r>
            <a:r>
              <a:rPr lang="zh-CN" altLang="en-US" baseline="0" dirty="0" smtClean="0"/>
              <a:t>，这么多年的经验来看，一个模型截然不同的业务场景，</a:t>
            </a:r>
            <a:endParaRPr lang="en-US" altLang="zh-CN" baseline="0" dirty="0" smtClean="0"/>
          </a:p>
          <a:p>
            <a:r>
              <a:rPr lang="zh-CN" altLang="en-US" baseline="0" dirty="0" smtClean="0"/>
              <a:t>在线业务：低延时</a:t>
            </a:r>
            <a:endParaRPr lang="en-US" altLang="zh-CN" baseline="0" dirty="0" smtClean="0"/>
          </a:p>
          <a:p>
            <a:r>
              <a:rPr lang="zh-CN" altLang="en-US" baseline="0" dirty="0" smtClean="0"/>
              <a:t>数据分析：批量处理，高吞吐率，不同的业务，不同的要求，一个模型适用于所有的业务场景是比不切实际的</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tx1"/>
                </a:solidFill>
                <a:latin typeface="宋体" panose="02010600030101010101" pitchFamily="2" charset="-122"/>
                <a:ea typeface="宋体" panose="02010600030101010101" pitchFamily="2" charset="-122"/>
              </a:rPr>
              <a:t>Web2.0</a:t>
            </a:r>
            <a:r>
              <a:rPr lang="zh-CN" altLang="en-US" sz="1200" dirty="0" smtClean="0">
                <a:solidFill>
                  <a:schemeClr val="tx1"/>
                </a:solidFill>
                <a:latin typeface="宋体" panose="02010600030101010101" pitchFamily="2" charset="-122"/>
                <a:ea typeface="宋体" panose="02010600030101010101" pitchFamily="2" charset="-122"/>
              </a:rPr>
              <a:t>关系数据库许多特性没有发挥，非常完善的事务机制，高效的查询机制，两个突出的特性在</a:t>
            </a:r>
            <a:r>
              <a:rPr lang="en-US" altLang="zh-CN" sz="1200" dirty="0" smtClean="0">
                <a:solidFill>
                  <a:schemeClr val="tx1"/>
                </a:solidFill>
                <a:latin typeface="宋体" panose="02010600030101010101" pitchFamily="2" charset="-122"/>
                <a:ea typeface="宋体" panose="02010600030101010101" pitchFamily="2" charset="-122"/>
              </a:rPr>
              <a:t>web2.0</a:t>
            </a:r>
            <a:r>
              <a:rPr lang="zh-CN" altLang="en-US" sz="1200" dirty="0" smtClean="0">
                <a:solidFill>
                  <a:schemeClr val="tx1"/>
                </a:solidFill>
                <a:latin typeface="宋体" panose="02010600030101010101" pitchFamily="2" charset="-122"/>
                <a:ea typeface="宋体" panose="02010600030101010101" pitchFamily="2" charset="-122"/>
              </a:rPr>
              <a:t>时代变成了鸡肋</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22</a:t>
            </a:fld>
            <a:endParaRPr lang="zh-CN" altLang="en-US"/>
          </a:p>
        </p:txBody>
      </p:sp>
    </p:spTree>
    <p:extLst>
      <p:ext uri="{BB962C8B-B14F-4D97-AF65-F5344CB8AC3E}">
        <p14:creationId xmlns:p14="http://schemas.microsoft.com/office/powerpoint/2010/main" val="2219599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tx1"/>
                </a:solidFill>
                <a:latin typeface="宋体" panose="02010600030101010101" pitchFamily="2" charset="-122"/>
                <a:ea typeface="宋体" panose="02010600030101010101" pitchFamily="2" charset="-122"/>
              </a:rPr>
              <a:t>Web2.0</a:t>
            </a:r>
            <a:r>
              <a:rPr lang="zh-CN" altLang="en-US" sz="1200" b="1" dirty="0" smtClean="0">
                <a:solidFill>
                  <a:schemeClr val="tx1"/>
                </a:solidFill>
                <a:latin typeface="宋体" panose="02010600030101010101" pitchFamily="2" charset="-122"/>
                <a:ea typeface="宋体" panose="02010600030101010101" pitchFamily="2" charset="-122"/>
              </a:rPr>
              <a:t>通常是不要求严格数据库事务 ，</a:t>
            </a:r>
            <a:r>
              <a:rPr lang="zh-CN" altLang="en-US" dirty="0" smtClean="0"/>
              <a:t>发表微博，成功失败意义不大</a:t>
            </a:r>
            <a:endParaRPr lang="en-US" altLang="zh-CN" dirty="0" smtClean="0"/>
          </a:p>
          <a:p>
            <a:r>
              <a:rPr lang="zh-CN" altLang="en-US" dirty="0" smtClean="0"/>
              <a:t>存款，意义很大，网站不要求严格的事务，使用事务机制增加额外的开销，为了网站的性能，不需要事务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tx1"/>
                </a:solidFill>
                <a:latin typeface="宋体" panose="02010600030101010101" pitchFamily="2" charset="-122"/>
                <a:ea typeface="宋体" panose="02010600030101010101" pitchFamily="2" charset="-122"/>
              </a:rPr>
              <a:t>Web2.0</a:t>
            </a:r>
            <a:r>
              <a:rPr lang="zh-CN" altLang="en-US" sz="1200" b="1" dirty="0" smtClean="0">
                <a:solidFill>
                  <a:schemeClr val="tx1"/>
                </a:solidFill>
                <a:latin typeface="宋体" panose="02010600030101010101" pitchFamily="2" charset="-122"/>
                <a:ea typeface="宋体" panose="02010600030101010101" pitchFamily="2" charset="-122"/>
              </a:rPr>
              <a:t>不需要严格的读写实时性</a:t>
            </a:r>
          </a:p>
          <a:p>
            <a:r>
              <a:rPr lang="zh-CN" altLang="en-US" dirty="0" smtClean="0"/>
              <a:t>传统的数据库，非常好的特性事务的强一致性。一旦写进数据后，保证后边的应用读到写入的数据。写一个微博，不需要马上看到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1" dirty="0" smtClean="0">
                <a:solidFill>
                  <a:schemeClr val="tx1"/>
                </a:solidFill>
                <a:latin typeface="宋体" panose="02010600030101010101" pitchFamily="2" charset="-122"/>
                <a:ea typeface="宋体" panose="02010600030101010101" pitchFamily="2" charset="-122"/>
              </a:rPr>
              <a:t>Web2.0</a:t>
            </a:r>
            <a:r>
              <a:rPr lang="zh-CN" altLang="en-US" sz="1200" b="1" dirty="0" smtClean="0">
                <a:solidFill>
                  <a:schemeClr val="tx1"/>
                </a:solidFill>
                <a:latin typeface="宋体" panose="02010600030101010101" pitchFamily="2" charset="-122"/>
                <a:ea typeface="宋体" panose="02010600030101010101" pitchFamily="2" charset="-122"/>
              </a:rPr>
              <a:t>不包含复杂的</a:t>
            </a:r>
            <a:r>
              <a:rPr lang="en-US" altLang="zh-CN" sz="1200" b="1" dirty="0" smtClean="0">
                <a:solidFill>
                  <a:schemeClr val="tx1"/>
                </a:solidFill>
                <a:latin typeface="宋体" panose="02010600030101010101" pitchFamily="2" charset="-122"/>
                <a:ea typeface="宋体" panose="02010600030101010101" pitchFamily="2" charset="-122"/>
              </a:rPr>
              <a:t>SQL</a:t>
            </a:r>
            <a:r>
              <a:rPr lang="zh-CN" altLang="en-US" sz="1200" b="1" dirty="0" smtClean="0">
                <a:solidFill>
                  <a:schemeClr val="tx1"/>
                </a:solidFill>
                <a:latin typeface="宋体" panose="02010600030101010101" pitchFamily="2" charset="-122"/>
                <a:ea typeface="宋体" panose="02010600030101010101" pitchFamily="2" charset="-122"/>
              </a:rPr>
              <a:t>查询，</a:t>
            </a:r>
            <a:r>
              <a:rPr lang="en-US" altLang="zh-CN" sz="1200" b="1" dirty="0" smtClean="0">
                <a:solidFill>
                  <a:schemeClr val="tx1"/>
                </a:solidFill>
                <a:latin typeface="宋体" panose="02010600030101010101" pitchFamily="2" charset="-122"/>
                <a:ea typeface="宋体" panose="02010600030101010101" pitchFamily="2" charset="-122"/>
              </a:rPr>
              <a:t>SQL</a:t>
            </a:r>
            <a:r>
              <a:rPr lang="en-US" altLang="zh-CN" sz="1200" b="1" baseline="0" dirty="0" smtClean="0">
                <a:solidFill>
                  <a:schemeClr val="tx1"/>
                </a:solidFill>
                <a:latin typeface="宋体" panose="02010600030101010101" pitchFamily="2" charset="-122"/>
                <a:ea typeface="宋体" panose="02010600030101010101" pitchFamily="2" charset="-122"/>
              </a:rPr>
              <a:t> </a:t>
            </a:r>
            <a:r>
              <a:rPr lang="zh-CN" altLang="en-US" sz="1200" b="1" baseline="0" dirty="0" smtClean="0">
                <a:solidFill>
                  <a:schemeClr val="tx1"/>
                </a:solidFill>
                <a:latin typeface="宋体" panose="02010600030101010101" pitchFamily="2" charset="-122"/>
                <a:ea typeface="宋体" panose="02010600030101010101" pitchFamily="2" charset="-122"/>
              </a:rPr>
              <a:t>高效的查询机制，完备的</a:t>
            </a:r>
            <a:r>
              <a:rPr lang="en-US" altLang="zh-CN" sz="1200" b="1" baseline="0" dirty="0" smtClean="0">
                <a:solidFill>
                  <a:schemeClr val="tx1"/>
                </a:solidFill>
                <a:latin typeface="宋体" panose="02010600030101010101" pitchFamily="2" charset="-122"/>
                <a:ea typeface="宋体" panose="02010600030101010101" pitchFamily="2" charset="-122"/>
              </a:rPr>
              <a:t>SQL</a:t>
            </a:r>
            <a:r>
              <a:rPr lang="zh-CN" altLang="en-US" sz="1200" b="1" baseline="0" dirty="0" smtClean="0">
                <a:solidFill>
                  <a:schemeClr val="tx1"/>
                </a:solidFill>
                <a:latin typeface="宋体" panose="02010600030101010101" pitchFamily="2" charset="-122"/>
                <a:ea typeface="宋体" panose="02010600030101010101" pitchFamily="2" charset="-122"/>
              </a:rPr>
              <a:t>语句优化引擎，</a:t>
            </a:r>
            <a:r>
              <a:rPr lang="en-US" altLang="zh-CN" sz="1200" b="1" baseline="0" dirty="0" smtClean="0">
                <a:solidFill>
                  <a:schemeClr val="tx1"/>
                </a:solidFill>
                <a:latin typeface="宋体" panose="02010600030101010101" pitchFamily="2" charset="-122"/>
                <a:ea typeface="宋体" panose="02010600030101010101" pitchFamily="2" charset="-122"/>
              </a:rPr>
              <a:t>web2.0</a:t>
            </a:r>
            <a:r>
              <a:rPr lang="zh-CN" altLang="en-US" sz="1200" b="1" baseline="0" dirty="0" smtClean="0">
                <a:solidFill>
                  <a:schemeClr val="tx1"/>
                </a:solidFill>
                <a:latin typeface="宋体" panose="02010600030101010101" pitchFamily="2" charset="-122"/>
                <a:ea typeface="宋体" panose="02010600030101010101" pitchFamily="2" charset="-122"/>
              </a:rPr>
              <a:t>不需要，设计的时候，避免的多表连接查询。为什么避免呢？</a:t>
            </a:r>
            <a:endParaRPr lang="en-US" altLang="zh-CN" sz="1200" b="1" baseline="0"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baseline="0" dirty="0" smtClean="0">
                <a:solidFill>
                  <a:schemeClr val="tx1"/>
                </a:solidFill>
                <a:latin typeface="宋体" panose="02010600030101010101" pitchFamily="2" charset="-122"/>
                <a:ea typeface="宋体" panose="02010600030101010101" pitchFamily="2" charset="-122"/>
              </a:rPr>
              <a:t>关系数据库设计时，遵循第一范式，第二范式，第三范式。存储产品的成本很高，降低冗余，需要几个表的连接操作，得到需要的结果</a:t>
            </a:r>
            <a:endParaRPr lang="en-US" altLang="zh-CN" sz="1200" b="1" baseline="0"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baseline="0" dirty="0" smtClean="0">
                <a:solidFill>
                  <a:schemeClr val="tx1"/>
                </a:solidFill>
                <a:latin typeface="宋体" panose="02010600030101010101" pitchFamily="2" charset="-122"/>
                <a:ea typeface="宋体" panose="02010600030101010101" pitchFamily="2" charset="-122"/>
              </a:rPr>
              <a:t>涉及海量数据，在不同节点上存储，连接查询，代价是很高昂的</a:t>
            </a:r>
            <a:endParaRPr lang="en-US" altLang="zh-CN" sz="1200" b="1" baseline="0"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1" dirty="0" smtClean="0">
              <a:solidFill>
                <a:schemeClr val="tx1"/>
              </a:solidFill>
              <a:latin typeface="宋体" panose="02010600030101010101" pitchFamily="2" charset="-122"/>
              <a:ea typeface="宋体" panose="02010600030101010101" pitchFamily="2" charset="-122"/>
            </a:endParaRPr>
          </a:p>
          <a:p>
            <a:r>
              <a:rPr lang="zh-CN" altLang="en-US" dirty="0" smtClean="0"/>
              <a:t>为了 获得良好的性能，去规范化，去结构化，用适当冗余，用更多的存储空间，换取查询时间</a:t>
            </a:r>
            <a:endParaRPr lang="en-US" altLang="zh-CN" dirty="0" smtClean="0"/>
          </a:p>
          <a:p>
            <a:r>
              <a:rPr lang="zh-CN" altLang="en-US" dirty="0" smtClean="0"/>
              <a:t>到了</a:t>
            </a:r>
            <a:r>
              <a:rPr lang="en-US" altLang="zh-CN" dirty="0" smtClean="0"/>
              <a:t>2.0</a:t>
            </a:r>
            <a:r>
              <a:rPr lang="zh-CN" altLang="en-US" dirty="0" smtClean="0"/>
              <a:t>，这些关键特性就成了鸡肋</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solidFill>
                <a:schemeClr val="tx1"/>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23</a:t>
            </a:fld>
            <a:endParaRPr lang="zh-CN" altLang="en-US"/>
          </a:p>
        </p:txBody>
      </p:sp>
    </p:spTree>
    <p:extLst>
      <p:ext uri="{BB962C8B-B14F-4D97-AF65-F5344CB8AC3E}">
        <p14:creationId xmlns:p14="http://schemas.microsoft.com/office/powerpoint/2010/main" val="32510273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NoSQL</a:t>
            </a:r>
            <a:r>
              <a:rPr lang="zh-CN" altLang="en-US" dirty="0" smtClean="0"/>
              <a:t>分为不同的产品大类，每个产品有自己的规范，没有统一的标准</a:t>
            </a:r>
          </a:p>
        </p:txBody>
      </p:sp>
      <p:sp>
        <p:nvSpPr>
          <p:cNvPr id="4" name="灯片编号占位符 3"/>
          <p:cNvSpPr>
            <a:spLocks noGrp="1"/>
          </p:cNvSpPr>
          <p:nvPr>
            <p:ph type="sldNum" sz="quarter" idx="10"/>
          </p:nvPr>
        </p:nvSpPr>
        <p:spPr/>
        <p:txBody>
          <a:bodyPr/>
          <a:lstStyle/>
          <a:p>
            <a:fld id="{81AFC0F8-0654-4743-BF7C-4B4AB55DBE56}" type="slidenum">
              <a:rPr lang="zh-CN" altLang="en-US" smtClean="0"/>
              <a:t>25</a:t>
            </a:fld>
            <a:endParaRPr lang="zh-CN" altLang="en-US"/>
          </a:p>
        </p:txBody>
      </p:sp>
    </p:spTree>
    <p:extLst>
      <p:ext uri="{BB962C8B-B14F-4D97-AF65-F5344CB8AC3E}">
        <p14:creationId xmlns:p14="http://schemas.microsoft.com/office/powerpoint/2010/main" val="400600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RDBMS</a:t>
            </a:r>
            <a:r>
              <a:rPr lang="zh-CN" altLang="en-US" dirty="0" smtClean="0"/>
              <a:t>很难实现横向扩展，纵向扩展非常有限，纵向扩展是指：机器内增加</a:t>
            </a:r>
            <a:r>
              <a:rPr lang="en-US" altLang="zh-CN" dirty="0" smtClean="0"/>
              <a:t>CPU</a:t>
            </a:r>
            <a:r>
              <a:rPr lang="zh-CN" altLang="en-US" dirty="0" smtClean="0"/>
              <a:t>，内存、磁盘；无论怎么加都是有上限的</a:t>
            </a:r>
            <a:endParaRPr lang="en-US" altLang="zh-CN" dirty="0" smtClean="0"/>
          </a:p>
          <a:p>
            <a:r>
              <a:rPr lang="zh-CN" altLang="en-US" dirty="0" smtClean="0"/>
              <a:t>但是</a:t>
            </a:r>
            <a:r>
              <a:rPr lang="en-US" altLang="zh-CN" dirty="0" err="1" smtClean="0"/>
              <a:t>NoSQL</a:t>
            </a:r>
            <a:r>
              <a:rPr lang="zh-CN" altLang="en-US" dirty="0" smtClean="0"/>
              <a:t>都具有很好的水平可扩展性，很容易增加节点的方式，扩大性能，提升系统处理能力</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26</a:t>
            </a:fld>
            <a:endParaRPr lang="zh-CN" altLang="en-US"/>
          </a:p>
        </p:txBody>
      </p:sp>
    </p:spTree>
    <p:extLst>
      <p:ext uri="{BB962C8B-B14F-4D97-AF65-F5344CB8AC3E}">
        <p14:creationId xmlns:p14="http://schemas.microsoft.com/office/powerpoint/2010/main" val="3964731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设计时，</a:t>
            </a:r>
            <a:r>
              <a:rPr lang="en-US" altLang="zh-CN" dirty="0" err="1" smtClean="0"/>
              <a:t>NoSQL</a:t>
            </a:r>
            <a:r>
              <a:rPr lang="zh-CN" altLang="en-US" dirty="0" smtClean="0"/>
              <a:t>一般不存在固定的数据模式，数据模型灵活，可以存储非常多类型的数据</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27</a:t>
            </a:fld>
            <a:endParaRPr lang="zh-CN" altLang="en-US"/>
          </a:p>
        </p:txBody>
      </p:sp>
    </p:spTree>
    <p:extLst>
      <p:ext uri="{BB962C8B-B14F-4D97-AF65-F5344CB8AC3E}">
        <p14:creationId xmlns:p14="http://schemas.microsoft.com/office/powerpoint/2010/main" val="40497361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关系：非常好的索引机制，很好的查询优化引擎</a:t>
            </a:r>
            <a:r>
              <a:rPr lang="en-US" altLang="zh-CN" dirty="0" smtClean="0"/>
              <a:t>,</a:t>
            </a:r>
            <a:r>
              <a:rPr lang="zh-CN" altLang="en-US" dirty="0" smtClean="0"/>
              <a:t>借助这些机制，</a:t>
            </a:r>
            <a:r>
              <a:rPr lang="zh-CN" altLang="en-US" sz="1200" dirty="0" smtClean="0">
                <a:solidFill>
                  <a:schemeClr val="tx1"/>
                </a:solidFill>
                <a:latin typeface="宋体" panose="02010600030101010101" pitchFamily="2" charset="-122"/>
                <a:ea typeface="宋体" panose="02010600030101010101" pitchFamily="2" charset="-122"/>
              </a:rPr>
              <a:t>适当数据量级查询效率高。正是因为这样，过去这几十年得到了广泛的应用，数量级增大，查询效率降低</a:t>
            </a:r>
            <a:endParaRPr lang="zh-CN" altLang="zh-CN" sz="1200"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solidFill>
                  <a:schemeClr val="tx1"/>
                </a:solidFill>
                <a:latin typeface="宋体" panose="02010600030101010101" pitchFamily="2" charset="-122"/>
                <a:ea typeface="宋体" panose="02010600030101010101" pitchFamily="2" charset="-122"/>
              </a:rPr>
              <a:t>NoSQL</a:t>
            </a:r>
            <a:r>
              <a:rPr lang="zh-CN" altLang="en-US" sz="1200" dirty="0" smtClean="0">
                <a:solidFill>
                  <a:schemeClr val="tx1"/>
                </a:solidFill>
                <a:latin typeface="宋体" panose="02010600030101010101" pitchFamily="2" charset="-122"/>
                <a:ea typeface="宋体" panose="02010600030101010101" pitchFamily="2" charset="-122"/>
              </a:rPr>
              <a:t>：很多</a:t>
            </a:r>
            <a:r>
              <a:rPr lang="en-US" altLang="zh-CN" sz="1200" dirty="0" err="1" smtClean="0">
                <a:solidFill>
                  <a:schemeClr val="tx1"/>
                </a:solidFill>
                <a:latin typeface="宋体" panose="02010600030101010101" pitchFamily="2" charset="-122"/>
                <a:ea typeface="宋体" panose="02010600030101010101" pitchFamily="2" charset="-122"/>
              </a:rPr>
              <a:t>NoSQL</a:t>
            </a:r>
            <a:r>
              <a:rPr lang="zh-CN" altLang="en-US" sz="1200" dirty="0" smtClean="0">
                <a:solidFill>
                  <a:schemeClr val="tx1"/>
                </a:solidFill>
                <a:latin typeface="宋体" panose="02010600030101010101" pitchFamily="2" charset="-122"/>
                <a:ea typeface="宋体" panose="02010600030101010101" pitchFamily="2" charset="-122"/>
              </a:rPr>
              <a:t>没有构建面向复杂查询的索引查询，所以面向复杂查询的性能差，是不如传统型数据库的</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81AFC0F8-0654-4743-BF7C-4B4AB55DBE56}" type="slidenum">
              <a:rPr lang="zh-CN" altLang="en-US" smtClean="0"/>
              <a:t>28</a:t>
            </a:fld>
            <a:endParaRPr lang="zh-CN" altLang="en-US"/>
          </a:p>
        </p:txBody>
      </p:sp>
    </p:spTree>
    <p:extLst>
      <p:ext uri="{BB962C8B-B14F-4D97-AF65-F5344CB8AC3E}">
        <p14:creationId xmlns:p14="http://schemas.microsoft.com/office/powerpoint/2010/main" val="2740702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chemeClr val="tx1"/>
                </a:solidFill>
                <a:latin typeface="宋体" panose="02010600030101010101" pitchFamily="2" charset="-122"/>
                <a:ea typeface="宋体" panose="02010600030101010101" pitchFamily="2" charset="-122"/>
              </a:rPr>
              <a:t>BASE</a:t>
            </a:r>
            <a:r>
              <a:rPr lang="zh-CN" altLang="zh-CN" sz="1200" dirty="0" smtClean="0">
                <a:solidFill>
                  <a:schemeClr val="tx1"/>
                </a:solidFill>
                <a:latin typeface="宋体" panose="02010600030101010101" pitchFamily="2" charset="-122"/>
                <a:ea typeface="宋体" panose="02010600030101010101" pitchFamily="2" charset="-122"/>
              </a:rPr>
              <a:t>模型</a:t>
            </a:r>
            <a:r>
              <a:rPr lang="en-US" altLang="zh-CN" sz="1200" dirty="0" smtClean="0">
                <a:solidFill>
                  <a:schemeClr val="tx1"/>
                </a:solidFill>
                <a:latin typeface="宋体" panose="02010600030101010101" pitchFamily="2" charset="-122"/>
                <a:ea typeface="宋体" panose="02010600030101010101" pitchFamily="2" charset="-122"/>
              </a:rPr>
              <a:t> </a:t>
            </a:r>
            <a:r>
              <a:rPr lang="en-US" altLang="zh-CN" sz="1200" dirty="0" err="1" smtClean="0">
                <a:solidFill>
                  <a:schemeClr val="tx1"/>
                </a:solidFill>
                <a:latin typeface="宋体" panose="02010600030101010101" pitchFamily="2" charset="-122"/>
                <a:ea typeface="宋体" panose="02010600030101010101" pitchFamily="2" charset="-122"/>
              </a:rPr>
              <a:t>NoSQL</a:t>
            </a:r>
            <a:r>
              <a:rPr lang="zh-CN" altLang="en-US" sz="1200" dirty="0" smtClean="0">
                <a:solidFill>
                  <a:schemeClr val="tx1"/>
                </a:solidFill>
                <a:latin typeface="宋体" panose="02010600030101010101" pitchFamily="2" charset="-122"/>
                <a:ea typeface="宋体" panose="02010600030101010101" pitchFamily="2" charset="-122"/>
              </a:rPr>
              <a:t>三大理论基础之一，很多</a:t>
            </a:r>
            <a:r>
              <a:rPr lang="en-US" altLang="zh-CN" sz="1200" dirty="0" err="1" smtClean="0">
                <a:solidFill>
                  <a:schemeClr val="tx1"/>
                </a:solidFill>
                <a:latin typeface="宋体" panose="02010600030101010101" pitchFamily="2" charset="-122"/>
                <a:ea typeface="宋体" panose="02010600030101010101" pitchFamily="2" charset="-122"/>
              </a:rPr>
              <a:t>NOSQL</a:t>
            </a:r>
            <a:r>
              <a:rPr lang="zh-CN" altLang="en-US" sz="1200" dirty="0" smtClean="0">
                <a:solidFill>
                  <a:schemeClr val="tx1"/>
                </a:solidFill>
                <a:latin typeface="宋体" panose="02010600030101010101" pitchFamily="2" charset="-122"/>
                <a:ea typeface="宋体" panose="02010600030101010101" pitchFamily="2" charset="-122"/>
              </a:rPr>
              <a:t>只能保证最终一致性，不能保证事务一致性</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29</a:t>
            </a:fld>
            <a:endParaRPr lang="zh-CN" altLang="en-US"/>
          </a:p>
        </p:txBody>
      </p:sp>
    </p:spTree>
    <p:extLst>
      <p:ext uri="{BB962C8B-B14F-4D97-AF65-F5344CB8AC3E}">
        <p14:creationId xmlns:p14="http://schemas.microsoft.com/office/powerpoint/2010/main" val="1289005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完整性是很重要的特性，会设置主键相关的约束，来实现实体的完整性、参照完整性和用户自定义完整性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关系数据库，</a:t>
            </a:r>
            <a:r>
              <a:rPr lang="zh-CN" altLang="en-US" sz="1200" dirty="0" smtClean="0">
                <a:solidFill>
                  <a:schemeClr val="tx1"/>
                </a:solidFill>
                <a:latin typeface="宋体" panose="02010600030101010101" pitchFamily="2" charset="-122"/>
                <a:ea typeface="宋体" panose="02010600030101010101" pitchFamily="2" charset="-122"/>
              </a:rPr>
              <a:t>具有保证完整性的完备机制</a:t>
            </a:r>
            <a:endParaRPr lang="zh-CN" altLang="zh-CN" sz="1200" dirty="0" smtClean="0">
              <a:solidFill>
                <a:schemeClr val="tx1"/>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30</a:t>
            </a:fld>
            <a:endParaRPr lang="zh-CN" altLang="en-US"/>
          </a:p>
        </p:txBody>
      </p:sp>
    </p:spTree>
    <p:extLst>
      <p:ext uri="{BB962C8B-B14F-4D97-AF65-F5344CB8AC3E}">
        <p14:creationId xmlns:p14="http://schemas.microsoft.com/office/powerpoint/2010/main" val="4164729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规模小的时候，可用性是可以的，规模比较大的时候，优先目标保证数据一致性；设计时，优先保证数据的一致性，比如银行存款要么成功，要么失败回滚，一定要一致性，不需要关注是不是实时获取数据；只有保证数据一致性，才能考虑可用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整个关系型数据，</a:t>
            </a:r>
            <a:r>
              <a:rPr lang="zh-CN" altLang="en-US" sz="1200" dirty="0" smtClean="0">
                <a:solidFill>
                  <a:schemeClr val="tx1"/>
                </a:solidFill>
                <a:latin typeface="宋体" panose="02010600030101010101" pitchFamily="2" charset="-122"/>
                <a:ea typeface="宋体" panose="02010600030101010101" pitchFamily="2" charset="-122"/>
              </a:rPr>
              <a:t>随着规模增大，为了保证严格的一致性，可用性方面就被削弱</a:t>
            </a:r>
            <a:endParaRPr lang="zh-CN" altLang="zh-CN" sz="1200" dirty="0" smtClean="0">
              <a:solidFill>
                <a:schemeClr val="tx1"/>
              </a:solidFill>
              <a:latin typeface="宋体" panose="02010600030101010101" pitchFamily="2" charset="-122"/>
              <a:ea typeface="宋体" panose="02010600030101010101" pitchFamily="2" charset="-122"/>
            </a:endParaRPr>
          </a:p>
          <a:p>
            <a:r>
              <a:rPr lang="en-US" altLang="zh-CN" dirty="0" err="1" smtClean="0"/>
              <a:t>NoSQL</a:t>
            </a:r>
            <a:r>
              <a:rPr lang="zh-CN" altLang="en-US" dirty="0" smtClean="0"/>
              <a:t>设计时考虑了可用性，有时候牺牲一致性</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32</a:t>
            </a:fld>
            <a:endParaRPr lang="zh-CN" altLang="en-US"/>
          </a:p>
        </p:txBody>
      </p:sp>
    </p:spTree>
    <p:extLst>
      <p:ext uri="{BB962C8B-B14F-4D97-AF65-F5344CB8AC3E}">
        <p14:creationId xmlns:p14="http://schemas.microsoft.com/office/powerpoint/2010/main" val="27356863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不管事哪个厂商的，都可以用同一套接口去访问，不同厂商可以相互导出</a:t>
            </a:r>
            <a:endParaRPr lang="en-US" altLang="zh-CN" dirty="0" smtClean="0"/>
          </a:p>
          <a:p>
            <a:r>
              <a:rPr lang="en-US" altLang="zh-CN" dirty="0" smtClean="0"/>
              <a:t>2015</a:t>
            </a:r>
            <a:r>
              <a:rPr lang="zh-CN" altLang="en-US" dirty="0" smtClean="0"/>
              <a:t>图灵奖迈克尔</a:t>
            </a:r>
            <a:r>
              <a:rPr lang="en-US" altLang="zh-CN" dirty="0" smtClean="0"/>
              <a:t>.</a:t>
            </a:r>
            <a:r>
              <a:rPr lang="zh-CN" altLang="en-US" dirty="0" smtClean="0"/>
              <a:t>斯通布雷克认为，</a:t>
            </a:r>
            <a:r>
              <a:rPr lang="en-US" altLang="zh-CN" dirty="0" err="1" smtClean="0"/>
              <a:t>nosql</a:t>
            </a:r>
            <a:r>
              <a:rPr lang="zh-CN" altLang="en-US" dirty="0" smtClean="0"/>
              <a:t>缺乏统一的标准，使发展受到拖累</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33</a:t>
            </a:fld>
            <a:endParaRPr lang="zh-CN" altLang="en-US"/>
          </a:p>
        </p:txBody>
      </p:sp>
    </p:spTree>
    <p:extLst>
      <p:ext uri="{BB962C8B-B14F-4D97-AF65-F5344CB8AC3E}">
        <p14:creationId xmlns:p14="http://schemas.microsoft.com/office/powerpoint/2010/main" val="334385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一开始反</a:t>
            </a:r>
            <a:r>
              <a:rPr lang="en-US" altLang="zh-CN" dirty="0" smtClean="0"/>
              <a:t>SQL</a:t>
            </a:r>
            <a:r>
              <a:rPr lang="zh-CN" altLang="en-US" dirty="0" smtClean="0"/>
              <a:t>运动。过去若干年，学者业界人士看到关系型数据库在企业业务问题当中，暴露出一些问题和不足</a:t>
            </a:r>
            <a:endParaRPr lang="en-US" altLang="zh-CN" dirty="0" smtClean="0"/>
          </a:p>
          <a:p>
            <a:r>
              <a:rPr lang="zh-CN" altLang="en-US" dirty="0" smtClean="0"/>
              <a:t>提出使用</a:t>
            </a:r>
            <a:r>
              <a:rPr lang="en-US" altLang="zh-CN" dirty="0" smtClean="0"/>
              <a:t>no </a:t>
            </a:r>
            <a:r>
              <a:rPr lang="en-US" altLang="zh-CN" dirty="0" err="1" smtClean="0"/>
              <a:t>sql</a:t>
            </a:r>
            <a:r>
              <a:rPr lang="en-US" altLang="zh-CN" dirty="0" smtClean="0"/>
              <a:t> </a:t>
            </a:r>
            <a:r>
              <a:rPr lang="zh-CN" altLang="en-US" dirty="0" smtClean="0"/>
              <a:t>代替关系型数据库。随着实践和发展，关系型数据库有独特的优点，完全替代是不可能的</a:t>
            </a:r>
            <a:endParaRPr lang="en-US" altLang="zh-CN" dirty="0" smtClean="0"/>
          </a:p>
          <a:p>
            <a:r>
              <a:rPr lang="en-US" altLang="zh-CN" dirty="0" smtClean="0"/>
              <a:t>no </a:t>
            </a:r>
            <a:r>
              <a:rPr lang="en-US" altLang="zh-CN" dirty="0" err="1" smtClean="0"/>
              <a:t>sql</a:t>
            </a:r>
            <a:r>
              <a:rPr lang="en-US" altLang="zh-CN" dirty="0" smtClean="0"/>
              <a:t>==not only </a:t>
            </a:r>
            <a:r>
              <a:rPr lang="en-US" altLang="zh-CN" dirty="0" err="1" smtClean="0"/>
              <a:t>sql</a:t>
            </a:r>
            <a:r>
              <a:rPr lang="en-US" altLang="zh-CN" dirty="0" smtClean="0"/>
              <a:t> </a:t>
            </a:r>
            <a:r>
              <a:rPr lang="zh-CN" altLang="en-US" dirty="0" smtClean="0"/>
              <a:t>，作为传统关系型数据库的有效的补充</a:t>
            </a:r>
            <a:endParaRPr lang="en-US" altLang="zh-CN" dirty="0" smtClean="0"/>
          </a:p>
          <a:p>
            <a:r>
              <a:rPr lang="zh-CN" altLang="en-US" dirty="0" smtClean="0"/>
              <a:t>很多场景需要用到它</a:t>
            </a:r>
            <a:endParaRPr lang="en-US" altLang="zh-CN" dirty="0" smtClean="0"/>
          </a:p>
          <a:p>
            <a:r>
              <a:rPr lang="zh-CN" altLang="en-US" dirty="0" smtClean="0"/>
              <a:t>下面看看有哪些特点</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a:t>
            </a:fld>
            <a:endParaRPr lang="zh-CN" altLang="en-US"/>
          </a:p>
        </p:txBody>
      </p:sp>
    </p:spTree>
    <p:extLst>
      <p:ext uri="{BB962C8B-B14F-4D97-AF65-F5344CB8AC3E}">
        <p14:creationId xmlns:p14="http://schemas.microsoft.com/office/powerpoint/2010/main" val="4022065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企业中应用广泛</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36</a:t>
            </a:fld>
            <a:endParaRPr lang="zh-CN" altLang="en-US"/>
          </a:p>
        </p:txBody>
      </p:sp>
    </p:spTree>
    <p:extLst>
      <p:ext uri="{BB962C8B-B14F-4D97-AF65-F5344CB8AC3E}">
        <p14:creationId xmlns:p14="http://schemas.microsoft.com/office/powerpoint/2010/main" val="2256750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rPr>
              <a:t>数据模型比较灵活</a:t>
            </a:r>
            <a:r>
              <a:rPr lang="zh-CN" altLang="en-US" sz="1200" dirty="0" smtClean="0">
                <a:solidFill>
                  <a:schemeClr val="tx1"/>
                </a:solidFill>
              </a:rPr>
              <a:t>，对</a:t>
            </a:r>
            <a:r>
              <a:rPr lang="en-US" altLang="zh-CN" sz="1200" dirty="0" smtClean="0">
                <a:solidFill>
                  <a:schemeClr val="tx1"/>
                </a:solidFill>
              </a:rPr>
              <a:t>Web2.0</a:t>
            </a:r>
            <a:r>
              <a:rPr lang="zh-CN" altLang="en-US" sz="1200" dirty="0" smtClean="0">
                <a:solidFill>
                  <a:schemeClr val="tx1"/>
                </a:solidFill>
              </a:rPr>
              <a:t>是很受用的，</a:t>
            </a:r>
            <a:r>
              <a:rPr lang="en-US" altLang="zh-CN" sz="1200" dirty="0" smtClean="0">
                <a:solidFill>
                  <a:schemeClr val="tx1"/>
                </a:solidFill>
              </a:rPr>
              <a:t>web2.0</a:t>
            </a:r>
            <a:r>
              <a:rPr lang="zh-CN" altLang="en-US" sz="1200" dirty="0" smtClean="0">
                <a:solidFill>
                  <a:schemeClr val="tx1"/>
                </a:solidFill>
              </a:rPr>
              <a:t>很多数据是没有固定格式的，可能随时增加一些字段</a:t>
            </a:r>
            <a:endParaRPr lang="en-US" altLang="zh-CN" sz="1200" dirty="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rPr>
              <a:t>很多</a:t>
            </a:r>
            <a:r>
              <a:rPr lang="en-US" altLang="zh-CN" sz="1200" dirty="0" err="1" smtClean="0">
                <a:solidFill>
                  <a:schemeClr val="bg1"/>
                </a:solidFill>
              </a:rPr>
              <a:t>NoSQL</a:t>
            </a:r>
            <a:r>
              <a:rPr lang="zh-CN" altLang="en-US" sz="1200" dirty="0" smtClean="0">
                <a:solidFill>
                  <a:schemeClr val="bg1"/>
                </a:solidFill>
              </a:rPr>
              <a:t>数据库都不支持事务的强一致性，阻止了</a:t>
            </a:r>
            <a:r>
              <a:rPr lang="en-US" altLang="zh-CN" sz="1200" dirty="0" err="1" smtClean="0">
                <a:solidFill>
                  <a:schemeClr val="bg1"/>
                </a:solidFill>
              </a:rPr>
              <a:t>nosql</a:t>
            </a:r>
            <a:r>
              <a:rPr lang="zh-CN" altLang="en-US" sz="1200" dirty="0" smtClean="0">
                <a:solidFill>
                  <a:schemeClr val="bg1"/>
                </a:solidFill>
              </a:rPr>
              <a:t>在关键业务中的应用</a:t>
            </a:r>
            <a:endParaRPr lang="en-US" altLang="zh-CN" sz="1200" dirty="0" smtClean="0">
              <a:solidFill>
                <a:schemeClr val="bg1"/>
              </a:solidFill>
            </a:endParaRPr>
          </a:p>
        </p:txBody>
      </p:sp>
      <p:sp>
        <p:nvSpPr>
          <p:cNvPr id="4" name="灯片编号占位符 3"/>
          <p:cNvSpPr>
            <a:spLocks noGrp="1"/>
          </p:cNvSpPr>
          <p:nvPr>
            <p:ph type="sldNum" sz="quarter" idx="10"/>
          </p:nvPr>
        </p:nvSpPr>
        <p:spPr/>
        <p:txBody>
          <a:bodyPr/>
          <a:lstStyle/>
          <a:p>
            <a:fld id="{81AFC0F8-0654-4743-BF7C-4B4AB55DBE56}" type="slidenum">
              <a:rPr lang="zh-CN" altLang="en-US" smtClean="0"/>
              <a:t>38</a:t>
            </a:fld>
            <a:endParaRPr lang="zh-CN" altLang="en-US"/>
          </a:p>
        </p:txBody>
      </p:sp>
    </p:spTree>
    <p:extLst>
      <p:ext uri="{BB962C8B-B14F-4D97-AF65-F5344CB8AC3E}">
        <p14:creationId xmlns:p14="http://schemas.microsoft.com/office/powerpoint/2010/main" val="1856595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多采用混合架构的</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39</a:t>
            </a:fld>
            <a:endParaRPr lang="zh-CN" altLang="en-US"/>
          </a:p>
        </p:txBody>
      </p:sp>
    </p:spTree>
    <p:extLst>
      <p:ext uri="{BB962C8B-B14F-4D97-AF65-F5344CB8AC3E}">
        <p14:creationId xmlns:p14="http://schemas.microsoft.com/office/powerpoint/2010/main" val="24998571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混合的典范，亚马逊电子商务系统</a:t>
            </a:r>
            <a:endParaRPr lang="en-US" altLang="zh-CN" dirty="0" smtClean="0"/>
          </a:p>
          <a:p>
            <a:r>
              <a:rPr lang="zh-CN" altLang="en-US" dirty="0" smtClean="0"/>
              <a:t>购物车用</a:t>
            </a:r>
            <a:r>
              <a:rPr lang="en-US" altLang="zh-CN" dirty="0" smtClean="0"/>
              <a:t>no SQL</a:t>
            </a:r>
            <a:r>
              <a:rPr lang="en-US" altLang="zh-CN" baseline="0" dirty="0" smtClean="0"/>
              <a:t> </a:t>
            </a:r>
            <a:r>
              <a:rPr lang="zh-CN" altLang="en-US" baseline="0" dirty="0" smtClean="0"/>
              <a:t>采用键值存储，效率是很高的</a:t>
            </a:r>
            <a:endParaRPr lang="en-US" altLang="zh-CN" baseline="0" dirty="0" smtClean="0"/>
          </a:p>
          <a:p>
            <a:r>
              <a:rPr lang="zh-CN" altLang="en-US" baseline="0" dirty="0" smtClean="0"/>
              <a:t>订单放在关系型数据库，关键业务是不能丢的</a:t>
            </a:r>
            <a:endParaRPr lang="en-US" altLang="zh-CN" baseline="0" dirty="0" smtClean="0"/>
          </a:p>
          <a:p>
            <a:r>
              <a:rPr lang="zh-CN" altLang="en-US" baseline="0" dirty="0" smtClean="0"/>
              <a:t>数据分析时，采用文档数据库</a:t>
            </a:r>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40</a:t>
            </a:fld>
            <a:endParaRPr lang="zh-CN" altLang="en-US"/>
          </a:p>
        </p:txBody>
      </p:sp>
    </p:spTree>
    <p:extLst>
      <p:ext uri="{BB962C8B-B14F-4D97-AF65-F5344CB8AC3E}">
        <p14:creationId xmlns:p14="http://schemas.microsoft.com/office/powerpoint/2010/main" val="13400944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上百种</a:t>
            </a:r>
            <a:r>
              <a:rPr lang="en-US" altLang="zh-CN" dirty="0" smtClean="0"/>
              <a:t>no </a:t>
            </a:r>
            <a:r>
              <a:rPr lang="en-US" altLang="zh-CN" dirty="0" err="1" smtClean="0"/>
              <a:t>sql</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文档数据库：</a:t>
            </a:r>
            <a:r>
              <a:rPr lang="zh-CN" altLang="en-US" sz="1200" dirty="0" smtClean="0">
                <a:solidFill>
                  <a:schemeClr val="bg1"/>
                </a:solidFill>
                <a:latin typeface="宋体" panose="02010600030101010101" pitchFamily="2" charset="-122"/>
                <a:ea typeface="宋体" panose="02010600030101010101" pitchFamily="2" charset="-122"/>
              </a:rPr>
              <a:t>它的值是文档而非一个个具体的标量</a:t>
            </a:r>
          </a:p>
          <a:p>
            <a:endParaRPr lang="en-US" altLang="zh-CN" dirty="0" smtClean="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43</a:t>
            </a:fld>
            <a:endParaRPr lang="zh-CN" altLang="en-US"/>
          </a:p>
        </p:txBody>
      </p:sp>
    </p:spTree>
    <p:extLst>
      <p:ext uri="{BB962C8B-B14F-4D97-AF65-F5344CB8AC3E}">
        <p14:creationId xmlns:p14="http://schemas.microsoft.com/office/powerpoint/2010/main" val="6250376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facebook</a:t>
            </a:r>
            <a:r>
              <a:rPr lang="zh-CN" altLang="en-US" dirty="0" smtClean="0"/>
              <a:t>的</a:t>
            </a:r>
            <a:r>
              <a:rPr lang="en-US" altLang="zh-CN" dirty="0" err="1" smtClean="0"/>
              <a:t>cassandra</a:t>
            </a:r>
            <a:endParaRPr lang="en-US" altLang="zh-CN" dirty="0" smtClean="0"/>
          </a:p>
          <a:p>
            <a:r>
              <a:rPr lang="zh-CN" altLang="en-US" dirty="0" smtClean="0"/>
              <a:t>亚马逊在云环境提供</a:t>
            </a:r>
            <a:r>
              <a:rPr lang="en-US" altLang="zh-CN" dirty="0" err="1" smtClean="0"/>
              <a:t>Dynammo</a:t>
            </a:r>
            <a:r>
              <a:rPr lang="en-US" altLang="zh-CN" baseline="0" dirty="0" smtClean="0"/>
              <a:t> DB </a:t>
            </a:r>
            <a:r>
              <a:rPr lang="zh-CN" altLang="en-US" baseline="0" dirty="0" smtClean="0"/>
              <a:t>这些都是常见的产品</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44</a:t>
            </a:fld>
            <a:endParaRPr lang="zh-CN" altLang="en-US"/>
          </a:p>
        </p:txBody>
      </p:sp>
    </p:spTree>
    <p:extLst>
      <p:ext uri="{BB962C8B-B14F-4D97-AF65-F5344CB8AC3E}">
        <p14:creationId xmlns:p14="http://schemas.microsoft.com/office/powerpoint/2010/main" val="7043521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SimpleDB</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亚麻讯在云中提供的，如果本地不想安装，可以使用</a:t>
            </a:r>
            <a:endPar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什么时候使用键值数据库呢：要求数据模型简单，不涉及存储结构化信息，要求非常好的写性能，经常性的读写操作，可以考虑键值数据库。</a:t>
            </a:r>
            <a:endPar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android</a:t>
            </a:r>
            <a:r>
              <a:rPr kumimoji="0" lang="zh-CN" altLang="en-US" sz="12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移动开发，存储配置和用户数据信息，有些键值数据库可以放到内存中，有些是可以放到硬盘，进行持久化存储</a:t>
            </a:r>
            <a:endPar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优点：扩展性好，数据规模扩大，可以增加节点，理论上无上限的扩展空间，灵活性好，任何类型数据库，都是键值对。突出的特点：写操作性能高。这就是为什么可以做内存缓存，所以很适合缓存层，可以使用</a:t>
            </a:r>
            <a:r>
              <a:rPr kumimoji="0" lang="en-US" altLang="zh-CN" sz="12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endPar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缺点：没有办法像关系型数据库，</a:t>
            </a:r>
            <a:r>
              <a:rPr kumimoji="0" lang="zh-CN"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存储结构化信息</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，值与值之间没有办法反映关联关系，</a:t>
            </a:r>
            <a:r>
              <a:rPr kumimoji="0" lang="zh-CN"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条件查询效率较低</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lang="zh-CN" altLang="en-US" dirty="0" smtClean="0"/>
              <a:t>年龄在</a:t>
            </a:r>
            <a:r>
              <a:rPr lang="en-US" altLang="zh-CN" dirty="0" smtClean="0"/>
              <a:t>20~30</a:t>
            </a:r>
            <a:r>
              <a:rPr lang="zh-CN" altLang="en-US" dirty="0" smtClean="0"/>
              <a:t>，关系数据库可以建立索引，但是键值数据库不允许对值进行索引，键值数据库值是透明的，只能一个个把</a:t>
            </a:r>
            <a:r>
              <a:rPr lang="en-US" altLang="zh-CN" dirty="0" smtClean="0"/>
              <a:t>key</a:t>
            </a:r>
            <a:r>
              <a:rPr lang="zh-CN" altLang="en-US" dirty="0" smtClean="0"/>
              <a:t>找到后，才能访问它的值，实现不了复杂的条件查询</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所以不适用</a:t>
            </a:r>
            <a:r>
              <a:rPr kumimoji="0" lang="zh-CN" altLang="en-US" sz="12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通过值来查，如果需要存储数据之间的关系，也是不适合的，不支持事务的</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45</a:t>
            </a:fld>
            <a:endParaRPr lang="zh-CN" altLang="en-US"/>
          </a:p>
        </p:txBody>
      </p:sp>
    </p:spTree>
    <p:extLst>
      <p:ext uri="{BB962C8B-B14F-4D97-AF65-F5344CB8AC3E}">
        <p14:creationId xmlns:p14="http://schemas.microsoft.com/office/powerpoint/2010/main" val="3533050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键值数据库做什么的？理想的缓冲层</a:t>
            </a:r>
            <a:r>
              <a:rPr lang="zh-CN" altLang="en-US" dirty="0" smtClean="0">
                <a:solidFill>
                  <a:schemeClr val="bg1"/>
                </a:solidFill>
              </a:rPr>
              <a:t>解决方案</a:t>
            </a:r>
          </a:p>
          <a:p>
            <a:r>
              <a:rPr lang="zh-CN" altLang="en-US" dirty="0" smtClean="0"/>
              <a:t>用户访问网页，网页访问数据库，一次次的操作，性能很低，一般企业，在用的时候，在底层数据库之上构建缓冲层，以前是用</a:t>
            </a:r>
            <a:r>
              <a:rPr kumimoji="0" lang="en-US" altLang="zh-CN" sz="12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endPar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经常访问的数据放在缓冲层，提高</a:t>
            </a:r>
            <a:r>
              <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web</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应用的响应速度</a:t>
            </a:r>
            <a:endPar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indent="0">
              <a:lnSpc>
                <a:spcPct val="150000"/>
              </a:lnSpc>
              <a:buFont typeface="Wingdings" panose="05000000000000000000" pitchFamily="2" charset="2"/>
              <a:buNone/>
            </a:pPr>
            <a:r>
              <a:rPr lang="en-US" altLang="zh-CN" sz="1200" dirty="0" err="1" smtClean="0">
                <a:solidFill>
                  <a:schemeClr val="bg1"/>
                </a:solidFill>
                <a:latin typeface="宋体" panose="02010600030101010101" pitchFamily="2" charset="-122"/>
                <a:ea typeface="宋体" panose="02010600030101010101" pitchFamily="2" charset="-122"/>
              </a:rPr>
              <a:t>Redis</a:t>
            </a:r>
            <a:r>
              <a:rPr lang="zh-CN" altLang="en-US" sz="1200" dirty="0" smtClean="0">
                <a:solidFill>
                  <a:schemeClr val="bg1"/>
                </a:solidFill>
                <a:latin typeface="宋体" panose="02010600030101010101" pitchFamily="2" charset="-122"/>
                <a:ea typeface="宋体" panose="02010600030101010101" pitchFamily="2" charset="-122"/>
              </a:rPr>
              <a:t>“强化版的</a:t>
            </a:r>
            <a:r>
              <a:rPr lang="en-US" altLang="zh-CN" sz="1200" dirty="0" err="1" smtClean="0">
                <a:solidFill>
                  <a:schemeClr val="bg1"/>
                </a:solidFill>
                <a:latin typeface="宋体" panose="02010600030101010101" pitchFamily="2" charset="-122"/>
                <a:ea typeface="宋体" panose="02010600030101010101" pitchFamily="2" charset="-122"/>
              </a:rPr>
              <a:t>Memcached</a:t>
            </a:r>
            <a:r>
              <a:rPr lang="zh-CN" altLang="en-US" sz="1200" dirty="0" smtClean="0">
                <a:solidFill>
                  <a:schemeClr val="bg1"/>
                </a:solidFill>
                <a:latin typeface="宋体" panose="02010600030101010101" pitchFamily="2" charset="-122"/>
                <a:ea typeface="宋体" panose="02010600030101010101" pitchFamily="2" charset="-122"/>
              </a:rPr>
              <a:t>”，为什么现在不用</a:t>
            </a:r>
            <a:r>
              <a:rPr kumimoji="0" lang="en-US" altLang="zh-CN" sz="12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，因为都是键值数据库，</a:t>
            </a:r>
            <a:r>
              <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R</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比</a:t>
            </a:r>
            <a:r>
              <a:rPr kumimoji="0" lang="en-US" altLang="zh-CN"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M</a:t>
            </a:r>
            <a:r>
              <a:rPr kumimoji="0" lang="zh-CN" altLang="en-US" sz="12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提供更好的性能，</a:t>
            </a:r>
            <a:r>
              <a:rPr lang="zh-CN" altLang="en-US" sz="1200" dirty="0" smtClean="0">
                <a:solidFill>
                  <a:schemeClr val="bg1"/>
                </a:solidFill>
                <a:latin typeface="宋体" panose="02010600030101010101" pitchFamily="2" charset="-122"/>
                <a:ea typeface="宋体" panose="02010600030101010101" pitchFamily="2" charset="-122"/>
              </a:rPr>
              <a:t>支持持久化，数据恢复，更多数据类型</a:t>
            </a:r>
            <a:endParaRPr lang="en-US" altLang="zh-CN" sz="1200" dirty="0" smtClean="0">
              <a:solidFill>
                <a:schemeClr val="bg1"/>
              </a:solidFill>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pPr>
            <a:r>
              <a:rPr lang="zh-CN" altLang="en-US" sz="1200" dirty="0" smtClean="0">
                <a:solidFill>
                  <a:schemeClr val="bg1"/>
                </a:solidFill>
                <a:latin typeface="宋体" panose="02010600030101010101" pitchFamily="2" charset="-122"/>
                <a:ea typeface="宋体" panose="02010600030101010101" pitchFamily="2" charset="-122"/>
              </a:rPr>
              <a:t>企业在考虑缓冲层的话，可以考虑键值数据库</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46</a:t>
            </a:fld>
            <a:endParaRPr lang="zh-CN" altLang="en-US"/>
          </a:p>
        </p:txBody>
      </p:sp>
    </p:spTree>
    <p:extLst>
      <p:ext uri="{BB962C8B-B14F-4D97-AF65-F5344CB8AC3E}">
        <p14:creationId xmlns:p14="http://schemas.microsoft.com/office/powerpoint/2010/main" val="4272821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基于</a:t>
            </a:r>
            <a:r>
              <a:rPr kumimoji="0" lang="en-US" altLang="zh-CN" sz="12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BigTable</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开源实现的</a:t>
            </a:r>
            <a:r>
              <a:rPr kumimoji="0" lang="en-US" altLang="zh-CN" sz="12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Hbase,Hbase</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采用</a:t>
            </a:r>
            <a:r>
              <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master-slave</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架构，有一个管家管理很多从节点，</a:t>
            </a:r>
            <a:r>
              <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FB</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的</a:t>
            </a:r>
            <a:r>
              <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是</a:t>
            </a:r>
            <a:r>
              <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p2p</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对等结构</a:t>
            </a:r>
            <a:endPar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endParaRPr>
          </a:p>
          <a:p>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整个服务器集群中，节点是对等的，架构是不一样的</a:t>
            </a:r>
            <a:endPar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数据模型：</a:t>
            </a:r>
            <a:r>
              <a:rPr lang="zh-CN" altLang="en-US" sz="1200" dirty="0" smtClean="0">
                <a:solidFill>
                  <a:schemeClr val="bg1"/>
                </a:solidFill>
                <a:latin typeface="宋体" panose="02010600030101010101" pitchFamily="2" charset="-122"/>
                <a:ea typeface="宋体" panose="02010600030101010101" pitchFamily="2" charset="-122"/>
              </a:rPr>
              <a:t>根据列族进行垂直划分，根据行键进行水平划分</a:t>
            </a:r>
            <a:endParaRPr lang="en-US" altLang="zh-CN" sz="1200" dirty="0" smtClean="0">
              <a:solidFill>
                <a:schemeClr val="bg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solidFill>
                  <a:schemeClr val="bg1"/>
                </a:solidFill>
                <a:latin typeface="宋体" panose="02010600030101010101" pitchFamily="2" charset="-122"/>
                <a:ea typeface="宋体" panose="02010600030101010101" pitchFamily="2" charset="-122"/>
              </a:rPr>
              <a:t>应用场景：分布式的存储管理，尤其适合海量数据管理，因为水平扩展性很好。通过列族进行垂直划分，水平进行分区，分为很多</a:t>
            </a:r>
            <a:r>
              <a:rPr lang="en-US" altLang="zh-CN" sz="1200" dirty="0" smtClean="0">
                <a:solidFill>
                  <a:schemeClr val="bg1"/>
                </a:solidFill>
                <a:latin typeface="宋体" panose="02010600030101010101" pitchFamily="2" charset="-122"/>
                <a:ea typeface="宋体" panose="02010600030101010101" pitchFamily="2" charset="-122"/>
              </a:rPr>
              <a:t>region,</a:t>
            </a:r>
            <a:r>
              <a:rPr lang="zh-CN" altLang="en-US" sz="1200" dirty="0" smtClean="0">
                <a:solidFill>
                  <a:schemeClr val="bg1"/>
                </a:solidFill>
                <a:latin typeface="宋体" panose="02010600030101010101" pitchFamily="2" charset="-122"/>
                <a:ea typeface="宋体" panose="02010600030101010101" pitchFamily="2" charset="-122"/>
              </a:rPr>
              <a:t>放到不同节点上存储，适合海量数据的存储和管理</a:t>
            </a:r>
            <a:endParaRPr lang="en-US" altLang="zh-CN" sz="1200" dirty="0" smtClean="0">
              <a:solidFill>
                <a:schemeClr val="bg1"/>
              </a:solidFill>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lang="zh-CN" altLang="en-US" sz="1200" dirty="0" smtClean="0">
                <a:solidFill>
                  <a:schemeClr val="bg1"/>
                </a:solidFill>
                <a:latin typeface="宋体" panose="02010600030101010101" pitchFamily="2" charset="-122"/>
                <a:ea typeface="宋体" panose="02010600030101010101" pitchFamily="2" charset="-122"/>
              </a:rPr>
              <a:t>对于</a:t>
            </a:r>
            <a:r>
              <a:rPr kumimoji="0" lang="zh-CN" altLang="en-US" sz="12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数据在地理上分布于多个数据中心的应用程序，也比较适合于列祖数据库，可以容忍副本中存在短期不一致情况的应用程序</a:t>
            </a:r>
            <a:endParaRPr kumimoji="0" lang="en-US" altLang="zh-CN" sz="12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2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拥有动态字段的应用程序，传统数据库没有办法去任意修改数据库模式的，修改增加字段很难，</a:t>
            </a:r>
            <a:r>
              <a:rPr kumimoji="0" lang="en-US" altLang="zh-CN" sz="12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很容易增加字段</a:t>
            </a:r>
            <a:endParaRPr kumimoji="0" lang="en-US" altLang="zh-CN"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200" b="1" i="0" u="none" strike="noStrike" kern="1200" cap="none" normalizeH="0" baseline="0" dirty="0" smtClean="0">
                <a:ln>
                  <a:noFill/>
                </a:ln>
                <a:solidFill>
                  <a:schemeClr val="bg1"/>
                </a:solidFill>
                <a:effectLst/>
                <a:latin typeface="Times New Roman" panose="02020603050405020304" pitchFamily="18" charset="0"/>
                <a:ea typeface="黑体" panose="02010609060101010101" pitchFamily="49" charset="-122"/>
                <a:cs typeface="Times New Roman" panose="02020603050405020304" pitchFamily="18" charset="0"/>
              </a:rPr>
              <a:t>优点：</a:t>
            </a:r>
            <a:r>
              <a:rPr kumimoji="0" lang="zh-CN" altLang="zh-CN" sz="12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查找速度快，可扩展性强，</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尤其水平可扩展性，</a:t>
            </a:r>
            <a:r>
              <a:rPr kumimoji="0" lang="zh-CN" altLang="zh-CN" sz="12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容易进行分布式扩展，复杂性低</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。因为底层通过系统去实现，不需要人为干预</a:t>
            </a:r>
            <a:endParaRPr kumimoji="0" lang="en-US" altLang="zh-CN" sz="12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en-US" sz="12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支持事务，</a:t>
            </a:r>
            <a:r>
              <a:rPr kumimoji="0" lang="en-US" altLang="zh-CN" sz="12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Cassandra</a:t>
            </a:r>
            <a:r>
              <a:rPr kumimoji="0" lang="zh-CN" altLang="en-US" sz="12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不支持的</a:t>
            </a:r>
            <a:endParaRPr kumimoji="0" lang="zh-CN" altLang="zh-CN" sz="12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2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chemeClr val="bg1"/>
              </a:solidFill>
              <a:latin typeface="宋体" panose="02010600030101010101" pitchFamily="2" charset="-122"/>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47</a:t>
            </a:fld>
            <a:endParaRPr lang="zh-CN" altLang="en-US"/>
          </a:p>
        </p:txBody>
      </p:sp>
    </p:spTree>
    <p:extLst>
      <p:ext uri="{BB962C8B-B14F-4D97-AF65-F5344CB8AC3E}">
        <p14:creationId xmlns:p14="http://schemas.microsoft.com/office/powerpoint/2010/main" val="133068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典型的文档数据库的结构</a:t>
            </a:r>
            <a:endParaRPr lang="en-US" altLang="zh-CN" dirty="0" smtClean="0"/>
          </a:p>
          <a:p>
            <a:r>
              <a:rPr lang="zh-CN" altLang="en-US" dirty="0" smtClean="0"/>
              <a:t>嵌套就不是一行，关系数据库多表连接查询。</a:t>
            </a:r>
            <a:endParaRPr lang="en-US" altLang="zh-CN" dirty="0" smtClean="0"/>
          </a:p>
          <a:p>
            <a:r>
              <a:rPr lang="zh-CN" altLang="en-US" dirty="0" smtClean="0"/>
              <a:t>好处：文档移到其他机器上，不需要考虑别的表移走，关系数据库涉及多个表。</a:t>
            </a:r>
            <a:endParaRPr lang="en-US" altLang="zh-CN" dirty="0" smtClean="0"/>
          </a:p>
          <a:p>
            <a:pPr marL="742950" lvl="1" indent="-285750">
              <a:lnSpc>
                <a:spcPct val="130000"/>
              </a:lnSpc>
              <a:spcBef>
                <a:spcPct val="20000"/>
              </a:spcBef>
            </a:pPr>
            <a:r>
              <a:rPr lang="zh-CN" altLang="en-US" dirty="0" smtClean="0">
                <a:solidFill>
                  <a:schemeClr val="bg1"/>
                </a:solidFill>
                <a:latin typeface="宋体" panose="02010600030101010101" pitchFamily="2" charset="-122"/>
                <a:ea typeface="宋体" panose="02010600030101010101" pitchFamily="2" charset="-122"/>
              </a:rPr>
              <a:t>文档数据库可以完整包含在一个文档里，具有与较好的并发性。在对数据进行更新时，只需要锁定一个文档就可以把相关数据修改掉</a:t>
            </a:r>
            <a:endParaRPr lang="en-US" altLang="zh-CN" dirty="0" smtClean="0">
              <a:solidFill>
                <a:schemeClr val="bg1"/>
              </a:solidFill>
              <a:latin typeface="宋体" panose="02010600030101010101" pitchFamily="2" charset="-122"/>
              <a:ea typeface="宋体" panose="02010600030101010101" pitchFamily="2" charset="-122"/>
            </a:endParaRPr>
          </a:p>
          <a:p>
            <a:pPr marL="742950" lvl="1" indent="-285750">
              <a:lnSpc>
                <a:spcPct val="130000"/>
              </a:lnSpc>
              <a:spcBef>
                <a:spcPct val="20000"/>
              </a:spcBef>
            </a:pPr>
            <a:r>
              <a:rPr lang="zh-CN" altLang="en-US" dirty="0" smtClean="0">
                <a:solidFill>
                  <a:schemeClr val="bg1"/>
                </a:solidFill>
                <a:latin typeface="宋体" panose="02010600030101010101" pitchFamily="2" charset="-122"/>
                <a:ea typeface="宋体" panose="02010600030101010101" pitchFamily="2" charset="-122"/>
              </a:rPr>
              <a:t>关系型数据库，修改一条记录，与另外一个表是关联的，把另外一个表锁定，并发性会降低</a:t>
            </a:r>
            <a:endParaRPr lang="en-US" altLang="zh-CN" dirty="0" smtClean="0">
              <a:solidFill>
                <a:schemeClr val="bg1"/>
              </a:solidFill>
              <a:latin typeface="宋体" panose="02010600030101010101" pitchFamily="2" charset="-122"/>
              <a:ea typeface="宋体" panose="02010600030101010101" pitchFamily="2" charset="-122"/>
            </a:endParaRPr>
          </a:p>
          <a:p>
            <a:pPr marL="742950" lvl="1" indent="-285750">
              <a:lnSpc>
                <a:spcPct val="130000"/>
              </a:lnSpc>
              <a:spcBef>
                <a:spcPct val="20000"/>
              </a:spcBef>
            </a:pPr>
            <a:r>
              <a:rPr lang="zh-CN" altLang="en-US" dirty="0" smtClean="0">
                <a:solidFill>
                  <a:schemeClr val="bg1"/>
                </a:solidFill>
                <a:latin typeface="宋体" panose="02010600030101010101" pitchFamily="2" charset="-122"/>
                <a:ea typeface="宋体" panose="02010600030101010101" pitchFamily="2" charset="-122"/>
              </a:rPr>
              <a:t>多表描述的属性集中在一个表中</a:t>
            </a:r>
            <a:endParaRPr lang="zh-CN" altLang="en-US" dirty="0">
              <a:solidFill>
                <a:schemeClr val="bg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81AFC0F8-0654-4743-BF7C-4B4AB55DBE56}" type="slidenum">
              <a:rPr lang="zh-CN" altLang="en-US" smtClean="0"/>
              <a:t>48</a:t>
            </a:fld>
            <a:endParaRPr lang="zh-CN" altLang="en-US"/>
          </a:p>
        </p:txBody>
      </p:sp>
    </p:spTree>
    <p:extLst>
      <p:ext uri="{BB962C8B-B14F-4D97-AF65-F5344CB8AC3E}">
        <p14:creationId xmlns:p14="http://schemas.microsoft.com/office/powerpoint/2010/main" val="2505807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宋体" panose="02010600030101010101" pitchFamily="2" charset="-122"/>
                <a:ea typeface="宋体" panose="02010600030101010101" pitchFamily="2" charset="-122"/>
              </a:rPr>
              <a:t>灵活的可扩展性，与关系型数据库很大的区别，设计上，具有很强大的水平可扩展性，支持在多个节点上水平扩展，所以支持海量的数据存储</a:t>
            </a:r>
            <a:endParaRPr lang="en-US" altLang="zh-CN"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tx1"/>
                </a:solidFill>
                <a:latin typeface="宋体" panose="02010600030101010101" pitchFamily="2" charset="-122"/>
                <a:ea typeface="宋体" panose="02010600030101010101" pitchFamily="2" charset="-122"/>
              </a:rPr>
              <a:t>灵活的数据模型，也是相对与关系型数据库来说的，关系型数据库的数据模型非常严格，定义的关系代数，行列遵循关系代数的规范，约束 </a:t>
            </a:r>
            <a:r>
              <a:rPr lang="en-US" altLang="zh-CN" dirty="0" err="1" smtClean="0">
                <a:solidFill>
                  <a:schemeClr val="tx1"/>
                </a:solidFill>
                <a:latin typeface="宋体" panose="02010600030101010101" pitchFamily="2" charset="-122"/>
                <a:ea typeface="宋体" panose="02010600030101010101" pitchFamily="2" charset="-122"/>
              </a:rPr>
              <a:t>nosql</a:t>
            </a:r>
            <a:r>
              <a:rPr lang="zh-CN" altLang="en-US" dirty="0" smtClean="0">
                <a:solidFill>
                  <a:schemeClr val="tx1"/>
                </a:solidFill>
                <a:latin typeface="宋体" panose="02010600030101010101" pitchFamily="2" charset="-122"/>
                <a:ea typeface="宋体" panose="02010600030101010101" pitchFamily="2" charset="-122"/>
              </a:rPr>
              <a:t>非常灵活，没有模式的</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tx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smtClean="0">
              <a:solidFill>
                <a:schemeClr val="tx1"/>
              </a:solidFill>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81AFC0F8-0654-4743-BF7C-4B4AB55DBE56}" type="slidenum">
              <a:rPr lang="zh-CN" altLang="en-US" smtClean="0"/>
              <a:t>6</a:t>
            </a:fld>
            <a:endParaRPr lang="zh-CN" altLang="en-US"/>
          </a:p>
        </p:txBody>
      </p:sp>
    </p:spTree>
    <p:extLst>
      <p:ext uri="{BB962C8B-B14F-4D97-AF65-F5344CB8AC3E}">
        <p14:creationId xmlns:p14="http://schemas.microsoft.com/office/powerpoint/2010/main" val="27797562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文档数据库是最像关系型数据库的</a:t>
            </a:r>
            <a:endParaRPr lang="en-US" altLang="zh-CN" dirty="0" smtClean="0"/>
          </a:p>
          <a:p>
            <a:r>
              <a:rPr lang="zh-CN" altLang="en-US" dirty="0" smtClean="0"/>
              <a:t>每一行记录就是一个文档，非常好的特性：能够对包含的数据类型和内容进行“自我描述”，不需要外部模式的帮助，知道哪个是属性，哪个是值</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关系型数据库是不知道</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1001</a:t>
            </a:r>
            <a:r>
              <a:rPr lang="zh-CN" altLang="en-US" dirty="0" smtClean="0">
                <a:solidFill>
                  <a:schemeClr val="bg1"/>
                </a:solidFill>
                <a:latin typeface="宋体" panose="02010600030101010101" pitchFamily="2" charset="-122"/>
                <a:ea typeface="宋体" panose="02010600030101010101" pitchFamily="2" charset="-122"/>
              </a:rPr>
              <a:t>，张三，男，</a:t>
            </a:r>
            <a:r>
              <a:rPr lang="en-US" altLang="zh-CN" dirty="0" smtClean="0">
                <a:solidFill>
                  <a:schemeClr val="bg1"/>
                </a:solidFill>
                <a:latin typeface="宋体" panose="02010600030101010101" pitchFamily="2" charset="-122"/>
                <a:ea typeface="宋体" panose="02010600030101010101" pitchFamily="2" charset="-122"/>
              </a:rPr>
              <a:t>20</a:t>
            </a:r>
            <a:r>
              <a:rPr lang="zh-CN" altLang="en-US" dirty="0" smtClean="0">
                <a:solidFill>
                  <a:schemeClr val="bg1"/>
                </a:solidFill>
                <a:latin typeface="宋体" panose="02010600030101010101" pitchFamily="2" charset="-122"/>
                <a:ea typeface="宋体" panose="02010600030101010101" pitchFamily="2" charset="-122"/>
              </a:rPr>
              <a:t>，计算机，</a:t>
            </a:r>
            <a:r>
              <a:rPr lang="en-US" altLang="zh-CN" dirty="0" smtClean="0">
                <a:solidFill>
                  <a:schemeClr val="bg1"/>
                </a:solidFill>
                <a:latin typeface="宋体" panose="02010600030101010101" pitchFamily="2" charset="-122"/>
                <a:ea typeface="宋体" panose="02010600030101010101" pitchFamily="2" charset="-122"/>
              </a:rPr>
              <a:t>2002</a:t>
            </a:r>
            <a:r>
              <a:rPr lang="zh-CN" altLang="en-US" dirty="0" smtClean="0">
                <a:solidFill>
                  <a:schemeClr val="bg1"/>
                </a:solidFill>
                <a:latin typeface="宋体" panose="02010600030101010101" pitchFamily="2" charset="-122"/>
                <a:ea typeface="宋体" panose="02010600030101010101" pitchFamily="2" charset="-122"/>
              </a:rPr>
              <a:t>）</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49</a:t>
            </a:fld>
            <a:endParaRPr lang="zh-CN" altLang="en-US"/>
          </a:p>
        </p:txBody>
      </p:sp>
    </p:spTree>
    <p:extLst>
      <p:ext uri="{BB962C8B-B14F-4D97-AF65-F5344CB8AC3E}">
        <p14:creationId xmlns:p14="http://schemas.microsoft.com/office/powerpoint/2010/main" val="24445553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比如，用于后台具有大量读写操作的网站、使用</a:t>
            </a:r>
            <a:r>
              <a:rPr kumimoji="0" lang="en-US" altLang="zh-CN" sz="1200" b="0" i="0" u="none" strike="noStrike" kern="1200" cap="none" normalizeH="0" baseline="0" dirty="0" err="1"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JSON</a:t>
            </a:r>
            <a:r>
              <a:rPr kumimoji="0" lang="zh-CN" altLang="en-US" sz="12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数据结构的应用、使用嵌套结构等非规范化数据的应用程序</a:t>
            </a:r>
            <a:endParaRPr kumimoji="0" lang="en-US" altLang="zh-CN" sz="12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灵活性高</a:t>
            </a:r>
            <a:r>
              <a:rPr kumimoji="0" lang="zh-CN" altLang="en-US" sz="12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：一个文档写入不同类型的数据，提供嵌入式文档功能，将经常查询的数据存储在同一个文档中，不需要涉及到多个表</a:t>
            </a:r>
            <a:endParaRPr kumimoji="0" lang="en-US" altLang="zh-CN" sz="12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zh-CN" sz="12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50</a:t>
            </a:fld>
            <a:endParaRPr lang="zh-CN" altLang="en-US"/>
          </a:p>
        </p:txBody>
      </p:sp>
    </p:spTree>
    <p:extLst>
      <p:ext uri="{BB962C8B-B14F-4D97-AF65-F5344CB8AC3E}">
        <p14:creationId xmlns:p14="http://schemas.microsoft.com/office/powerpoint/2010/main" val="39012903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en-US" sz="12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面向</a:t>
            </a:r>
            <a:r>
              <a:rPr kumimoji="0" lang="en-US" altLang="zh-CN" sz="12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java</a:t>
            </a:r>
            <a:r>
              <a:rPr kumimoji="0" lang="zh-CN" altLang="en-US" sz="12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开发的，数据模型是图形结构，基于图论的，用图的顶点和边存储相关信息</a:t>
            </a:r>
            <a:endParaRPr kumimoji="0" lang="en-US" altLang="zh-CN" sz="12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zh-CN" sz="12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缺点</a:t>
            </a:r>
            <a:r>
              <a:rPr kumimoji="0" lang="zh-CN" altLang="en-US" sz="1200" b="0" i="0" u="none" strike="noStrike" cap="none" normalizeH="0" baseline="0" dirty="0" smtClean="0">
                <a:ln>
                  <a:noFill/>
                </a:ln>
                <a:solidFill>
                  <a:schemeClr val="tx1"/>
                </a:solidFill>
                <a:effectLst/>
                <a:latin typeface="+mn-lt"/>
                <a:ea typeface="+mn-ea"/>
              </a:rPr>
              <a:t>：范围有限，仅限于这几种，有些信息不适合用图存储，不能用图形数据库</a:t>
            </a:r>
            <a:endParaRPr kumimoji="0" lang="zh-CN" altLang="zh-CN" sz="12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81AFC0F8-0654-4743-BF7C-4B4AB55DBE56}" type="slidenum">
              <a:rPr lang="zh-CN" altLang="en-US" smtClean="0"/>
              <a:t>51</a:t>
            </a:fld>
            <a:endParaRPr lang="zh-CN" altLang="en-US"/>
          </a:p>
        </p:txBody>
      </p:sp>
    </p:spTree>
    <p:extLst>
      <p:ext uri="{BB962C8B-B14F-4D97-AF65-F5344CB8AC3E}">
        <p14:creationId xmlns:p14="http://schemas.microsoft.com/office/powerpoint/2010/main" val="69032622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charset="0"/>
              <a:buNone/>
            </a:pPr>
            <a:r>
              <a:rPr lang="en-US" altLang="zh-CN" b="1" dirty="0" smtClean="0">
                <a:solidFill>
                  <a:schemeClr val="bg1"/>
                </a:solidFill>
                <a:latin typeface="宋体" panose="02010600030101010101" pitchFamily="2" charset="-122"/>
                <a:ea typeface="宋体" panose="02010600030101010101" pitchFamily="2" charset="-122"/>
              </a:rPr>
              <a:t>MySQL </a:t>
            </a:r>
            <a:r>
              <a:rPr lang="zh-CN" altLang="en-US" b="1" dirty="0" smtClean="0">
                <a:solidFill>
                  <a:schemeClr val="bg1"/>
                </a:solidFill>
                <a:latin typeface="宋体" panose="02010600030101010101" pitchFamily="2" charset="-122"/>
                <a:ea typeface="宋体" panose="02010600030101010101" pitchFamily="2" charset="-122"/>
              </a:rPr>
              <a:t>这么多年没有变化，功能还是很强大的，可以满足相当多的需求，像厨房的菜刀</a:t>
            </a:r>
            <a:endParaRPr lang="en-US" altLang="zh-CN" b="1" dirty="0" smtClean="0">
              <a:solidFill>
                <a:schemeClr val="bg1"/>
              </a:solidFill>
              <a:latin typeface="宋体" panose="02010600030101010101" pitchFamily="2" charset="-122"/>
              <a:ea typeface="宋体" panose="02010600030101010101" pitchFamily="2" charset="-122"/>
            </a:endParaRPr>
          </a:p>
          <a:p>
            <a:pPr>
              <a:buFont typeface="Arial" charset="0"/>
              <a:buChar char="•"/>
            </a:pPr>
            <a:r>
              <a:rPr lang="en-US" altLang="zh-CN" b="1" dirty="0" err="1" smtClean="0">
                <a:solidFill>
                  <a:schemeClr val="bg1"/>
                </a:solidFill>
                <a:latin typeface="宋体" panose="02010600030101010101" pitchFamily="2" charset="-122"/>
                <a:ea typeface="宋体" panose="02010600030101010101" pitchFamily="2" charset="-122"/>
              </a:rPr>
              <a:t>MongoDB</a:t>
            </a:r>
            <a:r>
              <a:rPr lang="zh-CN" altLang="en-US" dirty="0" smtClean="0">
                <a:solidFill>
                  <a:schemeClr val="bg1"/>
                </a:solidFill>
                <a:latin typeface="宋体" panose="02010600030101010101" pitchFamily="2" charset="-122"/>
                <a:ea typeface="宋体" panose="02010600030101010101" pitchFamily="2" charset="-122"/>
              </a:rPr>
              <a:t>是个新生事物，非常灵活，提供更灵活的数据模型、异步提交、地理位置索引等五花十色的功能</a:t>
            </a:r>
            <a:endParaRPr lang="en-US" altLang="zh-CN" dirty="0" smtClean="0">
              <a:solidFill>
                <a:schemeClr val="bg1"/>
              </a:solidFill>
              <a:latin typeface="宋体" panose="02010600030101010101" pitchFamily="2" charset="-122"/>
              <a:ea typeface="宋体" panose="02010600030101010101" pitchFamily="2" charset="-122"/>
            </a:endParaRPr>
          </a:p>
          <a:p>
            <a:pPr>
              <a:buFont typeface="Arial" charset="0"/>
              <a:buChar char="•"/>
            </a:pPr>
            <a:r>
              <a:rPr lang="en-US" altLang="zh-CN" b="1" dirty="0" err="1" smtClean="0">
                <a:solidFill>
                  <a:schemeClr val="bg1"/>
                </a:solidFill>
                <a:latin typeface="宋体" panose="02010600030101010101" pitchFamily="2" charset="-122"/>
                <a:ea typeface="宋体" panose="02010600030101010101" pitchFamily="2" charset="-122"/>
              </a:rPr>
              <a:t>Hbase</a:t>
            </a:r>
            <a:r>
              <a:rPr lang="en-US" altLang="zh-CN" b="1" dirty="0" smtClean="0">
                <a:solidFill>
                  <a:schemeClr val="bg1"/>
                </a:solidFill>
                <a:latin typeface="宋体" panose="02010600030101010101" pitchFamily="2" charset="-122"/>
                <a:ea typeface="宋体" panose="02010600030101010101" pitchFamily="2" charset="-122"/>
              </a:rPr>
              <a:t> </a:t>
            </a:r>
            <a:r>
              <a:rPr lang="en-US" altLang="zh-CN" b="1" baseline="0" dirty="0" smtClean="0">
                <a:solidFill>
                  <a:schemeClr val="bg1"/>
                </a:solidFill>
                <a:latin typeface="宋体" panose="02010600030101010101" pitchFamily="2" charset="-122"/>
                <a:ea typeface="宋体" panose="02010600030101010101" pitchFamily="2" charset="-122"/>
              </a:rPr>
              <a:t> </a:t>
            </a:r>
            <a:r>
              <a:rPr lang="en-US" altLang="zh-CN" b="1" baseline="0" dirty="0" err="1" smtClean="0">
                <a:solidFill>
                  <a:schemeClr val="bg1"/>
                </a:solidFill>
                <a:latin typeface="宋体" panose="02010600030101010101" pitchFamily="2" charset="-122"/>
                <a:ea typeface="宋体" panose="02010600030101010101" pitchFamily="2" charset="-122"/>
              </a:rPr>
              <a:t>hadoop</a:t>
            </a:r>
            <a:r>
              <a:rPr lang="zh-CN" altLang="en-US" b="1" baseline="0" dirty="0" smtClean="0">
                <a:solidFill>
                  <a:schemeClr val="bg1"/>
                </a:solidFill>
                <a:latin typeface="宋体" panose="02010600030101010101" pitchFamily="2" charset="-122"/>
                <a:ea typeface="宋体" panose="02010600030101010101" pitchFamily="2" charset="-122"/>
              </a:rPr>
              <a:t>家族的组件，之所以广泛应用，借助于</a:t>
            </a:r>
            <a:r>
              <a:rPr lang="en-US" altLang="zh-CN" b="1" baseline="0" dirty="0" err="1" smtClean="0">
                <a:solidFill>
                  <a:schemeClr val="bg1"/>
                </a:solidFill>
                <a:latin typeface="宋体" panose="02010600030101010101" pitchFamily="2" charset="-122"/>
                <a:ea typeface="宋体" panose="02010600030101010101" pitchFamily="2" charset="-122"/>
              </a:rPr>
              <a:t>hadoop</a:t>
            </a:r>
            <a:r>
              <a:rPr lang="zh-CN" altLang="en-US" b="1" baseline="0" dirty="0" smtClean="0">
                <a:solidFill>
                  <a:schemeClr val="bg1"/>
                </a:solidFill>
                <a:latin typeface="宋体" panose="02010600030101010101" pitchFamily="2" charset="-122"/>
                <a:ea typeface="宋体" panose="02010600030101010101" pitchFamily="2" charset="-122"/>
              </a:rPr>
              <a:t>发展起来的，想充分发挥它的特性，必须部署</a:t>
            </a:r>
            <a:r>
              <a:rPr lang="en-US" altLang="zh-CN" b="1" baseline="0" dirty="0" err="1" smtClean="0">
                <a:solidFill>
                  <a:schemeClr val="bg1"/>
                </a:solidFill>
                <a:latin typeface="宋体" panose="02010600030101010101" pitchFamily="2" charset="-122"/>
                <a:ea typeface="宋体" panose="02010600030101010101" pitchFamily="2" charset="-122"/>
              </a:rPr>
              <a:t>hadoop</a:t>
            </a:r>
            <a:r>
              <a:rPr lang="zh-CN" altLang="en-US" b="1" baseline="0" dirty="0" smtClean="0">
                <a:solidFill>
                  <a:schemeClr val="bg1"/>
                </a:solidFill>
                <a:latin typeface="宋体" panose="02010600030101010101" pitchFamily="2" charset="-122"/>
                <a:ea typeface="宋体" panose="02010600030101010101" pitchFamily="2" charset="-122"/>
              </a:rPr>
              <a:t>平台</a:t>
            </a:r>
            <a:endParaRPr lang="en-US" altLang="zh-CN" b="1" baseline="0" dirty="0" smtClean="0">
              <a:solidFill>
                <a:schemeClr val="bg1"/>
              </a:solidFill>
              <a:latin typeface="宋体" panose="02010600030101010101" pitchFamily="2" charset="-122"/>
              <a:ea typeface="宋体" panose="02010600030101010101" pitchFamily="2" charset="-122"/>
            </a:endParaRPr>
          </a:p>
          <a:p>
            <a:pPr>
              <a:buFont typeface="Arial" charset="0"/>
              <a:buChar char="•"/>
            </a:pPr>
            <a:r>
              <a:rPr lang="en-US" altLang="zh-CN" b="1" dirty="0" err="1" smtClean="0">
                <a:solidFill>
                  <a:schemeClr val="bg1"/>
                </a:solidFill>
                <a:latin typeface="宋体" panose="02010600030101010101" pitchFamily="2" charset="-122"/>
                <a:ea typeface="宋体" panose="02010600030101010101" pitchFamily="2" charset="-122"/>
              </a:rPr>
              <a:t>Redis</a:t>
            </a:r>
            <a:r>
              <a:rPr lang="zh-CN" altLang="en-US" dirty="0" smtClean="0">
                <a:solidFill>
                  <a:schemeClr val="bg1"/>
                </a:solidFill>
                <a:latin typeface="宋体" panose="02010600030101010101" pitchFamily="2" charset="-122"/>
                <a:ea typeface="宋体" panose="02010600030101010101" pitchFamily="2" charset="-122"/>
              </a:rPr>
              <a:t>是键值存储的代表，功能最简单。提供随机数据存储。就像一根棒子一样，没有多余的构造。但是也正是因此，它的伸缩性特别好。就像悟空手里的金箍棒，大可捅破天，小能成缩成针</a:t>
            </a:r>
          </a:p>
          <a:p>
            <a:r>
              <a:rPr lang="zh-CN" altLang="en-US" dirty="0" smtClean="0"/>
              <a:t>知道有哪些典型的特性</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52</a:t>
            </a:fld>
            <a:endParaRPr lang="zh-CN" altLang="en-US"/>
          </a:p>
        </p:txBody>
      </p:sp>
    </p:spTree>
    <p:extLst>
      <p:ext uri="{BB962C8B-B14F-4D97-AF65-F5344CB8AC3E}">
        <p14:creationId xmlns:p14="http://schemas.microsoft.com/office/powerpoint/2010/main" val="2944930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理想的分布式设计，涉及三个方面</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55</a:t>
            </a:fld>
            <a:endParaRPr lang="zh-CN" altLang="en-US"/>
          </a:p>
        </p:txBody>
      </p:sp>
    </p:spTree>
    <p:extLst>
      <p:ext uri="{BB962C8B-B14F-4D97-AF65-F5344CB8AC3E}">
        <p14:creationId xmlns:p14="http://schemas.microsoft.com/office/powerpoint/2010/main" val="4489026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理想情况下，设计一个分布式系统满足三点，理论和实践证明了这两点是做不到的，牺牲一个来成就两个性质</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56</a:t>
            </a:fld>
            <a:endParaRPr lang="zh-CN" altLang="en-US"/>
          </a:p>
        </p:txBody>
      </p:sp>
    </p:spTree>
    <p:extLst>
      <p:ext uri="{BB962C8B-B14F-4D97-AF65-F5344CB8AC3E}">
        <p14:creationId xmlns:p14="http://schemas.microsoft.com/office/powerpoint/2010/main" val="1838727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两台机器，两个副本，</a:t>
            </a:r>
            <a:r>
              <a:rPr lang="en-US" altLang="zh-CN" dirty="0" smtClean="0"/>
              <a:t>m1</a:t>
            </a:r>
            <a:r>
              <a:rPr lang="zh-CN" altLang="en-US" dirty="0" smtClean="0"/>
              <a:t>副本</a:t>
            </a:r>
            <a:r>
              <a:rPr lang="en-US" altLang="zh-CN" dirty="0" smtClean="0"/>
              <a:t>v1</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57</a:t>
            </a:fld>
            <a:endParaRPr lang="zh-CN" altLang="en-US"/>
          </a:p>
        </p:txBody>
      </p:sp>
    </p:spTree>
    <p:extLst>
      <p:ext uri="{BB962C8B-B14F-4D97-AF65-F5344CB8AC3E}">
        <p14:creationId xmlns:p14="http://schemas.microsoft.com/office/powerpoint/2010/main" val="5743155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数据更新后，传播到</a:t>
            </a:r>
            <a:r>
              <a:rPr lang="en-US" altLang="zh-CN" dirty="0" smtClean="0"/>
              <a:t>M2</a:t>
            </a:r>
            <a:r>
              <a:rPr lang="zh-CN" altLang="en-US" dirty="0" smtClean="0"/>
              <a:t>上</a:t>
            </a:r>
            <a:endParaRPr lang="en-US" altLang="zh-CN" dirty="0" smtClean="0"/>
          </a:p>
          <a:p>
            <a:r>
              <a:rPr lang="zh-CN" altLang="en-US" dirty="0" smtClean="0"/>
              <a:t>在不同位置写入，另外一个地方读出，这就是一致性</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58</a:t>
            </a:fld>
            <a:endParaRPr lang="zh-CN" altLang="en-US"/>
          </a:p>
        </p:txBody>
      </p:sp>
    </p:spTree>
    <p:extLst>
      <p:ext uri="{BB962C8B-B14F-4D97-AF65-F5344CB8AC3E}">
        <p14:creationId xmlns:p14="http://schemas.microsoft.com/office/powerpoint/2010/main" val="27175947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网络出现问题，传播失败，如果要想</a:t>
            </a:r>
            <a:r>
              <a:rPr lang="en-US" altLang="zh-CN" dirty="0" smtClean="0"/>
              <a:t>p2</a:t>
            </a:r>
            <a:r>
              <a:rPr lang="zh-CN" altLang="en-US" dirty="0" smtClean="0"/>
              <a:t>读取数据，为了保证可用性，必须牺牲一致性，返回旧的数据</a:t>
            </a:r>
            <a:endParaRPr lang="en-US" altLang="zh-CN" dirty="0" smtClean="0"/>
          </a:p>
          <a:p>
            <a:r>
              <a:rPr lang="zh-CN" altLang="en-US" dirty="0" smtClean="0"/>
              <a:t>如果想等一段时间后，数据传播之后，才能获取正确的新数据，可用性就会受到影响。</a:t>
            </a:r>
            <a:endParaRPr lang="en-US" altLang="zh-CN" dirty="0" smtClean="0"/>
          </a:p>
          <a:p>
            <a:r>
              <a:rPr lang="zh-CN" altLang="en-US" dirty="0" smtClean="0"/>
              <a:t>可用性是短时间获得响应，而现在要求一致性</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59</a:t>
            </a:fld>
            <a:endParaRPr lang="zh-CN" altLang="en-US"/>
          </a:p>
        </p:txBody>
      </p:sp>
    </p:spTree>
    <p:extLst>
      <p:ext uri="{BB962C8B-B14F-4D97-AF65-F5344CB8AC3E}">
        <p14:creationId xmlns:p14="http://schemas.microsoft.com/office/powerpoint/2010/main" val="8627601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 </a:t>
            </a:r>
            <a:r>
              <a:rPr lang="zh-CN" altLang="en-US" dirty="0" smtClean="0"/>
              <a:t>即使不一致，马上要</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60</a:t>
            </a:fld>
            <a:endParaRPr lang="zh-CN" altLang="en-US"/>
          </a:p>
        </p:txBody>
      </p:sp>
    </p:spTree>
    <p:extLst>
      <p:ext uri="{BB962C8B-B14F-4D97-AF65-F5344CB8AC3E}">
        <p14:creationId xmlns:p14="http://schemas.microsoft.com/office/powerpoint/2010/main" val="311649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动态增加相关列组，不是固定不变的，</a:t>
            </a:r>
            <a:r>
              <a:rPr lang="zh-CN" altLang="en-US" dirty="0" smtClean="0">
                <a:solidFill>
                  <a:schemeClr val="tx1"/>
                </a:solidFill>
                <a:latin typeface="宋体" panose="02010600030101010101" pitchFamily="2" charset="-122"/>
                <a:ea typeface="宋体" panose="02010600030101010101" pitchFamily="2" charset="-122"/>
              </a:rPr>
              <a:t>关系型数据库一开始就要把数据模型进行严格的定义</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a:t>
            </a:fld>
            <a:endParaRPr lang="zh-CN" altLang="en-US"/>
          </a:p>
        </p:txBody>
      </p:sp>
    </p:spTree>
    <p:extLst>
      <p:ext uri="{BB962C8B-B14F-4D97-AF65-F5344CB8AC3E}">
        <p14:creationId xmlns:p14="http://schemas.microsoft.com/office/powerpoint/2010/main" val="17575844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传统的数据库放弃了分区容忍性，</a:t>
            </a:r>
            <a:r>
              <a:rPr lang="en-US" altLang="zh-CN" dirty="0" err="1" smtClean="0"/>
              <a:t>mysql</a:t>
            </a:r>
            <a:r>
              <a:rPr lang="zh-CN" altLang="en-US" dirty="0" smtClean="0"/>
              <a:t>不会做分区，放到多台机器上，</a:t>
            </a:r>
            <a:r>
              <a:rPr lang="en-US" altLang="zh-CN" dirty="0" smtClean="0"/>
              <a:t>A</a:t>
            </a:r>
            <a:r>
              <a:rPr lang="zh-CN" altLang="en-US" dirty="0" smtClean="0"/>
              <a:t>扩展性很差</a:t>
            </a:r>
            <a:endParaRPr lang="en-US" altLang="zh-CN" dirty="0" smtClean="0"/>
          </a:p>
          <a:p>
            <a:r>
              <a:rPr lang="en-US" altLang="zh-CN" dirty="0" err="1" smtClean="0"/>
              <a:t>Hbase</a:t>
            </a:r>
            <a:r>
              <a:rPr lang="zh-CN" altLang="en-US" dirty="0" smtClean="0"/>
              <a:t>有时候数据是不可用的，有一定的延迟</a:t>
            </a:r>
            <a:endParaRPr lang="en-US" altLang="zh-CN" dirty="0" smtClean="0"/>
          </a:p>
          <a:p>
            <a:r>
              <a:rPr lang="en-US" altLang="zh-CN" dirty="0" smtClean="0"/>
              <a:t>Cassandra</a:t>
            </a:r>
            <a:r>
              <a:rPr lang="en-US" altLang="zh-CN" baseline="0" dirty="0" smtClean="0"/>
              <a:t> </a:t>
            </a:r>
            <a:r>
              <a:rPr lang="zh-CN" altLang="en-US" baseline="0" dirty="0" smtClean="0"/>
              <a:t>放弃了一致性，</a:t>
            </a:r>
            <a:r>
              <a:rPr lang="en-US" altLang="zh-CN" baseline="0" dirty="0" smtClean="0"/>
              <a:t>p2p</a:t>
            </a:r>
            <a:r>
              <a:rPr lang="zh-CN" altLang="en-US" baseline="0" dirty="0" smtClean="0"/>
              <a:t>结构，对等的数据库连接出来，很多节点构成</a:t>
            </a:r>
            <a:endParaRPr lang="en-US" altLang="zh-CN" baseline="0" dirty="0" smtClean="0"/>
          </a:p>
          <a:p>
            <a:r>
              <a:rPr lang="zh-CN" altLang="en-US" baseline="0" dirty="0" smtClean="0"/>
              <a:t>公司根据业务需求去进行选择</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61</a:t>
            </a:fld>
            <a:endParaRPr lang="zh-CN" altLang="en-US"/>
          </a:p>
        </p:txBody>
      </p:sp>
    </p:spTree>
    <p:extLst>
      <p:ext uri="{BB962C8B-B14F-4D97-AF65-F5344CB8AC3E}">
        <p14:creationId xmlns:p14="http://schemas.microsoft.com/office/powerpoint/2010/main" val="40043913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碱</a:t>
            </a:r>
            <a:r>
              <a:rPr lang="zh-CN" altLang="en-US" baseline="0" dirty="0" smtClean="0"/>
              <a:t> 酸，关系数据库追求的是 酸</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62</a:t>
            </a:fld>
            <a:endParaRPr lang="zh-CN" altLang="en-US"/>
          </a:p>
        </p:txBody>
      </p:sp>
    </p:spTree>
    <p:extLst>
      <p:ext uri="{BB962C8B-B14F-4D97-AF65-F5344CB8AC3E}">
        <p14:creationId xmlns:p14="http://schemas.microsoft.com/office/powerpoint/2010/main" val="18529085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原子性：转账</a:t>
            </a:r>
          </a:p>
          <a:p>
            <a:r>
              <a:rPr lang="zh-CN" altLang="en-US" baseline="0" dirty="0" smtClean="0"/>
              <a:t>一致性：</a:t>
            </a:r>
            <a:r>
              <a:rPr lang="zh-CN" altLang="en-US" dirty="0" smtClean="0"/>
              <a:t>假设用户</a:t>
            </a:r>
            <a:r>
              <a:rPr lang="en-US" altLang="zh-CN" dirty="0" smtClean="0"/>
              <a:t>A</a:t>
            </a:r>
            <a:r>
              <a:rPr lang="zh-CN" altLang="en-US" dirty="0" smtClean="0"/>
              <a:t>和用户</a:t>
            </a:r>
            <a:r>
              <a:rPr lang="en-US" altLang="zh-CN" dirty="0" smtClean="0"/>
              <a:t>B</a:t>
            </a:r>
            <a:r>
              <a:rPr lang="zh-CN" altLang="en-US" dirty="0" smtClean="0"/>
              <a:t>两者的钱加起来一共是</a:t>
            </a:r>
            <a:r>
              <a:rPr lang="en-US" altLang="zh-CN" dirty="0" smtClean="0"/>
              <a:t>5</a:t>
            </a:r>
            <a:r>
              <a:rPr lang="zh-CN" altLang="en-US" dirty="0" smtClean="0"/>
              <a:t>，那么不管</a:t>
            </a:r>
            <a:r>
              <a:rPr lang="en-US" altLang="zh-CN" dirty="0" smtClean="0"/>
              <a:t>A</a:t>
            </a:r>
            <a:r>
              <a:rPr lang="zh-CN" altLang="en-US" dirty="0" smtClean="0"/>
              <a:t>和</a:t>
            </a:r>
            <a:r>
              <a:rPr lang="en-US" altLang="zh-CN" dirty="0" smtClean="0"/>
              <a:t>B</a:t>
            </a:r>
            <a:r>
              <a:rPr lang="zh-CN" altLang="en-US" dirty="0" smtClean="0"/>
              <a:t>之间如何转账，转几次账，事务结束后两个用户的钱相加起来应该还得是</a:t>
            </a:r>
            <a:r>
              <a:rPr lang="en-US" altLang="zh-CN" dirty="0" smtClean="0"/>
              <a:t>5</a:t>
            </a:r>
            <a:endParaRPr lang="en-US" altLang="zh-CN" baseline="0" dirty="0" smtClean="0"/>
          </a:p>
          <a:p>
            <a:r>
              <a:rPr lang="zh-CN" altLang="en-US" baseline="0" dirty="0" smtClean="0"/>
              <a:t>隔离性：</a:t>
            </a:r>
            <a:r>
              <a:rPr lang="zh-CN" altLang="en-US" dirty="0" smtClean="0"/>
              <a:t>比如操作同一张表时，数据库为每一个用户开启的事务，不能被其他事务的操作所干扰，多个并发事务之间要相互隔离。</a:t>
            </a:r>
            <a:endParaRPr lang="en-US" altLang="zh-CN" baseline="0" dirty="0" smtClean="0"/>
          </a:p>
          <a:p>
            <a:r>
              <a:rPr lang="zh-CN" altLang="en-US" baseline="0" dirty="0" smtClean="0"/>
              <a:t>持久性：</a:t>
            </a:r>
            <a:r>
              <a:rPr lang="zh-CN" altLang="en-US" dirty="0" smtClean="0"/>
              <a:t>持久性是指一个事务一旦被提交了，那么对数据库中的数据的改变就是永久性的，即便是在数据库系统遇到故障的情况下也不会丢失提交事务的操作</a:t>
            </a:r>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63</a:t>
            </a:fld>
            <a:endParaRPr lang="zh-CN" altLang="en-US"/>
          </a:p>
        </p:txBody>
      </p:sp>
    </p:spTree>
    <p:extLst>
      <p:ext uri="{BB962C8B-B14F-4D97-AF65-F5344CB8AC3E}">
        <p14:creationId xmlns:p14="http://schemas.microsoft.com/office/powerpoint/2010/main" val="22277426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NoSQL</a:t>
            </a:r>
            <a:r>
              <a:rPr lang="zh-CN" altLang="en-US" dirty="0" smtClean="0"/>
              <a:t>通常用于</a:t>
            </a:r>
            <a:r>
              <a:rPr lang="en-US" altLang="zh-CN" dirty="0" smtClean="0"/>
              <a:t>Web2.0</a:t>
            </a:r>
            <a:r>
              <a:rPr lang="zh-CN" altLang="en-US" dirty="0" smtClean="0"/>
              <a:t>网站等场景，对一致性要求不高，强调高可用性，</a:t>
            </a:r>
            <a:r>
              <a:rPr lang="en-US" altLang="zh-CN" dirty="0" smtClean="0"/>
              <a:t>Base</a:t>
            </a:r>
            <a:r>
              <a:rPr lang="zh-CN" altLang="en-US" dirty="0" smtClean="0"/>
              <a:t>就是在这个基础上发展起来的，基本可用：多个节点，一两个节点出现故障时</a:t>
            </a:r>
            <a:endParaRPr lang="en-US" altLang="zh-CN" dirty="0" smtClean="0"/>
          </a:p>
          <a:p>
            <a:r>
              <a:rPr lang="zh-CN" altLang="en-US" dirty="0" smtClean="0"/>
              <a:t>软状态：很多</a:t>
            </a:r>
            <a:r>
              <a:rPr lang="en-US" altLang="zh-CN" dirty="0" err="1" smtClean="0"/>
              <a:t>NoSQL</a:t>
            </a:r>
            <a:r>
              <a:rPr lang="zh-CN" altLang="en-US" dirty="0" smtClean="0"/>
              <a:t>允许软状态，一段时间是不同步的，允许不同步的时间窗口，具有一定的滞后性，</a:t>
            </a:r>
            <a:endParaRPr lang="en-US" altLang="zh-CN" dirty="0" smtClean="0"/>
          </a:p>
          <a:p>
            <a:r>
              <a:rPr lang="zh-CN" altLang="en-US" dirty="0" smtClean="0"/>
              <a:t>硬状态，一直保持数据一致性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64</a:t>
            </a:fld>
            <a:endParaRPr lang="zh-CN" altLang="en-US"/>
          </a:p>
        </p:txBody>
      </p:sp>
    </p:spTree>
    <p:extLst>
      <p:ext uri="{BB962C8B-B14F-4D97-AF65-F5344CB8AC3E}">
        <p14:creationId xmlns:p14="http://schemas.microsoft.com/office/powerpoint/2010/main" val="29764305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强一致性，写入后，马上读到写数据</a:t>
            </a:r>
            <a:endParaRPr lang="en-US" altLang="zh-CN" dirty="0" smtClean="0"/>
          </a:p>
          <a:p>
            <a:r>
              <a:rPr lang="zh-CN" altLang="en-US" dirty="0" smtClean="0"/>
              <a:t>最终一致性，不是每时每刻都是一致性的</a:t>
            </a:r>
            <a:endParaRPr lang="en-US" altLang="zh-CN" dirty="0" smtClean="0"/>
          </a:p>
          <a:p>
            <a:r>
              <a:rPr lang="zh-CN" altLang="en-US" dirty="0" smtClean="0"/>
              <a:t>最终一致性是弱一致性的特例</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65</a:t>
            </a:fld>
            <a:endParaRPr lang="zh-CN" altLang="en-US"/>
          </a:p>
        </p:txBody>
      </p:sp>
    </p:spTree>
    <p:extLst>
      <p:ext uri="{BB962C8B-B14F-4D97-AF65-F5344CB8AC3E}">
        <p14:creationId xmlns:p14="http://schemas.microsoft.com/office/powerpoint/2010/main" val="281004825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一致性从客户端和服务器端考虑</a:t>
            </a:r>
            <a:endParaRPr lang="en-US" altLang="zh-CN" dirty="0" smtClean="0"/>
          </a:p>
          <a:p>
            <a:r>
              <a:rPr lang="zh-CN" altLang="en-US" dirty="0" smtClean="0"/>
              <a:t>服务器端：更新如何复制到整个分布式系统 ，保持最终一致性</a:t>
            </a:r>
            <a:endParaRPr lang="en-US" altLang="zh-CN" dirty="0" smtClean="0"/>
          </a:p>
          <a:p>
            <a:r>
              <a:rPr lang="zh-CN" altLang="en-US" dirty="0" smtClean="0"/>
              <a:t>客户端：一致性指的是高并发的数据访问下，后续操作能否获得最新的数据，关系数据库通常实现强一致性</a:t>
            </a:r>
            <a:endParaRPr lang="en-US" altLang="zh-CN" dirty="0" smtClean="0"/>
          </a:p>
          <a:p>
            <a:r>
              <a:rPr lang="zh-CN" altLang="en-US" dirty="0" smtClean="0"/>
              <a:t>强一致性：马上看到，弱一致性无法保证后续访问能够读到更新后的数据</a:t>
            </a:r>
            <a:endParaRPr lang="en-US" altLang="zh-CN" dirty="0" smtClean="0"/>
          </a:p>
          <a:p>
            <a:r>
              <a:rPr lang="zh-CN" altLang="en-US" dirty="0" smtClean="0"/>
              <a:t>最终一致性要求更低，经过一段时间后能够访问更新后的数据</a:t>
            </a:r>
            <a:endParaRPr lang="en-US" altLang="zh-CN" dirty="0" smtClean="0"/>
          </a:p>
          <a:p>
            <a:r>
              <a:rPr lang="zh-CN" altLang="en-US" dirty="0" smtClean="0"/>
              <a:t>不一致窗口：最终后续访问可以读取到操作</a:t>
            </a:r>
            <a:r>
              <a:rPr lang="en-US" altLang="zh-CN" dirty="0" smtClean="0"/>
              <a:t>OP</a:t>
            </a:r>
            <a:r>
              <a:rPr lang="zh-CN" altLang="en-US" dirty="0" smtClean="0"/>
              <a:t>写入的最新值。如果没有反生系统失败，这个窗口依赖于交互延迟，系统负载和副本个数等因素</a:t>
            </a:r>
            <a:endParaRPr lang="en-US" altLang="zh-CN" dirty="0" smtClean="0"/>
          </a:p>
          <a:p>
            <a:endParaRPr lang="en-US" altLang="zh-CN" dirty="0" smtClean="0"/>
          </a:p>
          <a:p>
            <a:endParaRPr lang="en-US" altLang="zh-CN" dirty="0" smtClean="0"/>
          </a:p>
          <a:p>
            <a:r>
              <a:rPr lang="zh-CN" altLang="en-US" dirty="0" smtClean="0"/>
              <a:t>最终一致性的情形非常多</a:t>
            </a:r>
            <a:endParaRPr lang="en-US" altLang="zh-CN" dirty="0" smtClean="0"/>
          </a:p>
          <a:p>
            <a:r>
              <a:rPr lang="zh-CN" altLang="zh-CN" sz="1200" dirty="0" smtClean="0">
                <a:solidFill>
                  <a:schemeClr val="bg1"/>
                </a:solidFill>
              </a:rPr>
              <a:t>最终一致性根据更新数据后各进程访问到数据的时间和方式的不同，</a:t>
            </a:r>
            <a:r>
              <a:rPr lang="zh-CN" altLang="en-US" sz="1200" dirty="0" smtClean="0">
                <a:solidFill>
                  <a:schemeClr val="bg1"/>
                </a:solidFill>
              </a:rPr>
              <a:t>更新完后，后面的进程访问的数据的时间各方式</a:t>
            </a:r>
          </a:p>
          <a:p>
            <a:r>
              <a:rPr lang="zh-CN" altLang="en-US" sz="1200" dirty="0" smtClean="0">
                <a:solidFill>
                  <a:schemeClr val="bg1"/>
                </a:solidFill>
              </a:rPr>
              <a:t>因果一致性：</a:t>
            </a:r>
            <a:r>
              <a:rPr lang="en-US" altLang="zh-CN" sz="1200" dirty="0" smtClean="0">
                <a:solidFill>
                  <a:schemeClr val="bg1"/>
                </a:solidFill>
              </a:rPr>
              <a:t>A</a:t>
            </a:r>
            <a:r>
              <a:rPr lang="zh-CN" altLang="en-US" sz="1200" dirty="0" smtClean="0">
                <a:solidFill>
                  <a:schemeClr val="bg1"/>
                </a:solidFill>
              </a:rPr>
              <a:t>通知了</a:t>
            </a:r>
            <a:r>
              <a:rPr lang="en-US" altLang="zh-CN" sz="1200" dirty="0" err="1" smtClean="0">
                <a:solidFill>
                  <a:schemeClr val="bg1"/>
                </a:solidFill>
              </a:rPr>
              <a:t>B,B</a:t>
            </a:r>
            <a:r>
              <a:rPr lang="zh-CN" altLang="en-US" sz="1200" dirty="0" smtClean="0">
                <a:solidFill>
                  <a:schemeClr val="bg1"/>
                </a:solidFill>
              </a:rPr>
              <a:t>马上可以访问，</a:t>
            </a:r>
            <a:r>
              <a:rPr lang="en-US" altLang="zh-CN" sz="1200" dirty="0" err="1" smtClean="0">
                <a:solidFill>
                  <a:schemeClr val="bg1"/>
                </a:solidFill>
              </a:rPr>
              <a:t>C,D</a:t>
            </a:r>
            <a:r>
              <a:rPr lang="zh-CN" altLang="en-US" sz="1200" dirty="0" smtClean="0">
                <a:solidFill>
                  <a:schemeClr val="bg1"/>
                </a:solidFill>
              </a:rPr>
              <a:t>没有通知，不是马上访问，最终可以访问</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66</a:t>
            </a:fld>
            <a:endParaRPr lang="zh-CN" altLang="en-US"/>
          </a:p>
        </p:txBody>
      </p:sp>
    </p:spTree>
    <p:extLst>
      <p:ext uri="{BB962C8B-B14F-4D97-AF65-F5344CB8AC3E}">
        <p14:creationId xmlns:p14="http://schemas.microsoft.com/office/powerpoint/2010/main" val="3525917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单调写一致性：同一个进程存在多个写操作</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67</a:t>
            </a:fld>
            <a:endParaRPr lang="zh-CN" altLang="en-US"/>
          </a:p>
        </p:txBody>
      </p:sp>
    </p:spTree>
    <p:extLst>
      <p:ext uri="{BB962C8B-B14F-4D97-AF65-F5344CB8AC3E}">
        <p14:creationId xmlns:p14="http://schemas.microsoft.com/office/powerpoint/2010/main" val="41116264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实现可靠性，实现数据冗余存储 </a:t>
            </a:r>
            <a:endParaRPr lang="en-US" altLang="zh-CN" dirty="0" smtClean="0"/>
          </a:p>
          <a:p>
            <a:r>
              <a:rPr lang="zh-CN" altLang="en-US" dirty="0" smtClean="0"/>
              <a:t>Ｎ冗余分数为　</a:t>
            </a:r>
            <a:r>
              <a:rPr lang="en-US" altLang="zh-CN" dirty="0" err="1" smtClean="0"/>
              <a:t>HDFS</a:t>
            </a:r>
            <a:r>
              <a:rPr lang="zh-CN" altLang="en-US" dirty="0" smtClean="0"/>
              <a:t>３，三个一模一样的副本</a:t>
            </a:r>
            <a:endParaRPr lang="en-US" altLang="zh-CN" dirty="0" smtClean="0"/>
          </a:p>
          <a:p>
            <a:r>
              <a:rPr lang="zh-CN" altLang="en-US" dirty="0" smtClean="0"/>
              <a:t>Ｗ　２　写入２个节点，才能更新顺利完成</a:t>
            </a:r>
            <a:endParaRPr lang="en-US" altLang="zh-CN" dirty="0" smtClean="0"/>
          </a:p>
          <a:p>
            <a:r>
              <a:rPr lang="zh-CN" altLang="en-US" dirty="0" smtClean="0"/>
              <a:t>Ｒ　２读取数据需要读取的节点数，　２，保证读到２个节点数，完成Ｒ操作</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68</a:t>
            </a:fld>
            <a:endParaRPr lang="zh-CN" altLang="en-US"/>
          </a:p>
        </p:txBody>
      </p:sp>
    </p:spTree>
    <p:extLst>
      <p:ext uri="{BB962C8B-B14F-4D97-AF65-F5344CB8AC3E}">
        <p14:creationId xmlns:p14="http://schemas.microsoft.com/office/powerpoint/2010/main" val="42041595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怎么保证强一致性，若一致性</a:t>
            </a:r>
            <a:endParaRPr lang="en-US" altLang="zh-CN" dirty="0" smtClean="0"/>
          </a:p>
          <a:p>
            <a:r>
              <a:rPr lang="zh-CN" altLang="en-US" dirty="0" smtClean="0"/>
              <a:t>ｗ＝２　同步复制　写入主服务器，传播到从服务器，才能返回　Ｒ＝１，读取任何一个才返回</a:t>
            </a:r>
            <a:endParaRPr lang="en-US" altLang="zh-CN" dirty="0" smtClean="0"/>
          </a:p>
          <a:p>
            <a:r>
              <a:rPr lang="zh-CN" altLang="en-US" dirty="0" smtClean="0"/>
              <a:t>如果想保持强一致性，最小的设定　Ｒ＋Ｗ＝Ｎ＋１</a:t>
            </a:r>
            <a:endParaRPr lang="en-US" altLang="zh-CN" dirty="0" smtClean="0"/>
          </a:p>
          <a:p>
            <a:r>
              <a:rPr lang="en-US" altLang="zh-CN" dirty="0" smtClean="0"/>
              <a:t>W=1,</a:t>
            </a:r>
            <a:r>
              <a:rPr lang="zh-CN" altLang="en-US" dirty="0" smtClean="0"/>
              <a:t>写完主服务器就返回了，读的从服务器肯定是不一致的</a:t>
            </a:r>
            <a:endParaRPr lang="en-US" altLang="zh-CN" dirty="0" smtClean="0"/>
          </a:p>
          <a:p>
            <a:r>
              <a:rPr lang="zh-CN" altLang="en-US" dirty="0" smtClean="0"/>
              <a:t>对于分布式服务器，一般设定</a:t>
            </a:r>
            <a:r>
              <a:rPr lang="en-US" altLang="zh-CN" dirty="0" smtClean="0"/>
              <a:t>N》=3 3</a:t>
            </a:r>
            <a:r>
              <a:rPr lang="zh-CN" altLang="en-US" dirty="0" smtClean="0"/>
              <a:t>个以上副本 </a:t>
            </a:r>
            <a:endParaRPr lang="en-US" altLang="zh-CN" dirty="0" smtClean="0"/>
          </a:p>
          <a:p>
            <a:r>
              <a:rPr lang="en-US" altLang="zh-CN" dirty="0" smtClean="0"/>
              <a:t>N=W</a:t>
            </a:r>
            <a:r>
              <a:rPr lang="en-US" altLang="zh-CN" baseline="0" dirty="0" smtClean="0"/>
              <a:t> </a:t>
            </a:r>
            <a:r>
              <a:rPr lang="zh-CN" altLang="en-US" baseline="0" dirty="0" smtClean="0"/>
              <a:t>虽然保持强一致性，可用性很低</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69</a:t>
            </a:fld>
            <a:endParaRPr lang="zh-CN" altLang="en-US"/>
          </a:p>
        </p:txBody>
      </p:sp>
    </p:spTree>
    <p:extLst>
      <p:ext uri="{BB962C8B-B14F-4D97-AF65-F5344CB8AC3E}">
        <p14:creationId xmlns:p14="http://schemas.microsoft.com/office/powerpoint/2010/main" val="129480317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dirty="0" smtClean="0">
                <a:solidFill>
                  <a:schemeClr val="bg1"/>
                </a:solidFill>
                <a:latin typeface="宋体" panose="02010600030101010101" pitchFamily="2" charset="-122"/>
                <a:ea typeface="宋体" panose="02010600030101010101" pitchFamily="2" charset="-122"/>
              </a:rPr>
              <a:t>对于分布式系统，为了保证高可用性，一般设置</a:t>
            </a:r>
            <a:r>
              <a:rPr lang="en-US" altLang="zh-CN" dirty="0" smtClean="0">
                <a:solidFill>
                  <a:schemeClr val="bg1"/>
                </a:solidFill>
                <a:latin typeface="宋体" panose="02010600030101010101" pitchFamily="2" charset="-122"/>
                <a:ea typeface="宋体" panose="02010600030101010101" pitchFamily="2" charset="-122"/>
              </a:rPr>
              <a:t>N&gt;=3</a:t>
            </a:r>
            <a:r>
              <a:rPr lang="zh-CN" altLang="zh-CN" dirty="0" smtClean="0">
                <a:solidFill>
                  <a:schemeClr val="bg1"/>
                </a:solidFill>
                <a:latin typeface="宋体" panose="02010600030101010101" pitchFamily="2" charset="-122"/>
                <a:ea typeface="宋体" panose="02010600030101010101" pitchFamily="2" charset="-122"/>
              </a:rPr>
              <a:t>。不同的</a:t>
            </a:r>
            <a:r>
              <a:rPr lang="en-US" altLang="zh-CN" dirty="0" err="1" smtClean="0">
                <a:solidFill>
                  <a:schemeClr val="bg1"/>
                </a:solidFill>
                <a:latin typeface="宋体" panose="02010600030101010101" pitchFamily="2" charset="-122"/>
                <a:ea typeface="宋体" panose="02010600030101010101" pitchFamily="2" charset="-122"/>
              </a:rPr>
              <a:t>N,W,R</a:t>
            </a:r>
            <a:r>
              <a:rPr lang="zh-CN" altLang="zh-CN" dirty="0" smtClean="0">
                <a:solidFill>
                  <a:schemeClr val="bg1"/>
                </a:solidFill>
                <a:latin typeface="宋体" panose="02010600030101010101" pitchFamily="2" charset="-122"/>
                <a:ea typeface="宋体" panose="02010600030101010101" pitchFamily="2" charset="-122"/>
              </a:rPr>
              <a:t>组合，是在可用性和一致性之间取一个平衡，以适应不同的应用场景。</a:t>
            </a:r>
            <a:endParaRPr lang="en-US" altLang="zh-CN" dirty="0" smtClean="0">
              <a:solidFill>
                <a:schemeClr val="bg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solidFill>
                <a:schemeClr val="bg1"/>
              </a:solidFill>
              <a:latin typeface="宋体" panose="02010600030101010101" pitchFamily="2" charset="-122"/>
              <a:ea typeface="宋体" panose="02010600030101010101" pitchFamily="2"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solidFill>
                  <a:schemeClr val="bg1"/>
                </a:solidFill>
                <a:latin typeface="宋体" panose="02010600030101010101" pitchFamily="2" charset="-122"/>
                <a:ea typeface="宋体" panose="02010600030101010101" pitchFamily="2" charset="-122"/>
              </a:rPr>
              <a:t>像</a:t>
            </a:r>
            <a:r>
              <a:rPr lang="en-US" altLang="zh-CN" dirty="0" err="1" smtClean="0">
                <a:solidFill>
                  <a:schemeClr val="bg1"/>
                </a:solidFill>
                <a:latin typeface="宋体" panose="02010600030101010101" pitchFamily="2" charset="-122"/>
                <a:ea typeface="宋体" panose="02010600030101010101" pitchFamily="2" charset="-122"/>
              </a:rPr>
              <a:t>Voldemort</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Cassandra</a:t>
            </a:r>
            <a:r>
              <a:rPr lang="zh-CN" altLang="en-US" dirty="0" smtClean="0">
                <a:solidFill>
                  <a:schemeClr val="bg1"/>
                </a:solidFill>
                <a:latin typeface="宋体" panose="02010600030101010101" pitchFamily="2" charset="-122"/>
                <a:ea typeface="宋体" panose="02010600030101010101" pitchFamily="2" charset="-122"/>
              </a:rPr>
              <a:t>和</a:t>
            </a:r>
            <a:r>
              <a:rPr lang="en-US" altLang="zh-CN" dirty="0" err="1" smtClean="0">
                <a:solidFill>
                  <a:schemeClr val="bg1"/>
                </a:solidFill>
                <a:latin typeface="宋体" panose="02010600030101010101" pitchFamily="2" charset="-122"/>
                <a:ea typeface="宋体" panose="02010600030101010101" pitchFamily="2" charset="-122"/>
              </a:rPr>
              <a:t>Riak</a:t>
            </a:r>
            <a:r>
              <a:rPr lang="zh-CN" altLang="en-US" dirty="0" smtClean="0">
                <a:solidFill>
                  <a:schemeClr val="bg1"/>
                </a:solidFill>
                <a:latin typeface="宋体" panose="02010600030101010101" pitchFamily="2" charset="-122"/>
                <a:ea typeface="宋体" panose="02010600030101010101" pitchFamily="2" charset="-122"/>
              </a:rPr>
              <a:t>这些类</a:t>
            </a:r>
            <a:r>
              <a:rPr lang="en-US" altLang="zh-CN" dirty="0" smtClean="0">
                <a:solidFill>
                  <a:schemeClr val="bg1"/>
                </a:solidFill>
                <a:latin typeface="宋体" panose="02010600030101010101" pitchFamily="2" charset="-122"/>
                <a:ea typeface="宋体" panose="02010600030101010101" pitchFamily="2" charset="-122"/>
              </a:rPr>
              <a:t>Dynamo</a:t>
            </a:r>
            <a:r>
              <a:rPr lang="zh-CN" altLang="en-US" dirty="0" smtClean="0">
                <a:solidFill>
                  <a:schemeClr val="bg1"/>
                </a:solidFill>
                <a:latin typeface="宋体" panose="02010600030101010101" pitchFamily="2" charset="-122"/>
                <a:ea typeface="宋体" panose="02010600030101010101" pitchFamily="2" charset="-122"/>
              </a:rPr>
              <a:t>的系统，通常都允许用户按需要设置</a:t>
            </a:r>
            <a:r>
              <a:rPr lang="en-US" altLang="zh-CN" dirty="0" smtClean="0">
                <a:solidFill>
                  <a:schemeClr val="bg1"/>
                </a:solidFill>
                <a:latin typeface="宋体" panose="02010600030101010101" pitchFamily="2" charset="-122"/>
                <a:ea typeface="宋体" panose="02010600030101010101" pitchFamily="2" charset="-122"/>
              </a:rPr>
              <a:t>N</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R</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W</a:t>
            </a:r>
            <a:r>
              <a:rPr lang="zh-CN" altLang="en-US" dirty="0" smtClean="0">
                <a:solidFill>
                  <a:schemeClr val="bg1"/>
                </a:solidFill>
                <a:latin typeface="宋体" panose="02010600030101010101" pitchFamily="2" charset="-122"/>
                <a:ea typeface="宋体" panose="02010600030101010101" pitchFamily="2" charset="-122"/>
              </a:rPr>
              <a:t>三个值，即使是设置成</a:t>
            </a:r>
            <a:r>
              <a:rPr lang="en-US" altLang="zh-CN" dirty="0" smtClean="0">
                <a:solidFill>
                  <a:schemeClr val="bg1"/>
                </a:solidFill>
                <a:latin typeface="宋体" panose="02010600030101010101" pitchFamily="2" charset="-122"/>
                <a:ea typeface="宋体" panose="02010600030101010101" pitchFamily="2" charset="-122"/>
              </a:rPr>
              <a:t>W</a:t>
            </a:r>
            <a:r>
              <a:rPr lang="zh-CN" altLang="en-US" dirty="0" smtClean="0">
                <a:solidFill>
                  <a:schemeClr val="bg1"/>
                </a:solidFill>
                <a:latin typeface="宋体" panose="02010600030101010101" pitchFamily="2" charset="-122"/>
                <a:ea typeface="宋体" panose="02010600030101010101" pitchFamily="2" charset="-122"/>
              </a:rPr>
              <a:t>＋</a:t>
            </a:r>
            <a:r>
              <a:rPr lang="en-US" altLang="zh-CN" dirty="0" smtClean="0">
                <a:solidFill>
                  <a:schemeClr val="bg1"/>
                </a:solidFill>
                <a:latin typeface="宋体" panose="02010600030101010101" pitchFamily="2" charset="-122"/>
                <a:ea typeface="宋体" panose="02010600030101010101" pitchFamily="2" charset="-122"/>
              </a:rPr>
              <a:t>R&lt;= N</a:t>
            </a:r>
            <a:r>
              <a:rPr lang="zh-CN" altLang="en-US" dirty="0" smtClean="0">
                <a:solidFill>
                  <a:schemeClr val="bg1"/>
                </a:solidFill>
                <a:latin typeface="宋体" panose="02010600030101010101" pitchFamily="2" charset="-122"/>
                <a:ea typeface="宋体" panose="02010600030101010101" pitchFamily="2" charset="-122"/>
              </a:rPr>
              <a:t>也是可以的。也就是说他允许用户在强一致性和最终一致性之间自由选择。而在用户选择了最终一致性，或者是</a:t>
            </a:r>
            <a:r>
              <a:rPr lang="en-US" altLang="zh-CN" dirty="0" smtClean="0">
                <a:solidFill>
                  <a:schemeClr val="bg1"/>
                </a:solidFill>
                <a:latin typeface="宋体" panose="02010600030101010101" pitchFamily="2" charset="-122"/>
                <a:ea typeface="宋体" panose="02010600030101010101" pitchFamily="2" charset="-122"/>
              </a:rPr>
              <a:t>W&lt;N</a:t>
            </a:r>
            <a:r>
              <a:rPr lang="zh-CN" altLang="en-US" dirty="0" smtClean="0">
                <a:solidFill>
                  <a:schemeClr val="bg1"/>
                </a:solidFill>
                <a:latin typeface="宋体" panose="02010600030101010101" pitchFamily="2" charset="-122"/>
                <a:ea typeface="宋体" panose="02010600030101010101" pitchFamily="2" charset="-122"/>
              </a:rPr>
              <a:t>的强一致性时，则总会出现一段“各个节点数据不同步导致系统处理不一致的时间”。为了提供最终一致性的支持，这些系统会提供一些工具来使数据更新被最终同步到所有相关节点。</a:t>
            </a:r>
            <a:endParaRPr lang="en-US" altLang="zh-CN" dirty="0" smtClean="0">
              <a:solidFill>
                <a:schemeClr val="bg1"/>
              </a:solidFill>
              <a:latin typeface="宋体" panose="02010600030101010101" pitchFamily="2" charset="-122"/>
              <a:ea typeface="宋体" panose="02010600030101010101" pitchFamily="2" charset="-122"/>
            </a:endParaRP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70</a:t>
            </a:fld>
            <a:endParaRPr lang="zh-CN" altLang="en-US"/>
          </a:p>
        </p:txBody>
      </p:sp>
    </p:spTree>
    <p:extLst>
      <p:ext uri="{BB962C8B-B14F-4D97-AF65-F5344CB8AC3E}">
        <p14:creationId xmlns:p14="http://schemas.microsoft.com/office/powerpoint/2010/main" val="4276841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第三个方面：与云计算的紧密结合，传统的关系型数据库没有办法进行水平扩展，所以没有办法充分利用底层云计算基础设施。</a:t>
            </a:r>
            <a:endParaRPr lang="en-US" altLang="zh-CN" dirty="0" smtClean="0"/>
          </a:p>
        </p:txBody>
      </p:sp>
      <p:sp>
        <p:nvSpPr>
          <p:cNvPr id="4" name="灯片编号占位符 3"/>
          <p:cNvSpPr>
            <a:spLocks noGrp="1"/>
          </p:cNvSpPr>
          <p:nvPr>
            <p:ph type="sldNum" sz="quarter" idx="10"/>
          </p:nvPr>
        </p:nvSpPr>
        <p:spPr/>
        <p:txBody>
          <a:bodyPr/>
          <a:lstStyle/>
          <a:p>
            <a:fld id="{81AFC0F8-0654-4743-BF7C-4B4AB55DBE56}" type="slidenum">
              <a:rPr lang="zh-CN" altLang="en-US" smtClean="0"/>
              <a:t>8</a:t>
            </a:fld>
            <a:endParaRPr lang="zh-CN" altLang="en-US"/>
          </a:p>
        </p:txBody>
      </p:sp>
    </p:spTree>
    <p:extLst>
      <p:ext uri="{BB962C8B-B14F-4D97-AF65-F5344CB8AC3E}">
        <p14:creationId xmlns:p14="http://schemas.microsoft.com/office/powerpoint/2010/main" val="18444403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NoSQL</a:t>
            </a:r>
            <a:r>
              <a:rPr lang="zh-CN" altLang="en-US" dirty="0" smtClean="0"/>
              <a:t>提供了良好的扩展性和灵活性，弥补了传统数据库的不足，满足了</a:t>
            </a:r>
            <a:r>
              <a:rPr lang="en-US" altLang="zh-CN" dirty="0" smtClean="0"/>
              <a:t>web2.0</a:t>
            </a:r>
            <a:r>
              <a:rPr lang="zh-CN" altLang="en-US" dirty="0" smtClean="0"/>
              <a:t>的需求，也有不足：不具备高度结构化查询，（复杂）查询效率不如关系型数据库，不支持事务的</a:t>
            </a:r>
            <a:r>
              <a:rPr lang="en-US" altLang="zh-CN" dirty="0" smtClean="0"/>
              <a:t>ACID</a:t>
            </a:r>
            <a:r>
              <a:rPr lang="zh-CN" altLang="en-US" dirty="0" smtClean="0"/>
              <a:t>特性。在这种情况下，</a:t>
            </a:r>
            <a:r>
              <a:rPr lang="en-US" altLang="zh-CN" dirty="0" err="1" smtClean="0"/>
              <a:t>NewSQL</a:t>
            </a:r>
            <a:r>
              <a:rPr lang="zh-CN" altLang="en-US" dirty="0" smtClean="0"/>
              <a:t>开始升温</a:t>
            </a:r>
            <a:endParaRPr lang="en-US" altLang="zh-CN" dirty="0" smtClean="0"/>
          </a:p>
          <a:p>
            <a:r>
              <a:rPr lang="en-US" altLang="zh-CN" dirty="0" err="1" smtClean="0"/>
              <a:t>NewSQL</a:t>
            </a:r>
            <a:r>
              <a:rPr lang="en-US" altLang="zh-CN" dirty="0" smtClean="0"/>
              <a:t> </a:t>
            </a:r>
            <a:r>
              <a:rPr lang="zh-CN" altLang="en-US" dirty="0" smtClean="0"/>
              <a:t>各种新的可扩展、高性能数据库的简称</a:t>
            </a:r>
            <a:endParaRPr lang="en-US" altLang="zh-CN" dirty="0" smtClean="0"/>
          </a:p>
          <a:p>
            <a:r>
              <a:rPr lang="zh-CN" altLang="en-US" dirty="0" smtClean="0"/>
              <a:t>具有</a:t>
            </a:r>
            <a:r>
              <a:rPr lang="en-US" altLang="zh-CN" dirty="0" smtClean="0"/>
              <a:t>no </a:t>
            </a:r>
            <a:r>
              <a:rPr lang="en-US" altLang="zh-CN" dirty="0" err="1" smtClean="0"/>
              <a:t>sql</a:t>
            </a:r>
            <a:r>
              <a:rPr lang="zh-CN" altLang="en-US" dirty="0" smtClean="0"/>
              <a:t>海量数据的存储能力，还具有传统数据库的事务</a:t>
            </a:r>
            <a:r>
              <a:rPr lang="en-US" altLang="zh-CN" dirty="0" smtClean="0"/>
              <a:t>ACID</a:t>
            </a:r>
            <a:r>
              <a:rPr lang="zh-CN" altLang="en-US" dirty="0" smtClean="0"/>
              <a:t>和</a:t>
            </a:r>
            <a:r>
              <a:rPr lang="en-US" altLang="zh-CN" dirty="0" smtClean="0"/>
              <a:t>SQL</a:t>
            </a:r>
            <a:r>
              <a:rPr lang="zh-CN" altLang="en-US" dirty="0" smtClean="0"/>
              <a:t>特性，不同</a:t>
            </a:r>
            <a:r>
              <a:rPr lang="en-US" altLang="zh-CN" dirty="0" smtClean="0"/>
              <a:t>new SQL </a:t>
            </a:r>
            <a:r>
              <a:rPr lang="zh-CN" altLang="en-US" dirty="0" smtClean="0"/>
              <a:t>内部结构差异很大，显著的共同点：都支持关系数据模型，都使用</a:t>
            </a:r>
            <a:r>
              <a:rPr lang="en-US" altLang="zh-CN" dirty="0" smtClean="0"/>
              <a:t>SQL</a:t>
            </a:r>
            <a:r>
              <a:rPr lang="zh-CN" altLang="en-US" dirty="0" smtClean="0"/>
              <a:t>作为主要的接口</a:t>
            </a:r>
            <a:endParaRPr lang="en-US" altLang="zh-CN" dirty="0" smtClean="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71</a:t>
            </a:fld>
            <a:endParaRPr lang="zh-CN" altLang="en-US"/>
          </a:p>
        </p:txBody>
      </p:sp>
    </p:spTree>
    <p:extLst>
      <p:ext uri="{BB962C8B-B14F-4D97-AF65-F5344CB8AC3E}">
        <p14:creationId xmlns:p14="http://schemas.microsoft.com/office/powerpoint/2010/main" val="88160294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设计之初，希望达到理想状态，不同场景，选择不同的产品</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72</a:t>
            </a:fld>
            <a:endParaRPr lang="zh-CN" altLang="en-US"/>
          </a:p>
        </p:txBody>
      </p:sp>
    </p:spTree>
    <p:extLst>
      <p:ext uri="{BB962C8B-B14F-4D97-AF65-F5344CB8AC3E}">
        <p14:creationId xmlns:p14="http://schemas.microsoft.com/office/powerpoint/2010/main" val="212804137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采用关系型数据模型，借助</a:t>
            </a:r>
            <a:r>
              <a:rPr lang="en-US" altLang="zh-CN" dirty="0" err="1" smtClean="0"/>
              <a:t>nosql</a:t>
            </a:r>
            <a:r>
              <a:rPr lang="zh-CN" altLang="en-US" dirty="0" smtClean="0"/>
              <a:t>的架构，水平可扩展性，多个节点上安装</a:t>
            </a:r>
            <a:endParaRPr lang="en-US" altLang="zh-CN" dirty="0" smtClean="0"/>
          </a:p>
          <a:p>
            <a:r>
              <a:rPr lang="en-US" altLang="zh-CN" dirty="0" err="1" smtClean="0"/>
              <a:t>NewSQL</a:t>
            </a:r>
            <a:r>
              <a:rPr lang="zh-CN" altLang="en-US" dirty="0" smtClean="0"/>
              <a:t>典型的产品：亚马逊</a:t>
            </a:r>
            <a:r>
              <a:rPr lang="en-US" altLang="zh-CN" dirty="0" err="1" smtClean="0"/>
              <a:t>RDS</a:t>
            </a:r>
            <a:r>
              <a:rPr lang="zh-CN" altLang="en-US" dirty="0" smtClean="0"/>
              <a:t> 微软的</a:t>
            </a:r>
            <a:r>
              <a:rPr lang="en-US" altLang="zh-CN" dirty="0" smtClean="0"/>
              <a:t>Azure</a:t>
            </a:r>
            <a:r>
              <a:rPr lang="zh-CN" altLang="en-US" dirty="0" smtClean="0"/>
              <a:t>底层用</a:t>
            </a:r>
            <a:r>
              <a:rPr lang="en-US" altLang="zh-CN" dirty="0" err="1" smtClean="0"/>
              <a:t>sql</a:t>
            </a:r>
            <a:r>
              <a:rPr lang="en-US" altLang="zh-CN" dirty="0" smtClean="0"/>
              <a:t> server</a:t>
            </a:r>
            <a:r>
              <a:rPr lang="en-US" altLang="zh-CN" baseline="0" dirty="0" smtClean="0"/>
              <a:t> </a:t>
            </a:r>
            <a:r>
              <a:rPr lang="zh-CN" altLang="en-US" baseline="0" dirty="0" smtClean="0"/>
              <a:t>技术</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74</a:t>
            </a:fld>
            <a:endParaRPr lang="zh-CN" altLang="en-US"/>
          </a:p>
        </p:txBody>
      </p:sp>
    </p:spTree>
    <p:extLst>
      <p:ext uri="{BB962C8B-B14F-4D97-AF65-F5344CB8AC3E}">
        <p14:creationId xmlns:p14="http://schemas.microsoft.com/office/powerpoint/2010/main" val="63416474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75</a:t>
            </a:fld>
            <a:endParaRPr lang="zh-CN" altLang="en-US"/>
          </a:p>
        </p:txBody>
      </p:sp>
    </p:spTree>
    <p:extLst>
      <p:ext uri="{BB962C8B-B14F-4D97-AF65-F5344CB8AC3E}">
        <p14:creationId xmlns:p14="http://schemas.microsoft.com/office/powerpoint/2010/main" val="436539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云计算基础设施非常突出的优点，根据负载的实时变化来对底层的</a:t>
            </a:r>
            <a:r>
              <a:rPr lang="en-US" altLang="zh-CN" dirty="0" smtClean="0"/>
              <a:t>IT</a:t>
            </a:r>
            <a:r>
              <a:rPr lang="zh-CN" altLang="en-US" dirty="0" smtClean="0"/>
              <a:t>基础设施进行动态伸缩，</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如果负载增加，更多的机器纳入整个集群中去，满足增加负载的需求</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负载减少，就可以把相关的机器节点退出集群，云计算就有非常好的可伸缩性</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如果采用传统的关系型数据库，即使底层资源具有非常好的可伸缩性，依然没有办法发挥它的作用</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因为对于关系型数据库，纵向可扩展性受到一定的限制，在水平可扩展性方面，不具有这方面的特性，所以没有办法架构在云计算基础，去充分利用云计算的相关资源。对于</a:t>
            </a:r>
            <a:r>
              <a:rPr lang="en-US" altLang="zh-CN" dirty="0" smtClean="0"/>
              <a:t>no</a:t>
            </a:r>
            <a:r>
              <a:rPr lang="en-US" altLang="zh-CN" baseline="0" dirty="0" smtClean="0"/>
              <a:t> </a:t>
            </a:r>
            <a:r>
              <a:rPr lang="en-US" altLang="zh-CN" baseline="0" dirty="0" err="1" smtClean="0"/>
              <a:t>sql</a:t>
            </a:r>
            <a:r>
              <a:rPr lang="zh-CN" altLang="en-US" baseline="0" dirty="0" smtClean="0"/>
              <a:t>数据库，优势非常明显</a:t>
            </a:r>
            <a:r>
              <a:rPr lang="zh-CN" altLang="en-US" dirty="0" smtClean="0"/>
              <a:t>设施上，设计之初，伴随着云计算技术出现的。设计之初，充分考虑了数据的水平可扩展性。所以可以充分利用底层的云计算基础设施，存储数据量增加的时候，云计算基础设施可以为它提供更多的资源</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所以说</a:t>
            </a:r>
            <a:r>
              <a:rPr lang="zh-CN" altLang="en-US" baseline="0" dirty="0" smtClean="0"/>
              <a:t> </a:t>
            </a:r>
            <a:r>
              <a:rPr lang="en-US" altLang="zh-CN" baseline="0" dirty="0" err="1" smtClean="0"/>
              <a:t>nosql</a:t>
            </a:r>
            <a:r>
              <a:rPr lang="zh-CN" altLang="en-US" baseline="0" dirty="0" smtClean="0"/>
              <a:t>与</a:t>
            </a:r>
            <a:r>
              <a:rPr lang="zh-CN" altLang="en-US" dirty="0" smtClean="0"/>
              <a:t>云计算是紧密结合的</a:t>
            </a:r>
          </a:p>
          <a:p>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9</a:t>
            </a:fld>
            <a:endParaRPr lang="zh-CN" altLang="en-US"/>
          </a:p>
        </p:txBody>
      </p:sp>
    </p:spTree>
    <p:extLst>
      <p:ext uri="{BB962C8B-B14F-4D97-AF65-F5344CB8AC3E}">
        <p14:creationId xmlns:p14="http://schemas.microsoft.com/office/powerpoint/2010/main" val="1295831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关系型数据库在</a:t>
            </a:r>
            <a:r>
              <a:rPr lang="en-US" altLang="zh-CN" dirty="0" smtClean="0"/>
              <a:t>70</a:t>
            </a:r>
            <a:r>
              <a:rPr lang="zh-CN" altLang="en-US" dirty="0" smtClean="0"/>
              <a:t>年代提出来之后，在很大程度上解决了企业应用系统的需求，</a:t>
            </a:r>
            <a:r>
              <a:rPr lang="en-US" altLang="zh-CN" dirty="0" smtClean="0"/>
              <a:t>70~</a:t>
            </a:r>
            <a:r>
              <a:rPr lang="zh-CN" altLang="en-US" dirty="0" smtClean="0"/>
              <a:t>本世纪前</a:t>
            </a:r>
            <a:r>
              <a:rPr lang="en-US" altLang="zh-CN" dirty="0" smtClean="0"/>
              <a:t>10</a:t>
            </a:r>
            <a:r>
              <a:rPr lang="zh-CN" altLang="en-US" dirty="0" smtClean="0"/>
              <a:t>年，关系型数据库一直处于主流地位，看到的很多数据库都是关系型数据库，占主流地位已经三四十年</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10</a:t>
            </a:fld>
            <a:endParaRPr lang="zh-CN" altLang="en-US"/>
          </a:p>
        </p:txBody>
      </p:sp>
    </p:spTree>
    <p:extLst>
      <p:ext uri="{BB962C8B-B14F-4D97-AF65-F5344CB8AC3E}">
        <p14:creationId xmlns:p14="http://schemas.microsoft.com/office/powerpoint/2010/main" val="27897556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这些都可以让关系型数据库解决企业业务系统中关键的业务需求</a:t>
            </a:r>
            <a:endParaRPr lang="zh-CN" altLang="en-US" dirty="0"/>
          </a:p>
        </p:txBody>
      </p:sp>
      <p:sp>
        <p:nvSpPr>
          <p:cNvPr id="4" name="灯片编号占位符 3"/>
          <p:cNvSpPr>
            <a:spLocks noGrp="1"/>
          </p:cNvSpPr>
          <p:nvPr>
            <p:ph type="sldNum" sz="quarter" idx="10"/>
          </p:nvPr>
        </p:nvSpPr>
        <p:spPr/>
        <p:txBody>
          <a:bodyPr/>
          <a:lstStyle/>
          <a:p>
            <a:fld id="{81AFC0F8-0654-4743-BF7C-4B4AB55DBE56}" type="slidenum">
              <a:rPr lang="zh-CN" altLang="en-US" smtClean="0"/>
              <a:t>11</a:t>
            </a:fld>
            <a:endParaRPr lang="zh-CN" altLang="en-US"/>
          </a:p>
        </p:txBody>
      </p:sp>
    </p:spTree>
    <p:extLst>
      <p:ext uri="{BB962C8B-B14F-4D97-AF65-F5344CB8AC3E}">
        <p14:creationId xmlns:p14="http://schemas.microsoft.com/office/powerpoint/2010/main" val="42047405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课时首页-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11" name="标题 1"/>
          <p:cNvSpPr>
            <a:spLocks noGrp="1"/>
          </p:cNvSpPr>
          <p:nvPr>
            <p:ph type="title" hasCustomPrompt="1"/>
          </p:nvPr>
        </p:nvSpPr>
        <p:spPr>
          <a:xfrm>
            <a:off x="387450" y="160650"/>
            <a:ext cx="8626500" cy="349650"/>
          </a:xfrm>
        </p:spPr>
        <p:txBody>
          <a:bodyPr anchor="ctr" anchorCtr="0">
            <a:normAutofit/>
          </a:bodyPr>
          <a:lstStyle>
            <a:lvl1pPr algn="l">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dirty="0" smtClean="0"/>
              <a:t>课程主标题</a:t>
            </a:r>
            <a:endParaRPr lang="zh-CN" altLang="en-US" dirty="0"/>
          </a:p>
        </p:txBody>
      </p:sp>
      <p:sp>
        <p:nvSpPr>
          <p:cNvPr id="15" name="文本占位符 2"/>
          <p:cNvSpPr>
            <a:spLocks noGrp="1"/>
          </p:cNvSpPr>
          <p:nvPr>
            <p:ph type="body" idx="1" hasCustomPrompt="1"/>
          </p:nvPr>
        </p:nvSpPr>
        <p:spPr>
          <a:xfrm>
            <a:off x="79650" y="1837350"/>
            <a:ext cx="8984250" cy="592650"/>
          </a:xfrm>
        </p:spPr>
        <p:txBody>
          <a:bodyPr anchor="ctr">
            <a:noAutofit/>
          </a:bodyPr>
          <a:lstStyle>
            <a:lvl1pPr marL="71550" indent="0" algn="ctr">
              <a:lnSpc>
                <a:spcPct val="140000"/>
              </a:lnSpc>
              <a:spcBef>
                <a:spcPts val="0"/>
              </a:spcBef>
              <a:buClr>
                <a:srgbClr val="35B558"/>
              </a:buClr>
              <a:buSzPct val="105000"/>
              <a:buFontTx/>
              <a:buNone/>
              <a:defRPr sz="3600" baseline="0">
                <a:solidFill>
                  <a:srgbClr val="35B558"/>
                </a:solidFill>
                <a:latin typeface="宋体" panose="02010600030101010101" pitchFamily="2" charset="-122"/>
                <a:ea typeface="宋体" panose="02010600030101010101" pitchFamily="2" charset="-122"/>
              </a:defRPr>
            </a:lvl1pPr>
            <a:lvl2pPr marL="171450" indent="0">
              <a:buNone/>
              <a:defRPr sz="800">
                <a:solidFill>
                  <a:schemeClr val="tx1">
                    <a:tint val="75000"/>
                  </a:schemeClr>
                </a:solidFill>
              </a:defRPr>
            </a:lvl2pPr>
            <a:lvl3pPr marL="342900" indent="0">
              <a:buNone/>
              <a:defRPr sz="700">
                <a:solidFill>
                  <a:schemeClr val="tx1">
                    <a:tint val="75000"/>
                  </a:schemeClr>
                </a:solidFill>
              </a:defRPr>
            </a:lvl3pPr>
            <a:lvl4pPr marL="514350" indent="0">
              <a:buNone/>
              <a:defRPr sz="600">
                <a:solidFill>
                  <a:schemeClr val="tx1">
                    <a:tint val="75000"/>
                  </a:schemeClr>
                </a:solidFill>
              </a:defRPr>
            </a:lvl4pPr>
            <a:lvl5pPr marL="685800" indent="0">
              <a:buNone/>
              <a:defRPr sz="600">
                <a:solidFill>
                  <a:schemeClr val="tx1">
                    <a:tint val="75000"/>
                  </a:schemeClr>
                </a:solidFill>
              </a:defRPr>
            </a:lvl5pPr>
            <a:lvl6pPr marL="857250" indent="0">
              <a:buNone/>
              <a:defRPr sz="600">
                <a:solidFill>
                  <a:schemeClr val="tx1">
                    <a:tint val="75000"/>
                  </a:schemeClr>
                </a:solidFill>
              </a:defRPr>
            </a:lvl6pPr>
            <a:lvl7pPr marL="1028700" indent="0">
              <a:buNone/>
              <a:defRPr sz="600">
                <a:solidFill>
                  <a:schemeClr val="tx1">
                    <a:tint val="75000"/>
                  </a:schemeClr>
                </a:solidFill>
              </a:defRPr>
            </a:lvl7pPr>
            <a:lvl8pPr marL="1200150" indent="0">
              <a:buNone/>
              <a:defRPr sz="600">
                <a:solidFill>
                  <a:schemeClr val="tx1">
                    <a:tint val="75000"/>
                  </a:schemeClr>
                </a:solidFill>
              </a:defRPr>
            </a:lvl8pPr>
            <a:lvl9pPr marL="1371600" indent="0">
              <a:buNone/>
              <a:defRPr sz="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课时概要页">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课时主标题 </a:t>
            </a:r>
            <a:r>
              <a:rPr lang="en-US" altLang="zh-CN" sz="2000" dirty="0" smtClean="0">
                <a:solidFill>
                  <a:srgbClr val="666666"/>
                </a:solidFill>
              </a:rPr>
              <a:t>— </a:t>
            </a:r>
            <a:r>
              <a:rPr lang="zh-CN" altLang="en-US" sz="2000" dirty="0" smtClean="0">
                <a:solidFill>
                  <a:srgbClr val="666666"/>
                </a:solidFill>
              </a:rPr>
              <a:t>课时知识点</a:t>
            </a:r>
            <a:endParaRPr lang="zh-CN" altLang="en-US" dirty="0"/>
          </a:p>
        </p:txBody>
      </p:sp>
      <p:sp>
        <p:nvSpPr>
          <p:cNvPr id="8" name="副标题 2"/>
          <p:cNvSpPr>
            <a:spLocks noGrp="1"/>
          </p:cNvSpPr>
          <p:nvPr>
            <p:ph type="subTitle" idx="1" hasCustomPrompt="1"/>
          </p:nvPr>
        </p:nvSpPr>
        <p:spPr>
          <a:xfrm>
            <a:off x="1318950" y="1324350"/>
            <a:ext cx="6852600" cy="3450600"/>
          </a:xfrm>
        </p:spPr>
        <p:txBody>
          <a:bodyPr anchor="t"/>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课时知识点</a:t>
            </a:r>
            <a:endParaRPr lang="en-US" altLang="zh-CN" dirty="0" smtClean="0"/>
          </a:p>
          <a:p>
            <a:r>
              <a:rPr lang="zh-CN" altLang="en-US" dirty="0" smtClean="0"/>
              <a:t>课时知识点</a:t>
            </a:r>
            <a:endParaRPr lang="en-US" altLang="zh-CN" dirty="0" smtClean="0"/>
          </a:p>
          <a:p>
            <a:r>
              <a:rPr lang="zh-CN" altLang="en-US" dirty="0" smtClean="0"/>
              <a:t>课时知识点</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3655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课时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Tx/>
              <a:buSzPct val="75000"/>
              <a:buFontTx/>
              <a:buNone/>
              <a:tabLst/>
              <a:defRPr sz="1800" baseline="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课时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noChangeAspect="1"/>
          </p:cNvSpPr>
          <p:nvPr>
            <p:ph type="ctrTitle" hasCustomPrompt="1"/>
          </p:nvPr>
        </p:nvSpPr>
        <p:spPr>
          <a:xfrm>
            <a:off x="387450" y="160650"/>
            <a:ext cx="8626500" cy="349650"/>
          </a:xfrm>
        </p:spPr>
        <p:txBody>
          <a:bodyPr anchor="ctr" anchorCtr="0">
            <a:norm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marL="0" marR="0" lvl="0" indent="0" algn="l" defTabSz="309547"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386535" y="951570"/>
            <a:ext cx="8325450" cy="385560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课时内容模板(三)">
    <p:bg>
      <p:bgPr>
        <a:solidFill>
          <a:srgbClr val="F9F9F9"/>
        </a:solidFill>
        <a:effectLst/>
      </p:bgPr>
    </p:bg>
    <p:spTree>
      <p:nvGrpSpPr>
        <p:cNvPr id="1" name=""/>
        <p:cNvGrpSpPr/>
        <p:nvPr/>
      </p:nvGrpSpPr>
      <p:grpSpPr>
        <a:xfrm>
          <a:off x="0" y="0"/>
          <a:ext cx="0" cy="0"/>
          <a:chOff x="0" y="0"/>
          <a:chExt cx="0" cy="0"/>
        </a:xfrm>
      </p:grpSpPr>
      <p:sp>
        <p:nvSpPr>
          <p:cNvPr id="13" name="Shape 68"/>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7" name="标题 1"/>
          <p:cNvSpPr>
            <a:spLocks noGrp="1"/>
          </p:cNvSpPr>
          <p:nvPr>
            <p:ph type="ctrTitle" hasCustomPrompt="1"/>
          </p:nvPr>
        </p:nvSpPr>
        <p:spPr>
          <a:xfrm>
            <a:off x="387450" y="160650"/>
            <a:ext cx="8626500" cy="349650"/>
          </a:xfrm>
        </p:spPr>
        <p:txBody>
          <a:bodyPr anchor="ctr" anchorCtr="0">
            <a:noAutofit/>
          </a:bodyPr>
          <a:lstStyle>
            <a:lvl1pPr marL="0" marR="0" indent="0" algn="l" defTabSz="309547" eaLnBrk="1" fontAlgn="auto" latinLnBrk="0" hangingPunct="1">
              <a:lnSpc>
                <a:spcPct val="100000"/>
              </a:lnSpc>
              <a:spcBef>
                <a:spcPts val="0"/>
              </a:spcBef>
              <a:spcAft>
                <a:spcPts val="0"/>
              </a:spcAft>
              <a:buClrTx/>
              <a:buSzTx/>
              <a:buFontTx/>
              <a:buNone/>
              <a:tabLst/>
              <a:defRPr lang="zh-CN" altLang="en-US" sz="2000" baseline="0" dirty="0">
                <a:solidFill>
                  <a:srgbClr val="666666"/>
                </a:solidFill>
                <a:latin typeface="微软雅黑" panose="020B0503020204020204" pitchFamily="34" charset="-122"/>
                <a:ea typeface="微软雅黑" panose="020B0503020204020204" pitchFamily="34" charset="-122"/>
                <a:cs typeface="+mn-cs"/>
                <a:sym typeface="Helvetica Light"/>
              </a:defRPr>
            </a:lvl1pPr>
          </a:lstStyle>
          <a:p>
            <a:pPr lvl="0">
              <a:defRPr sz="1800">
                <a:solidFill>
                  <a:srgbClr val="000000"/>
                </a:solidFill>
              </a:defRPr>
            </a:pPr>
            <a:r>
              <a:rPr lang="zh-CN" altLang="en-US" sz="2000" dirty="0" smtClean="0">
                <a:solidFill>
                  <a:srgbClr val="666666"/>
                </a:solidFill>
              </a:rPr>
              <a:t>课时名称</a:t>
            </a:r>
            <a:endParaRPr lang="zh-CN" altLang="en-US" dirty="0"/>
          </a:p>
        </p:txBody>
      </p:sp>
      <p:sp>
        <p:nvSpPr>
          <p:cNvPr id="8" name="副标题 2"/>
          <p:cNvSpPr>
            <a:spLocks noGrp="1"/>
          </p:cNvSpPr>
          <p:nvPr>
            <p:ph type="subTitle" idx="1" hasCustomPrompt="1"/>
          </p:nvPr>
        </p:nvSpPr>
        <p:spPr>
          <a:xfrm>
            <a:off x="386535" y="953100"/>
            <a:ext cx="8325450" cy="3794850"/>
          </a:xfrm>
        </p:spPr>
        <p:txBody>
          <a:bodyPr anchor="t">
            <a:noAutofit/>
          </a:bodyPr>
          <a:lstStyle>
            <a:lvl1pPr marL="0" marR="0" indent="0" algn="l" defTabSz="309547" eaLnBrk="1" fontAlgn="auto" latinLnBrk="0" hangingPunct="1">
              <a:lnSpc>
                <a:spcPct val="140000"/>
              </a:lnSpc>
              <a:spcBef>
                <a:spcPts val="0"/>
              </a:spcBef>
              <a:spcAft>
                <a:spcPts val="0"/>
              </a:spcAft>
              <a:buClr>
                <a:srgbClr val="35B558"/>
              </a:buClr>
              <a:buSzPct val="75000"/>
              <a:buFont typeface="Arial" panose="020B0604020202020204" pitchFamily="34" charset="0"/>
              <a:buNone/>
              <a:tabLst/>
              <a:defRPr lang="en-US" altLang="zh-CN" sz="2000" dirty="0" smtClean="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p:nvSpPr>
        <p:spPr>
          <a:xfrm>
            <a:off x="-152060" y="187901"/>
            <a:ext cx="476250" cy="295275"/>
          </a:xfrm>
          <a:prstGeom prst="rect">
            <a:avLst/>
          </a:prstGeom>
          <a:blipFill>
            <a:blip r:embed="rId2"/>
          </a:blipFill>
          <a:ln w="12700">
            <a:miter lim="400000"/>
          </a:ln>
        </p:spPr>
        <p:txBody>
          <a:bodyPr lIns="0" tIns="0" rIns="0" bIns="0" anchor="ctr"/>
          <a:lstStyle/>
          <a:p>
            <a:pPr lvl="0">
              <a:defRPr sz="3600"/>
            </a:pPr>
            <a:endParaRPr sz="1400"/>
          </a:p>
        </p:txBody>
      </p:sp>
      <p:sp>
        <p:nvSpPr>
          <p:cNvPr id="4" name="标题 1"/>
          <p:cNvSpPr>
            <a:spLocks noGrp="1"/>
          </p:cNvSpPr>
          <p:nvPr>
            <p:ph type="ctrTitle" hasCustomPrompt="1"/>
          </p:nvPr>
        </p:nvSpPr>
        <p:spPr>
          <a:xfrm>
            <a:off x="387450" y="160650"/>
            <a:ext cx="8626500" cy="349650"/>
          </a:xfrm>
        </p:spPr>
        <p:txBody>
          <a:bodyPr anchor="ctr" anchorCtr="0">
            <a:noAutofit/>
          </a:bodyPr>
          <a:lstStyle>
            <a:lvl1pPr algn="l">
              <a:defRPr sz="2000" baseline="0">
                <a:solidFill>
                  <a:srgbClr val="666666"/>
                </a:solidFill>
                <a:latin typeface="微软雅黑" panose="020B0503020204020204" pitchFamily="34" charset="-122"/>
                <a:ea typeface="微软雅黑" panose="020B0503020204020204" pitchFamily="34" charset="-122"/>
              </a:defRPr>
            </a:lvl1pPr>
          </a:lstStyle>
          <a:p>
            <a:r>
              <a:rPr lang="zh-CN" altLang="en-US" sz="20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386535" y="951570"/>
            <a:ext cx="8325450" cy="3855600"/>
          </a:xfrm>
        </p:spPr>
        <p:txBody>
          <a:bodyPr anchor="t">
            <a:noAutofit/>
          </a:bodyPr>
          <a:lstStyle>
            <a:lvl1pPr marL="0" indent="0" algn="l">
              <a:lnSpc>
                <a:spcPct val="140000"/>
              </a:lnSpc>
              <a:spcBef>
                <a:spcPts val="0"/>
              </a:spcBef>
              <a:buNone/>
              <a:defRPr sz="2000">
                <a:solidFill>
                  <a:srgbClr val="666666"/>
                </a:solidFill>
                <a:latin typeface="宋体" panose="02010600030101010101" pitchFamily="2" charset="-122"/>
                <a:ea typeface="宋体" panose="02010600030101010101" pitchFamily="2" charset="-122"/>
              </a:defRPr>
            </a:lvl1pPr>
            <a:lvl2pPr marL="171450" indent="0" algn="ctr">
              <a:buNone/>
              <a:defRPr sz="800"/>
            </a:lvl2pPr>
            <a:lvl3pPr marL="342900" indent="0" algn="ctr">
              <a:buNone/>
              <a:defRPr sz="700"/>
            </a:lvl3pPr>
            <a:lvl4pPr marL="514350" indent="0" algn="ctr">
              <a:buNone/>
              <a:defRPr sz="600"/>
            </a:lvl4pPr>
            <a:lvl5pPr marL="685800" indent="0" algn="ctr">
              <a:buNone/>
              <a:defRPr sz="600"/>
            </a:lvl5pPr>
            <a:lvl6pPr marL="857250" indent="0" algn="ctr">
              <a:buNone/>
              <a:defRPr sz="600"/>
            </a:lvl6pPr>
            <a:lvl7pPr marL="1028700" indent="0" algn="ctr">
              <a:buNone/>
              <a:defRPr sz="600"/>
            </a:lvl7pPr>
            <a:lvl8pPr marL="1200150" indent="0" algn="ctr">
              <a:buNone/>
              <a:defRPr sz="600"/>
            </a:lvl8pPr>
            <a:lvl9pPr marL="1371600" indent="0" algn="ctr">
              <a:buNone/>
              <a:defRPr sz="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843558"/>
            <a:ext cx="8229600" cy="3394472"/>
          </a:xfrm>
        </p:spPr>
        <p:txBody>
          <a:bodyPr/>
          <a:lstStyle>
            <a:lvl1pPr>
              <a:defRPr sz="2800">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2019/5/9</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9602" y="0"/>
            <a:ext cx="9153601" cy="614150"/>
          </a:xfrm>
        </p:spPr>
        <p:txBody>
          <a:bodyPr>
            <a:normAutofit/>
          </a:bodyPr>
          <a:lstStyle>
            <a:lvl1pPr>
              <a:defRPr sz="3600" b="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028700"/>
            <a:ext cx="8153400" cy="3565922"/>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3" name="标题 1"/>
          <p:cNvSpPr>
            <a:spLocks noGrp="1"/>
          </p:cNvSpPr>
          <p:nvPr>
            <p:ph type="title" idx="10"/>
          </p:nvPr>
        </p:nvSpPr>
        <p:spPr>
          <a:xfrm>
            <a:off x="1143000" y="57150"/>
            <a:ext cx="8001000" cy="685800"/>
          </a:xfrm>
        </p:spPr>
        <p:txBody>
          <a:body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14523293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33413" y="133350"/>
            <a:ext cx="7877175" cy="8572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4200" dirty="0" err="1">
                <a:solidFill>
                  <a:srgbClr val="FFFFFF"/>
                </a:solidFill>
              </a:rPr>
              <a:t>标题文本</a:t>
            </a:r>
            <a:endParaRPr sz="4200" dirty="0">
              <a:solidFill>
                <a:srgbClr val="FFFFFF"/>
              </a:solidFill>
            </a:endParaRPr>
          </a:p>
        </p:txBody>
      </p:sp>
      <p:sp>
        <p:nvSpPr>
          <p:cNvPr id="3" name="Shape 3"/>
          <p:cNvSpPr>
            <a:spLocks noGrp="1"/>
          </p:cNvSpPr>
          <p:nvPr>
            <p:ph type="body" idx="1"/>
          </p:nvPr>
        </p:nvSpPr>
        <p:spPr>
          <a:xfrm>
            <a:off x="633413" y="1181100"/>
            <a:ext cx="7877175" cy="348615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solidFill>
                  <a:srgbClr val="000000"/>
                </a:solidFill>
              </a:defRPr>
            </a:pPr>
            <a:r>
              <a:rPr sz="2000" dirty="0" err="1">
                <a:solidFill>
                  <a:srgbClr val="FFFFFF"/>
                </a:solidFill>
              </a:rPr>
              <a:t>正文级别</a:t>
            </a:r>
            <a:r>
              <a:rPr sz="2000" dirty="0">
                <a:solidFill>
                  <a:srgbClr val="FFFFFF"/>
                </a:solidFill>
              </a:rPr>
              <a:t> 1</a:t>
            </a:r>
          </a:p>
          <a:p>
            <a:pPr lvl="1">
              <a:defRPr sz="1800">
                <a:solidFill>
                  <a:srgbClr val="000000"/>
                </a:solidFill>
              </a:defRPr>
            </a:pPr>
            <a:r>
              <a:rPr sz="2000" dirty="0" err="1">
                <a:solidFill>
                  <a:srgbClr val="FFFFFF"/>
                </a:solidFill>
              </a:rPr>
              <a:t>正文级别</a:t>
            </a:r>
            <a:r>
              <a:rPr sz="2000" dirty="0">
                <a:solidFill>
                  <a:srgbClr val="FFFFFF"/>
                </a:solidFill>
              </a:rPr>
              <a:t> 2</a:t>
            </a:r>
          </a:p>
          <a:p>
            <a:pPr lvl="2">
              <a:defRPr sz="1800">
                <a:solidFill>
                  <a:srgbClr val="000000"/>
                </a:solidFill>
              </a:defRPr>
            </a:pPr>
            <a:r>
              <a:rPr sz="2000" dirty="0" err="1">
                <a:solidFill>
                  <a:srgbClr val="FFFFFF"/>
                </a:solidFill>
              </a:rPr>
              <a:t>正文级别</a:t>
            </a:r>
            <a:r>
              <a:rPr sz="2000" dirty="0">
                <a:solidFill>
                  <a:srgbClr val="FFFFFF"/>
                </a:solidFill>
              </a:rPr>
              <a:t> 3</a:t>
            </a:r>
          </a:p>
          <a:p>
            <a:pPr lvl="3">
              <a:defRPr sz="1800">
                <a:solidFill>
                  <a:srgbClr val="000000"/>
                </a:solidFill>
              </a:defRPr>
            </a:pPr>
            <a:r>
              <a:rPr sz="2000" dirty="0" err="1">
                <a:solidFill>
                  <a:srgbClr val="FFFFFF"/>
                </a:solidFill>
              </a:rPr>
              <a:t>正文级别</a:t>
            </a:r>
            <a:r>
              <a:rPr sz="2000" dirty="0">
                <a:solidFill>
                  <a:srgbClr val="FFFFFF"/>
                </a:solidFill>
              </a:rPr>
              <a:t> 4</a:t>
            </a:r>
          </a:p>
          <a:p>
            <a:pPr lvl="4">
              <a:defRPr sz="1800">
                <a:solidFill>
                  <a:srgbClr val="000000"/>
                </a:solidFill>
              </a:defRPr>
            </a:pPr>
            <a:r>
              <a:rPr sz="2000" dirty="0" err="1">
                <a:solidFill>
                  <a:srgbClr val="FFFFFF"/>
                </a:solidFill>
              </a:rPr>
              <a:t>正文级别</a:t>
            </a:r>
            <a:r>
              <a:rPr sz="20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Lst>
  <p:transition spd="med"/>
  <p:timing>
    <p:tnLst>
      <p:par>
        <p:cTn id="1" dur="indefinite" restart="never" nodeType="tmRoot"/>
      </p:par>
    </p:tnLst>
  </p:timing>
  <p:txStyles>
    <p:titleStyle>
      <a:lvl1pPr algn="ctr" defTabSz="309547" eaLnBrk="1" hangingPunct="1">
        <a:defRPr sz="4200">
          <a:solidFill>
            <a:srgbClr val="FFFFFF"/>
          </a:solidFill>
          <a:latin typeface="+mn-lt"/>
          <a:ea typeface="+mn-ea"/>
          <a:cs typeface="+mn-cs"/>
          <a:sym typeface="Helvetica Light"/>
        </a:defRPr>
      </a:lvl1pPr>
      <a:lvl2pPr indent="85721" algn="ctr" defTabSz="309547" eaLnBrk="1" hangingPunct="1">
        <a:defRPr sz="4200">
          <a:solidFill>
            <a:srgbClr val="FFFFFF"/>
          </a:solidFill>
          <a:latin typeface="+mn-lt"/>
          <a:ea typeface="+mn-ea"/>
          <a:cs typeface="+mn-cs"/>
          <a:sym typeface="Helvetica Light"/>
        </a:defRPr>
      </a:lvl2pPr>
      <a:lvl3pPr indent="171442" algn="ctr" defTabSz="309547" eaLnBrk="1" hangingPunct="1">
        <a:defRPr sz="4200">
          <a:solidFill>
            <a:srgbClr val="FFFFFF"/>
          </a:solidFill>
          <a:latin typeface="+mn-lt"/>
          <a:ea typeface="+mn-ea"/>
          <a:cs typeface="+mn-cs"/>
          <a:sym typeface="Helvetica Light"/>
        </a:defRPr>
      </a:lvl3pPr>
      <a:lvl4pPr indent="257162" algn="ctr" defTabSz="309547" eaLnBrk="1" hangingPunct="1">
        <a:defRPr sz="4200">
          <a:solidFill>
            <a:srgbClr val="FFFFFF"/>
          </a:solidFill>
          <a:latin typeface="+mn-lt"/>
          <a:ea typeface="+mn-ea"/>
          <a:cs typeface="+mn-cs"/>
          <a:sym typeface="Helvetica Light"/>
        </a:defRPr>
      </a:lvl4pPr>
      <a:lvl5pPr indent="342883" algn="ctr" defTabSz="309547" eaLnBrk="1" hangingPunct="1">
        <a:defRPr sz="4200">
          <a:solidFill>
            <a:srgbClr val="FFFFFF"/>
          </a:solidFill>
          <a:latin typeface="+mn-lt"/>
          <a:ea typeface="+mn-ea"/>
          <a:cs typeface="+mn-cs"/>
          <a:sym typeface="Helvetica Light"/>
        </a:defRPr>
      </a:lvl5pPr>
      <a:lvl6pPr indent="428603" algn="ctr" defTabSz="309547" eaLnBrk="1" hangingPunct="1">
        <a:defRPr sz="4200">
          <a:solidFill>
            <a:srgbClr val="FFFFFF"/>
          </a:solidFill>
          <a:latin typeface="+mn-lt"/>
          <a:ea typeface="+mn-ea"/>
          <a:cs typeface="+mn-cs"/>
          <a:sym typeface="Helvetica Light"/>
        </a:defRPr>
      </a:lvl6pPr>
      <a:lvl7pPr indent="514325" algn="ctr" defTabSz="309547" eaLnBrk="1" hangingPunct="1">
        <a:defRPr sz="4200">
          <a:solidFill>
            <a:srgbClr val="FFFFFF"/>
          </a:solidFill>
          <a:latin typeface="+mn-lt"/>
          <a:ea typeface="+mn-ea"/>
          <a:cs typeface="+mn-cs"/>
          <a:sym typeface="Helvetica Light"/>
        </a:defRPr>
      </a:lvl7pPr>
      <a:lvl8pPr indent="600045" algn="ctr" defTabSz="309547" eaLnBrk="1" hangingPunct="1">
        <a:defRPr sz="4200">
          <a:solidFill>
            <a:srgbClr val="FFFFFF"/>
          </a:solidFill>
          <a:latin typeface="+mn-lt"/>
          <a:ea typeface="+mn-ea"/>
          <a:cs typeface="+mn-cs"/>
          <a:sym typeface="Helvetica Light"/>
        </a:defRPr>
      </a:lvl8pPr>
      <a:lvl9pPr indent="685766" algn="ctr" defTabSz="309547" eaLnBrk="1" hangingPunct="1">
        <a:defRPr sz="4200">
          <a:solidFill>
            <a:srgbClr val="FFFFFF"/>
          </a:solidFill>
          <a:latin typeface="+mn-lt"/>
          <a:ea typeface="+mn-ea"/>
          <a:cs typeface="+mn-cs"/>
          <a:sym typeface="Helvetica Light"/>
        </a:defRPr>
      </a:lvl9pPr>
    </p:titleStyle>
    <p:bodyStyle>
      <a:lvl1pPr marL="238113" indent="-238113" defTabSz="309547" eaLnBrk="1" hangingPunct="1">
        <a:spcBef>
          <a:spcPts val="2213"/>
        </a:spcBef>
        <a:buSzPct val="75000"/>
        <a:buChar char="•"/>
        <a:defRPr sz="2000">
          <a:solidFill>
            <a:srgbClr val="FFFFFF"/>
          </a:solidFill>
          <a:latin typeface="+mn-lt"/>
          <a:ea typeface="+mn-ea"/>
          <a:cs typeface="+mn-cs"/>
          <a:sym typeface="Helvetica Light"/>
        </a:defRPr>
      </a:lvl1pPr>
      <a:lvl2pPr marL="476226" indent="-238113" defTabSz="309547" eaLnBrk="1" hangingPunct="1">
        <a:spcBef>
          <a:spcPts val="2213"/>
        </a:spcBef>
        <a:buSzPct val="75000"/>
        <a:buChar char="•"/>
        <a:defRPr sz="2000">
          <a:solidFill>
            <a:srgbClr val="FFFFFF"/>
          </a:solidFill>
          <a:latin typeface="+mn-lt"/>
          <a:ea typeface="+mn-ea"/>
          <a:cs typeface="+mn-cs"/>
          <a:sym typeface="Helvetica Light"/>
        </a:defRPr>
      </a:lvl2pPr>
      <a:lvl3pPr marL="714339" indent="-238113" defTabSz="309547" eaLnBrk="1" hangingPunct="1">
        <a:spcBef>
          <a:spcPts val="2213"/>
        </a:spcBef>
        <a:buSzPct val="75000"/>
        <a:buChar char="•"/>
        <a:defRPr sz="2000">
          <a:solidFill>
            <a:srgbClr val="FFFFFF"/>
          </a:solidFill>
          <a:latin typeface="+mn-lt"/>
          <a:ea typeface="+mn-ea"/>
          <a:cs typeface="+mn-cs"/>
          <a:sym typeface="Helvetica Light"/>
        </a:defRPr>
      </a:lvl3pPr>
      <a:lvl4pPr marL="952453" indent="-238113" defTabSz="309547" eaLnBrk="1" hangingPunct="1">
        <a:spcBef>
          <a:spcPts val="2213"/>
        </a:spcBef>
        <a:buSzPct val="75000"/>
        <a:buChar char="•"/>
        <a:defRPr sz="2000">
          <a:solidFill>
            <a:srgbClr val="FFFFFF"/>
          </a:solidFill>
          <a:latin typeface="+mn-lt"/>
          <a:ea typeface="+mn-ea"/>
          <a:cs typeface="+mn-cs"/>
          <a:sym typeface="Helvetica Light"/>
        </a:defRPr>
      </a:lvl4pPr>
      <a:lvl5pPr marL="1190566" indent="-238113" defTabSz="309547" eaLnBrk="1" hangingPunct="1">
        <a:spcBef>
          <a:spcPts val="2213"/>
        </a:spcBef>
        <a:buSzPct val="75000"/>
        <a:buChar char="•"/>
        <a:defRPr sz="2000">
          <a:solidFill>
            <a:srgbClr val="FFFFFF"/>
          </a:solidFill>
          <a:latin typeface="+mn-lt"/>
          <a:ea typeface="+mn-ea"/>
          <a:cs typeface="+mn-cs"/>
          <a:sym typeface="Helvetica Light"/>
        </a:defRPr>
      </a:lvl5pPr>
      <a:lvl6pPr marL="1428679" indent="-238113" defTabSz="309547" eaLnBrk="1" hangingPunct="1">
        <a:spcBef>
          <a:spcPts val="2213"/>
        </a:spcBef>
        <a:buSzPct val="75000"/>
        <a:buChar char="•"/>
        <a:defRPr sz="2000">
          <a:solidFill>
            <a:srgbClr val="FFFFFF"/>
          </a:solidFill>
          <a:latin typeface="+mn-lt"/>
          <a:ea typeface="+mn-ea"/>
          <a:cs typeface="+mn-cs"/>
          <a:sym typeface="Helvetica Light"/>
        </a:defRPr>
      </a:lvl6pPr>
      <a:lvl7pPr marL="1666792" indent="-238113" defTabSz="309547" eaLnBrk="1" hangingPunct="1">
        <a:spcBef>
          <a:spcPts val="2213"/>
        </a:spcBef>
        <a:buSzPct val="75000"/>
        <a:buChar char="•"/>
        <a:defRPr sz="2000">
          <a:solidFill>
            <a:srgbClr val="FFFFFF"/>
          </a:solidFill>
          <a:latin typeface="+mn-lt"/>
          <a:ea typeface="+mn-ea"/>
          <a:cs typeface="+mn-cs"/>
          <a:sym typeface="Helvetica Light"/>
        </a:defRPr>
      </a:lvl7pPr>
      <a:lvl8pPr marL="1904905" indent="-238113" defTabSz="309547" eaLnBrk="1" hangingPunct="1">
        <a:spcBef>
          <a:spcPts val="2213"/>
        </a:spcBef>
        <a:buSzPct val="75000"/>
        <a:buChar char="•"/>
        <a:defRPr sz="2000">
          <a:solidFill>
            <a:srgbClr val="FFFFFF"/>
          </a:solidFill>
          <a:latin typeface="+mn-lt"/>
          <a:ea typeface="+mn-ea"/>
          <a:cs typeface="+mn-cs"/>
          <a:sym typeface="Helvetica Light"/>
        </a:defRPr>
      </a:lvl8pPr>
      <a:lvl9pPr marL="2143018" indent="-238113" defTabSz="309547" eaLnBrk="1" hangingPunct="1">
        <a:spcBef>
          <a:spcPts val="2213"/>
        </a:spcBef>
        <a:buSzPct val="75000"/>
        <a:buChar char="•"/>
        <a:defRPr sz="2000">
          <a:solidFill>
            <a:srgbClr val="FFFFFF"/>
          </a:solidFill>
          <a:latin typeface="+mn-lt"/>
          <a:ea typeface="+mn-ea"/>
          <a:cs typeface="+mn-cs"/>
          <a:sym typeface="Helvetica Light"/>
        </a:defRPr>
      </a:lvl9pPr>
    </p:bodyStyle>
    <p:otherStyle>
      <a:lvl1pPr algn="ctr" defTabSz="309547" eaLnBrk="1" hangingPunct="1">
        <a:defRPr sz="900">
          <a:solidFill>
            <a:schemeClr val="tx1"/>
          </a:solidFill>
          <a:latin typeface="+mn-lt"/>
          <a:ea typeface="+mn-ea"/>
          <a:cs typeface="+mn-cs"/>
          <a:sym typeface="Helvetica Light"/>
        </a:defRPr>
      </a:lvl1pPr>
      <a:lvl2pPr indent="85721" algn="ctr" defTabSz="309547" eaLnBrk="1" hangingPunct="1">
        <a:defRPr sz="900">
          <a:solidFill>
            <a:schemeClr val="tx1"/>
          </a:solidFill>
          <a:latin typeface="+mn-lt"/>
          <a:ea typeface="+mn-ea"/>
          <a:cs typeface="+mn-cs"/>
          <a:sym typeface="Helvetica Light"/>
        </a:defRPr>
      </a:lvl2pPr>
      <a:lvl3pPr indent="171442" algn="ctr" defTabSz="309547" eaLnBrk="1" hangingPunct="1">
        <a:defRPr sz="900">
          <a:solidFill>
            <a:schemeClr val="tx1"/>
          </a:solidFill>
          <a:latin typeface="+mn-lt"/>
          <a:ea typeface="+mn-ea"/>
          <a:cs typeface="+mn-cs"/>
          <a:sym typeface="Helvetica Light"/>
        </a:defRPr>
      </a:lvl3pPr>
      <a:lvl4pPr indent="257162" algn="ctr" defTabSz="309547" eaLnBrk="1" hangingPunct="1">
        <a:defRPr sz="900">
          <a:solidFill>
            <a:schemeClr val="tx1"/>
          </a:solidFill>
          <a:latin typeface="+mn-lt"/>
          <a:ea typeface="+mn-ea"/>
          <a:cs typeface="+mn-cs"/>
          <a:sym typeface="Helvetica Light"/>
        </a:defRPr>
      </a:lvl4pPr>
      <a:lvl5pPr indent="342883" algn="ctr" defTabSz="309547" eaLnBrk="1" hangingPunct="1">
        <a:defRPr sz="900">
          <a:solidFill>
            <a:schemeClr val="tx1"/>
          </a:solidFill>
          <a:latin typeface="+mn-lt"/>
          <a:ea typeface="+mn-ea"/>
          <a:cs typeface="+mn-cs"/>
          <a:sym typeface="Helvetica Light"/>
        </a:defRPr>
      </a:lvl5pPr>
      <a:lvl6pPr indent="428603" algn="ctr" defTabSz="309547" eaLnBrk="1" hangingPunct="1">
        <a:defRPr sz="900">
          <a:solidFill>
            <a:schemeClr val="tx1"/>
          </a:solidFill>
          <a:latin typeface="+mn-lt"/>
          <a:ea typeface="+mn-ea"/>
          <a:cs typeface="+mn-cs"/>
          <a:sym typeface="Helvetica Light"/>
        </a:defRPr>
      </a:lvl6pPr>
      <a:lvl7pPr indent="514325" algn="ctr" defTabSz="309547" eaLnBrk="1" hangingPunct="1">
        <a:defRPr sz="900">
          <a:solidFill>
            <a:schemeClr val="tx1"/>
          </a:solidFill>
          <a:latin typeface="+mn-lt"/>
          <a:ea typeface="+mn-ea"/>
          <a:cs typeface="+mn-cs"/>
          <a:sym typeface="Helvetica Light"/>
        </a:defRPr>
      </a:lvl7pPr>
      <a:lvl8pPr indent="600045" algn="ctr" defTabSz="309547" eaLnBrk="1" hangingPunct="1">
        <a:defRPr sz="900">
          <a:solidFill>
            <a:schemeClr val="tx1"/>
          </a:solidFill>
          <a:latin typeface="+mn-lt"/>
          <a:ea typeface="+mn-ea"/>
          <a:cs typeface="+mn-cs"/>
          <a:sym typeface="Helvetica Light"/>
        </a:defRPr>
      </a:lvl8pPr>
      <a:lvl9pPr indent="685766" algn="ctr" defTabSz="309547" eaLnBrk="1" hangingPunct="1">
        <a:defRPr sz="9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课程目标</a:t>
            </a:r>
            <a:endParaRPr lang="zh-CN" altLang="en-US" dirty="0"/>
          </a:p>
        </p:txBody>
      </p:sp>
      <p:sp>
        <p:nvSpPr>
          <p:cNvPr id="2" name="内容占位符 1"/>
          <p:cNvSpPr>
            <a:spLocks noGrp="1"/>
          </p:cNvSpPr>
          <p:nvPr>
            <p:ph type="subTitle" idx="1"/>
          </p:nvPr>
        </p:nvSpPr>
        <p:spPr>
          <a:xfrm>
            <a:off x="611560" y="987574"/>
            <a:ext cx="8352928" cy="3450600"/>
          </a:xfrm>
        </p:spPr>
        <p:txBody>
          <a:bodyPr>
            <a:normAutofit/>
          </a:bodyPr>
          <a:lstStyle/>
          <a:p>
            <a:pPr>
              <a:buClr>
                <a:schemeClr val="bg1"/>
              </a:buClr>
              <a:buSzPct val="80000"/>
            </a:pPr>
            <a:r>
              <a:rPr lang="zh-CN" altLang="en-US" dirty="0" smtClean="0">
                <a:solidFill>
                  <a:schemeClr val="bg1"/>
                </a:solidFill>
              </a:rPr>
              <a:t>了解</a:t>
            </a:r>
            <a:r>
              <a:rPr lang="en-US" altLang="zh-CN" dirty="0" err="1">
                <a:solidFill>
                  <a:schemeClr val="bg1"/>
                </a:solidFill>
              </a:rPr>
              <a:t>NoSQL</a:t>
            </a:r>
            <a:r>
              <a:rPr lang="zh-CN" altLang="en-US" dirty="0">
                <a:solidFill>
                  <a:schemeClr val="bg1"/>
                </a:solidFill>
              </a:rPr>
              <a:t>类数据库的原理和应用场景，能进行初步选型 </a:t>
            </a:r>
          </a:p>
          <a:p>
            <a:pPr>
              <a:buClr>
                <a:schemeClr val="bg1"/>
              </a:buClr>
              <a:buSzPct val="80000"/>
            </a:pPr>
            <a:r>
              <a:rPr lang="zh-CN" altLang="en-US" dirty="0" smtClean="0">
                <a:solidFill>
                  <a:schemeClr val="bg1"/>
                </a:solidFill>
              </a:rPr>
              <a:t>熟练</a:t>
            </a:r>
            <a:r>
              <a:rPr lang="en-US" altLang="zh-CN" dirty="0" err="1" smtClean="0">
                <a:solidFill>
                  <a:schemeClr val="bg1"/>
                </a:solidFill>
              </a:rPr>
              <a:t>Redis</a:t>
            </a:r>
            <a:r>
              <a:rPr lang="zh-CN" altLang="en-US" dirty="0">
                <a:solidFill>
                  <a:schemeClr val="bg1"/>
                </a:solidFill>
              </a:rPr>
              <a:t>、</a:t>
            </a:r>
            <a:r>
              <a:rPr lang="en-US" altLang="zh-CN" dirty="0" err="1" smtClean="0">
                <a:solidFill>
                  <a:schemeClr val="bg1"/>
                </a:solidFill>
              </a:rPr>
              <a:t>MongoDB</a:t>
            </a:r>
            <a:r>
              <a:rPr lang="zh-CN" altLang="en-US" dirty="0" smtClean="0">
                <a:solidFill>
                  <a:schemeClr val="bg1"/>
                </a:solidFill>
              </a:rPr>
              <a:t>等</a:t>
            </a:r>
            <a:r>
              <a:rPr lang="en-US" altLang="zh-CN" dirty="0" err="1">
                <a:solidFill>
                  <a:schemeClr val="bg1"/>
                </a:solidFill>
              </a:rPr>
              <a:t>NoSQL</a:t>
            </a:r>
            <a:r>
              <a:rPr lang="zh-CN" altLang="en-US" dirty="0">
                <a:solidFill>
                  <a:schemeClr val="bg1"/>
                </a:solidFill>
              </a:rPr>
              <a:t>产品 </a:t>
            </a:r>
          </a:p>
          <a:p>
            <a:pPr>
              <a:buClr>
                <a:schemeClr val="bg1"/>
              </a:buClr>
              <a:buSzPct val="80000"/>
            </a:pPr>
            <a:r>
              <a:rPr lang="zh-CN" altLang="en-US" dirty="0" smtClean="0">
                <a:solidFill>
                  <a:schemeClr val="bg1"/>
                </a:solidFill>
              </a:rPr>
              <a:t>懂得</a:t>
            </a:r>
            <a:r>
              <a:rPr lang="zh-CN" altLang="en-US" dirty="0">
                <a:solidFill>
                  <a:schemeClr val="bg1"/>
                </a:solidFill>
              </a:rPr>
              <a:t>如何使用上述</a:t>
            </a:r>
            <a:r>
              <a:rPr lang="en-US" altLang="zh-CN" dirty="0" err="1">
                <a:solidFill>
                  <a:schemeClr val="bg1"/>
                </a:solidFill>
              </a:rPr>
              <a:t>NOSQL</a:t>
            </a:r>
            <a:r>
              <a:rPr lang="zh-CN" altLang="en-US" dirty="0">
                <a:solidFill>
                  <a:schemeClr val="bg1"/>
                </a:solidFill>
              </a:rPr>
              <a:t>产品，并能用于解决实际应用问题 </a:t>
            </a:r>
          </a:p>
          <a:p>
            <a:pPr>
              <a:buClr>
                <a:schemeClr val="bg1"/>
              </a:buClr>
              <a:buSzPct val="80000"/>
            </a:pPr>
            <a:r>
              <a:rPr lang="zh-CN" altLang="en-US" dirty="0" smtClean="0">
                <a:solidFill>
                  <a:schemeClr val="bg1"/>
                </a:solidFill>
              </a:rPr>
              <a:t>组建</a:t>
            </a:r>
            <a:r>
              <a:rPr lang="zh-CN" altLang="en-US" dirty="0">
                <a:solidFill>
                  <a:schemeClr val="bg1"/>
                </a:solidFill>
              </a:rPr>
              <a:t>分布式集群并进行调试 </a:t>
            </a:r>
          </a:p>
          <a:p>
            <a:pPr marL="71550" indent="0">
              <a:buNone/>
            </a:pPr>
            <a:endParaRPr lang="zh-CN" altLang="en-US" dirty="0"/>
          </a:p>
        </p:txBody>
      </p:sp>
    </p:spTree>
    <p:extLst>
      <p:ext uri="{BB962C8B-B14F-4D97-AF65-F5344CB8AC3E}">
        <p14:creationId xmlns:p14="http://schemas.microsoft.com/office/powerpoint/2010/main" val="1870162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err="1"/>
              <a:t>NoSQL</a:t>
            </a:r>
            <a:r>
              <a:rPr lang="zh-CN" altLang="en-US" dirty="0"/>
              <a:t>简介</a:t>
            </a:r>
          </a:p>
        </p:txBody>
      </p:sp>
      <p:pic>
        <p:nvPicPr>
          <p:cNvPr id="1026" name="Picture 2" descr="https://ss2.bdstatic.com/70cFvnSh_Q1YnxGkpoWK1HF6hhy/it/u=1810263825,3341516529&amp;fm=27&amp;gp=0.jpg"/>
          <p:cNvPicPr>
            <a:picLocks noChangeAspect="1" noChangeArrowheads="1"/>
          </p:cNvPicPr>
          <p:nvPr/>
        </p:nvPicPr>
        <p:blipFill rotWithShape="1">
          <a:blip r:embed="rId3">
            <a:extLst>
              <a:ext uri="{28A0092B-C50C-407E-A947-70E740481C1C}">
                <a14:useLocalDpi xmlns:a14="http://schemas.microsoft.com/office/drawing/2010/main" val="0"/>
              </a:ext>
            </a:extLst>
          </a:blip>
          <a:srcRect l="9178" t="34708" r="8078" b="-5738"/>
          <a:stretch/>
        </p:blipFill>
        <p:spPr bwMode="auto">
          <a:xfrm>
            <a:off x="395536" y="1360642"/>
            <a:ext cx="2520280" cy="10341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1.baidu.com/6ONXsjip0QIZ8tyhnq/it/u=591394228,1084224291&amp;fm=173&amp;app=25&amp;f=JPEG?w=639&amp;h=216&amp;s=72F78872D576CE3156C4DDF00200E0B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0254" y="3475525"/>
            <a:ext cx="2328730" cy="7871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ss0.baidu.com/6ONWsjip0QIZ8tyhnq/it/u=2878042398,2115472320&amp;fm=58&amp;s=CFD77C9681A54D1118E7A556030000B3&amp;bpow=121&amp;bpoh=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960" y="3475525"/>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ss1.bdstatic.com/70cFuXSh_Q1YnxGkpoWK1HF6hhy/it/u=875537175,3109566116&amp;fm=27&amp;gp=0.jpg"/>
          <p:cNvPicPr>
            <a:picLocks noChangeAspect="1" noChangeArrowheads="1"/>
          </p:cNvPicPr>
          <p:nvPr/>
        </p:nvPicPr>
        <p:blipFill rotWithShape="1">
          <a:blip r:embed="rId6">
            <a:extLst>
              <a:ext uri="{28A0092B-C50C-407E-A947-70E740481C1C}">
                <a14:useLocalDpi xmlns:a14="http://schemas.microsoft.com/office/drawing/2010/main" val="0"/>
              </a:ext>
            </a:extLst>
          </a:blip>
          <a:srcRect l="24017" t="27163" r="21964" b="36419"/>
          <a:stretch/>
        </p:blipFill>
        <p:spPr bwMode="auto">
          <a:xfrm>
            <a:off x="6706808" y="1356751"/>
            <a:ext cx="2168507" cy="103416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ss1.bdstatic.com/70cFuXSh_Q1YnxGkpoWK1HF6hhy/it/u=918599363,2559599436&amp;fm=27&amp;gp=0.jpg"/>
          <p:cNvPicPr>
            <a:picLocks noChangeAspect="1" noChangeArrowheads="1"/>
          </p:cNvPicPr>
          <p:nvPr/>
        </p:nvPicPr>
        <p:blipFill rotWithShape="1">
          <a:blip r:embed="rId7">
            <a:extLst>
              <a:ext uri="{28A0092B-C50C-407E-A947-70E740481C1C}">
                <a14:useLocalDpi xmlns:a14="http://schemas.microsoft.com/office/drawing/2010/main" val="0"/>
              </a:ext>
            </a:extLst>
          </a:blip>
          <a:srcRect b="36191"/>
          <a:stretch/>
        </p:blipFill>
        <p:spPr bwMode="auto">
          <a:xfrm>
            <a:off x="3372382" y="1509661"/>
            <a:ext cx="2831680" cy="105458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s://ss0.bdstatic.com/70cFuHSh_Q1YnxGkpoWK1HF6hhy/it/u=2129640769,3840348319&amp;fm=27&amp;gp=0.jp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8221" t="10913" r="18272" b="13188"/>
          <a:stretch/>
        </p:blipFill>
        <p:spPr bwMode="auto">
          <a:xfrm>
            <a:off x="7148805" y="2908115"/>
            <a:ext cx="1284514" cy="1197429"/>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271043" y="736509"/>
            <a:ext cx="1608133" cy="400110"/>
          </a:xfrm>
          <a:prstGeom prst="rect">
            <a:avLst/>
          </a:prstGeom>
          <a:noFill/>
        </p:spPr>
        <p:txBody>
          <a:bodyPr wrap="none">
            <a:spAutoFit/>
          </a:bodyPr>
          <a:lstStyle/>
          <a:p>
            <a:r>
              <a:rPr lang="en-US" altLang="zh-CN" sz="2000" b="1" dirty="0" err="1">
                <a:solidFill>
                  <a:schemeClr val="bg1"/>
                </a:solidFill>
                <a:latin typeface="宋体" panose="02010600030101010101" pitchFamily="2" charset="-122"/>
                <a:ea typeface="宋体" panose="02010600030101010101" pitchFamily="2" charset="-122"/>
              </a:rPr>
              <a:t>NoSQL</a:t>
            </a:r>
            <a:r>
              <a:rPr lang="zh-CN" altLang="en-US" sz="2000" b="1" dirty="0">
                <a:solidFill>
                  <a:schemeClr val="bg1"/>
                </a:solidFill>
                <a:latin typeface="宋体" panose="02010600030101010101" pitchFamily="2" charset="-122"/>
                <a:ea typeface="宋体" panose="02010600030101010101" pitchFamily="2" charset="-122"/>
              </a:rPr>
              <a:t>数据库</a:t>
            </a:r>
          </a:p>
        </p:txBody>
      </p:sp>
    </p:spTree>
    <p:extLst>
      <p:ext uri="{BB962C8B-B14F-4D97-AF65-F5344CB8AC3E}">
        <p14:creationId xmlns:p14="http://schemas.microsoft.com/office/powerpoint/2010/main" val="2196125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circle(in)">
                                      <p:cBhvr>
                                        <p:cTn id="13" dur="2000"/>
                                        <p:tgtEl>
                                          <p:spTgt spid="1026"/>
                                        </p:tgtEl>
                                      </p:cBhvr>
                                    </p:animEffect>
                                  </p:childTnLst>
                                </p:cTn>
                              </p:par>
                              <p:par>
                                <p:cTn id="14" presetID="6" presetClass="entr" presetSubtype="16"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circle(in)">
                                      <p:cBhvr>
                                        <p:cTn id="16" dur="2000"/>
                                        <p:tgtEl>
                                          <p:spTgt spid="1028"/>
                                        </p:tgtEl>
                                      </p:cBhvr>
                                    </p:animEffect>
                                  </p:childTnLst>
                                </p:cTn>
                              </p:par>
                              <p:par>
                                <p:cTn id="17" presetID="6" presetClass="entr" presetSubtype="16" fill="hold" nodeType="with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circle(in)">
                                      <p:cBhvr>
                                        <p:cTn id="19" dur="2000"/>
                                        <p:tgtEl>
                                          <p:spTgt spid="1030"/>
                                        </p:tgtEl>
                                      </p:cBhvr>
                                    </p:animEffect>
                                  </p:childTnLst>
                                </p:cTn>
                              </p:par>
                              <p:par>
                                <p:cTn id="20" presetID="6" presetClass="entr" presetSubtype="16" fill="hold" nodeType="withEffect">
                                  <p:stCondLst>
                                    <p:cond delay="0"/>
                                  </p:stCondLst>
                                  <p:childTnLst>
                                    <p:set>
                                      <p:cBhvr>
                                        <p:cTn id="21" dur="1" fill="hold">
                                          <p:stCondLst>
                                            <p:cond delay="0"/>
                                          </p:stCondLst>
                                        </p:cTn>
                                        <p:tgtEl>
                                          <p:spTgt spid="1032"/>
                                        </p:tgtEl>
                                        <p:attrNameLst>
                                          <p:attrName>style.visibility</p:attrName>
                                        </p:attrNameLst>
                                      </p:cBhvr>
                                      <p:to>
                                        <p:strVal val="visible"/>
                                      </p:to>
                                    </p:set>
                                    <p:animEffect transition="in" filter="circle(in)">
                                      <p:cBhvr>
                                        <p:cTn id="22" dur="2000"/>
                                        <p:tgtEl>
                                          <p:spTgt spid="1032"/>
                                        </p:tgtEl>
                                      </p:cBhvr>
                                    </p:animEffect>
                                  </p:childTnLst>
                                </p:cTn>
                              </p:par>
                              <p:par>
                                <p:cTn id="23" presetID="6" presetClass="entr" presetSubtype="16" fill="hold" nodeType="withEffect">
                                  <p:stCondLst>
                                    <p:cond delay="0"/>
                                  </p:stCondLst>
                                  <p:childTnLst>
                                    <p:set>
                                      <p:cBhvr>
                                        <p:cTn id="24" dur="1" fill="hold">
                                          <p:stCondLst>
                                            <p:cond delay="0"/>
                                          </p:stCondLst>
                                        </p:cTn>
                                        <p:tgtEl>
                                          <p:spTgt spid="1034"/>
                                        </p:tgtEl>
                                        <p:attrNameLst>
                                          <p:attrName>style.visibility</p:attrName>
                                        </p:attrNameLst>
                                      </p:cBhvr>
                                      <p:to>
                                        <p:strVal val="visible"/>
                                      </p:to>
                                    </p:set>
                                    <p:animEffect transition="in" filter="circle(in)">
                                      <p:cBhvr>
                                        <p:cTn id="25" dur="2000"/>
                                        <p:tgtEl>
                                          <p:spTgt spid="1034"/>
                                        </p:tgtEl>
                                      </p:cBhvr>
                                    </p:animEffect>
                                  </p:childTnLst>
                                </p:cTn>
                              </p:par>
                              <p:par>
                                <p:cTn id="26" presetID="6" presetClass="entr" presetSubtype="16" fill="hold" nodeType="withEffect">
                                  <p:stCondLst>
                                    <p:cond delay="0"/>
                                  </p:stCondLst>
                                  <p:childTnLst>
                                    <p:set>
                                      <p:cBhvr>
                                        <p:cTn id="27" dur="1" fill="hold">
                                          <p:stCondLst>
                                            <p:cond delay="0"/>
                                          </p:stCondLst>
                                        </p:cTn>
                                        <p:tgtEl>
                                          <p:spTgt spid="1036"/>
                                        </p:tgtEl>
                                        <p:attrNameLst>
                                          <p:attrName>style.visibility</p:attrName>
                                        </p:attrNameLst>
                                      </p:cBhvr>
                                      <p:to>
                                        <p:strVal val="visible"/>
                                      </p:to>
                                    </p:set>
                                    <p:animEffect transition="in" filter="circle(in)">
                                      <p:cBhvr>
                                        <p:cTn id="28" dur="20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11" name="内容占位符 1"/>
          <p:cNvSpPr>
            <a:spLocks noGrp="1"/>
          </p:cNvSpPr>
          <p:nvPr>
            <p:ph type="subTitle" idx="1"/>
          </p:nvPr>
        </p:nvSpPr>
        <p:spPr>
          <a:xfrm>
            <a:off x="683568" y="555526"/>
            <a:ext cx="6852600" cy="504056"/>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传统的</a:t>
            </a:r>
            <a:r>
              <a:rPr lang="zh-CN" altLang="en-US" b="1" dirty="0">
                <a:solidFill>
                  <a:schemeClr val="bg1"/>
                </a:solidFill>
              </a:rPr>
              <a:t>关系数据库</a:t>
            </a:r>
            <a:endParaRPr lang="en-US" altLang="zh-CN" b="1" dirty="0">
              <a:solidFill>
                <a:schemeClr val="bg1"/>
              </a:solidFill>
            </a:endParaRPr>
          </a:p>
        </p:txBody>
      </p:sp>
      <p:sp>
        <p:nvSpPr>
          <p:cNvPr id="12" name="流程图: 资料带 11"/>
          <p:cNvSpPr/>
          <p:nvPr/>
        </p:nvSpPr>
        <p:spPr>
          <a:xfrm>
            <a:off x="1907704" y="1414902"/>
            <a:ext cx="4216284" cy="94082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非常完备的关系理论基础</a:t>
            </a:r>
          </a:p>
        </p:txBody>
      </p:sp>
      <p:sp>
        <p:nvSpPr>
          <p:cNvPr id="13" name="流程图: 资料带 12"/>
          <p:cNvSpPr/>
          <p:nvPr/>
        </p:nvSpPr>
        <p:spPr>
          <a:xfrm>
            <a:off x="1939893" y="2571750"/>
            <a:ext cx="4216284" cy="1008112"/>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具有事务性机制的支持</a:t>
            </a:r>
          </a:p>
        </p:txBody>
      </p:sp>
      <p:sp>
        <p:nvSpPr>
          <p:cNvPr id="14" name="流程图: 资料带 13"/>
          <p:cNvSpPr/>
          <p:nvPr/>
        </p:nvSpPr>
        <p:spPr>
          <a:xfrm>
            <a:off x="1969597" y="3795886"/>
            <a:ext cx="4216284" cy="1008112"/>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高效的查询优化机制</a:t>
            </a:r>
          </a:p>
        </p:txBody>
      </p:sp>
    </p:spTree>
    <p:extLst>
      <p:ext uri="{BB962C8B-B14F-4D97-AF65-F5344CB8AC3E}">
        <p14:creationId xmlns:p14="http://schemas.microsoft.com/office/powerpoint/2010/main" val="1193036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0-#ppt_w/2"/>
                                          </p:val>
                                        </p:tav>
                                        <p:tav tm="100000">
                                          <p:val>
                                            <p:strVal val="#ppt_x"/>
                                          </p:val>
                                        </p:tav>
                                      </p:tavLst>
                                    </p:anim>
                                    <p:anim calcmode="lin" valueType="num">
                                      <p:cBhvr additive="base">
                                        <p:cTn id="1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0-#ppt_w/2"/>
                                          </p:val>
                                        </p:tav>
                                        <p:tav tm="100000">
                                          <p:val>
                                            <p:strVal val="#ppt_x"/>
                                          </p:val>
                                        </p:tav>
                                      </p:tavLst>
                                    </p:anim>
                                    <p:anim calcmode="lin" valueType="num">
                                      <p:cBhvr additive="base">
                                        <p:cTn id="2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11" name="内容占位符 1"/>
          <p:cNvSpPr>
            <a:spLocks noGrp="1"/>
          </p:cNvSpPr>
          <p:nvPr>
            <p:ph type="subTitle" idx="1"/>
          </p:nvPr>
        </p:nvSpPr>
        <p:spPr>
          <a:xfrm>
            <a:off x="655203" y="771550"/>
            <a:ext cx="6852600" cy="504056"/>
          </a:xfrm>
          <a:noFill/>
        </p:spPr>
        <p:txBody>
          <a:bodyPr>
            <a:noAutofit/>
          </a:bodyPr>
          <a:lstStyle/>
          <a:p>
            <a:pPr marL="0" indent="0">
              <a:buNone/>
            </a:pPr>
            <a:r>
              <a:rPr lang="zh-CN" altLang="en-US" b="1" dirty="0">
                <a:solidFill>
                  <a:schemeClr val="bg1"/>
                </a:solidFill>
              </a:rPr>
              <a:t>传统的关系数据库性能上缺陷</a:t>
            </a:r>
            <a:endParaRPr lang="en-US" altLang="zh-CN" b="1" dirty="0">
              <a:solidFill>
                <a:schemeClr val="bg1"/>
              </a:solidFill>
            </a:endParaRPr>
          </a:p>
        </p:txBody>
      </p:sp>
      <p:sp>
        <p:nvSpPr>
          <p:cNvPr id="7" name="流程图: 资料带 6"/>
          <p:cNvSpPr/>
          <p:nvPr/>
        </p:nvSpPr>
        <p:spPr>
          <a:xfrm>
            <a:off x="2411760" y="1764556"/>
            <a:ext cx="4104456" cy="1152128"/>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无法满足海量数据的管理需求</a:t>
            </a:r>
          </a:p>
        </p:txBody>
      </p:sp>
    </p:spTree>
    <p:extLst>
      <p:ext uri="{BB962C8B-B14F-4D97-AF65-F5344CB8AC3E}">
        <p14:creationId xmlns:p14="http://schemas.microsoft.com/office/powerpoint/2010/main" val="210093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2" name="内容占位符 1"/>
          <p:cNvSpPr>
            <a:spLocks noGrp="1"/>
          </p:cNvSpPr>
          <p:nvPr>
            <p:ph type="subTitle" idx="1"/>
          </p:nvPr>
        </p:nvSpPr>
        <p:spPr>
          <a:xfrm>
            <a:off x="899592" y="771550"/>
            <a:ext cx="6852600" cy="3450600"/>
          </a:xfrm>
          <a:noFill/>
        </p:spPr>
        <p:txBody>
          <a:bodyPr>
            <a:normAutofit/>
          </a:bodyPr>
          <a:lstStyle/>
          <a:p>
            <a:pPr marL="0" indent="0">
              <a:buNone/>
            </a:pPr>
            <a:r>
              <a:rPr lang="zh-CN" altLang="en-US" sz="2000" dirty="0" smtClean="0">
                <a:solidFill>
                  <a:schemeClr val="bg1"/>
                </a:solidFill>
                <a:latin typeface="宋体" panose="02010600030101010101" pitchFamily="2" charset="-122"/>
                <a:ea typeface="宋体" panose="02010600030101010101" pitchFamily="2" charset="-122"/>
              </a:rPr>
              <a:t>无法</a:t>
            </a:r>
            <a:r>
              <a:rPr lang="zh-CN" altLang="en-US" kern="1200" dirty="0">
                <a:solidFill>
                  <a:schemeClr val="bg1"/>
                </a:solidFill>
              </a:rPr>
              <a:t>满足海量数据的管理需求</a:t>
            </a:r>
            <a:endParaRPr lang="en-US" altLang="zh-CN" kern="1200" dirty="0">
              <a:solidFill>
                <a:schemeClr val="bg1"/>
              </a:solidFill>
            </a:endParaRPr>
          </a:p>
        </p:txBody>
      </p:sp>
      <p:pic>
        <p:nvPicPr>
          <p:cNvPr id="5" name="Picture 7" descr="http://img.jrjimg.cn/2012/12/2012122412420598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1995686"/>
            <a:ext cx="5400601" cy="305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827584" y="1349355"/>
            <a:ext cx="5832648" cy="677108"/>
          </a:xfrm>
          <a:prstGeom prst="rect">
            <a:avLst/>
          </a:prstGeom>
          <a:noFill/>
        </p:spPr>
        <p:txBody>
          <a:bodyPr wrap="square" rtlCol="0">
            <a:spAutoFit/>
          </a:bodyPr>
          <a:lstStyle/>
          <a:p>
            <a:r>
              <a:rPr lang="zh-CN" altLang="en-US" dirty="0">
                <a:solidFill>
                  <a:schemeClr val="bg1"/>
                </a:solidFill>
                <a:latin typeface="宋体" panose="02010600030101010101" pitchFamily="2" charset="-122"/>
                <a:ea typeface="宋体" panose="02010600030101010101" pitchFamily="2" charset="-122"/>
              </a:rPr>
              <a:t>到了</a:t>
            </a:r>
            <a:r>
              <a:rPr lang="en-US" altLang="zh-CN" dirty="0">
                <a:solidFill>
                  <a:schemeClr val="bg1"/>
                </a:solidFill>
                <a:latin typeface="宋体" panose="02010600030101010101" pitchFamily="2" charset="-122"/>
                <a:ea typeface="宋体" panose="02010600030101010101" pitchFamily="2" charset="-122"/>
              </a:rPr>
              <a:t>Web2.0</a:t>
            </a:r>
            <a:r>
              <a:rPr lang="zh-CN" altLang="en-US" sz="2000" dirty="0">
                <a:solidFill>
                  <a:schemeClr val="bg1"/>
                </a:solidFill>
                <a:latin typeface="宋体" panose="02010600030101010101" pitchFamily="2" charset="-122"/>
                <a:ea typeface="宋体" panose="02010600030101010101" pitchFamily="2" charset="-122"/>
                <a:sym typeface="Helvetica Light"/>
              </a:rPr>
              <a:t>时代以后，数据的产生速度非常</a:t>
            </a:r>
            <a:r>
              <a:rPr lang="zh-CN" altLang="en-US" dirty="0">
                <a:solidFill>
                  <a:schemeClr val="bg1"/>
                </a:solidFill>
              </a:rPr>
              <a:t>快</a:t>
            </a:r>
          </a:p>
          <a:p>
            <a:endParaRPr lang="zh-CN" altLang="en-US" dirty="0">
              <a:solidFill>
                <a:schemeClr val="bg1"/>
              </a:solidFill>
            </a:endParaRPr>
          </a:p>
        </p:txBody>
      </p:sp>
    </p:spTree>
    <p:extLst>
      <p:ext uri="{BB962C8B-B14F-4D97-AF65-F5344CB8AC3E}">
        <p14:creationId xmlns:p14="http://schemas.microsoft.com/office/powerpoint/2010/main" val="39335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11" name="内容占位符 1"/>
          <p:cNvSpPr>
            <a:spLocks noGrp="1"/>
          </p:cNvSpPr>
          <p:nvPr>
            <p:ph type="subTitle" idx="1"/>
          </p:nvPr>
        </p:nvSpPr>
        <p:spPr>
          <a:xfrm>
            <a:off x="899592" y="630426"/>
            <a:ext cx="6852600" cy="3450600"/>
          </a:xfrm>
          <a:noFill/>
        </p:spPr>
        <p:txBody>
          <a:bodyPr>
            <a:noAutofit/>
          </a:bodyPr>
          <a:lstStyle/>
          <a:p>
            <a:pPr marL="0" indent="0">
              <a:buNone/>
            </a:pPr>
            <a:r>
              <a:rPr lang="zh-CN" altLang="en-US" b="1" dirty="0" smtClean="0">
                <a:solidFill>
                  <a:schemeClr val="bg1"/>
                </a:solidFill>
                <a:latin typeface="宋体" panose="02010600030101010101" pitchFamily="2" charset="-122"/>
                <a:ea typeface="宋体" panose="02010600030101010101" pitchFamily="2" charset="-122"/>
              </a:rPr>
              <a:t>传统的关系数据库性能上缺陷</a:t>
            </a:r>
            <a:endParaRPr lang="en-US" altLang="zh-CN" b="1" dirty="0" smtClean="0">
              <a:solidFill>
                <a:schemeClr val="bg1"/>
              </a:solidFill>
              <a:latin typeface="宋体" panose="02010600030101010101" pitchFamily="2" charset="-122"/>
              <a:ea typeface="宋体" panose="02010600030101010101" pitchFamily="2" charset="-122"/>
            </a:endParaRPr>
          </a:p>
        </p:txBody>
      </p:sp>
      <p:sp>
        <p:nvSpPr>
          <p:cNvPr id="2" name="流程图: 资料带 1"/>
          <p:cNvSpPr/>
          <p:nvPr/>
        </p:nvSpPr>
        <p:spPr>
          <a:xfrm>
            <a:off x="2204092" y="1419622"/>
            <a:ext cx="4528148"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无法满足海量数据的管理需求</a:t>
            </a:r>
          </a:p>
        </p:txBody>
      </p:sp>
      <p:sp>
        <p:nvSpPr>
          <p:cNvPr id="12" name="流程图: 资料带 11"/>
          <p:cNvSpPr/>
          <p:nvPr/>
        </p:nvSpPr>
        <p:spPr>
          <a:xfrm>
            <a:off x="2204092" y="2508126"/>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无法满足高并发需求</a:t>
            </a:r>
          </a:p>
        </p:txBody>
      </p:sp>
    </p:spTree>
    <p:extLst>
      <p:ext uri="{BB962C8B-B14F-4D97-AF65-F5344CB8AC3E}">
        <p14:creationId xmlns:p14="http://schemas.microsoft.com/office/powerpoint/2010/main" val="34087528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4" name="内容占位符 1"/>
          <p:cNvSpPr>
            <a:spLocks noGrp="1"/>
          </p:cNvSpPr>
          <p:nvPr>
            <p:ph type="subTitle" idx="1"/>
          </p:nvPr>
        </p:nvSpPr>
        <p:spPr>
          <a:xfrm>
            <a:off x="1037688" y="771550"/>
            <a:ext cx="6852600" cy="432048"/>
          </a:xfrm>
          <a:noFill/>
        </p:spPr>
        <p:txBody>
          <a:bodyPr>
            <a:noAutofit/>
          </a:bodyPr>
          <a:lstStyle/>
          <a:p>
            <a:pPr marL="0" indent="0" algn="l">
              <a:lnSpc>
                <a:spcPct val="140000"/>
              </a:lnSpc>
              <a:spcBef>
                <a:spcPts val="0"/>
              </a:spcBef>
              <a:buClr>
                <a:srgbClr val="35B558"/>
              </a:buClr>
              <a:buSzPct val="105000"/>
              <a:buNone/>
            </a:pPr>
            <a:r>
              <a:rPr lang="zh-CN" altLang="en-US" sz="2000" kern="1200" dirty="0">
                <a:solidFill>
                  <a:schemeClr val="bg1"/>
                </a:solidFill>
                <a:latin typeface="宋体" panose="02010600030101010101" pitchFamily="2" charset="-122"/>
                <a:ea typeface="宋体" panose="02010600030101010101" pitchFamily="2" charset="-122"/>
              </a:rPr>
              <a:t>无法满足高并发的需求</a:t>
            </a:r>
            <a:endParaRPr lang="en-US" altLang="zh-CN" sz="2000" kern="1200" dirty="0">
              <a:solidFill>
                <a:schemeClr val="bg1"/>
              </a:solidFill>
              <a:latin typeface="宋体" panose="02010600030101010101" pitchFamily="2" charset="-122"/>
              <a:ea typeface="宋体" panose="02010600030101010101" pitchFamily="2" charset="-122"/>
            </a:endParaRPr>
          </a:p>
        </p:txBody>
      </p:sp>
      <p:sp>
        <p:nvSpPr>
          <p:cNvPr id="8" name="竖卷形 7"/>
          <p:cNvSpPr/>
          <p:nvPr/>
        </p:nvSpPr>
        <p:spPr>
          <a:xfrm>
            <a:off x="3275856" y="1491630"/>
            <a:ext cx="2376264" cy="331236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宋体" panose="02010600030101010101" pitchFamily="2" charset="-122"/>
                <a:ea typeface="宋体" panose="02010600030101010101" pitchFamily="2" charset="-122"/>
              </a:rPr>
              <a:t>这种实时生成的数据，对数据库的负载非常高</a:t>
            </a:r>
          </a:p>
        </p:txBody>
      </p:sp>
      <p:sp>
        <p:nvSpPr>
          <p:cNvPr id="9" name="竖卷形 8"/>
          <p:cNvSpPr/>
          <p:nvPr/>
        </p:nvSpPr>
        <p:spPr>
          <a:xfrm>
            <a:off x="6012160" y="1504109"/>
            <a:ext cx="2376264" cy="331236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宋体" panose="02010600030101010101" pitchFamily="2" charset="-122"/>
                <a:ea typeface="宋体" panose="02010600030101010101" pitchFamily="2" charset="-122"/>
              </a:rPr>
              <a:t>基本上用</a:t>
            </a:r>
            <a:r>
              <a:rPr lang="zh-CN" altLang="en-US" sz="2000" dirty="0">
                <a:solidFill>
                  <a:schemeClr val="bg1"/>
                </a:solidFill>
                <a:latin typeface="宋体" panose="02010600030101010101" pitchFamily="2" charset="-122"/>
                <a:ea typeface="宋体" panose="02010600030101010101" pitchFamily="2" charset="-122"/>
              </a:rPr>
              <a:t>关系数据库</a:t>
            </a:r>
            <a:r>
              <a:rPr lang="zh-CN" altLang="en-US" sz="2000" dirty="0" smtClean="0">
                <a:solidFill>
                  <a:schemeClr val="bg1"/>
                </a:solidFill>
                <a:latin typeface="宋体" panose="02010600030101010101" pitchFamily="2" charset="-122"/>
                <a:ea typeface="宋体" panose="02010600030101010101" pitchFamily="2" charset="-122"/>
              </a:rPr>
              <a:t>是没有办法满足这种高并发需求的</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10" name="竖卷形 9"/>
          <p:cNvSpPr/>
          <p:nvPr/>
        </p:nvSpPr>
        <p:spPr>
          <a:xfrm>
            <a:off x="611560" y="1491630"/>
            <a:ext cx="2376264" cy="331236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latin typeface="宋体" panose="02010600030101010101" pitchFamily="2" charset="-122"/>
                <a:ea typeface="宋体" panose="02010600030101010101" pitchFamily="2" charset="-122"/>
              </a:rPr>
              <a:t>动态数据是没有办法提前生成一个</a:t>
            </a:r>
            <a:r>
              <a:rPr lang="zh-CN" altLang="en-US" sz="2000" dirty="0">
                <a:solidFill>
                  <a:schemeClr val="bg1"/>
                </a:solidFill>
                <a:latin typeface="宋体" panose="02010600030101010101" pitchFamily="2" charset="-122"/>
                <a:ea typeface="宋体" panose="02010600030101010101" pitchFamily="2" charset="-122"/>
              </a:rPr>
              <a:t>静态</a:t>
            </a:r>
            <a:r>
              <a:rPr lang="zh-CN" altLang="en-US" dirty="0">
                <a:solidFill>
                  <a:schemeClr val="bg1"/>
                </a:solidFill>
                <a:latin typeface="宋体" panose="02010600030101010101" pitchFamily="2" charset="-122"/>
                <a:ea typeface="宋体" panose="02010600030101010101" pitchFamily="2" charset="-122"/>
              </a:rPr>
              <a:t>网页让用户来访问，只能实时地根据用户的请求来实时的生成数据</a:t>
            </a:r>
          </a:p>
        </p:txBody>
      </p:sp>
    </p:spTree>
    <p:extLst>
      <p:ext uri="{BB962C8B-B14F-4D97-AF65-F5344CB8AC3E}">
        <p14:creationId xmlns:p14="http://schemas.microsoft.com/office/powerpoint/2010/main" val="99552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11" name="内容占位符 1"/>
          <p:cNvSpPr>
            <a:spLocks noGrp="1"/>
          </p:cNvSpPr>
          <p:nvPr>
            <p:ph type="subTitle" idx="1"/>
          </p:nvPr>
        </p:nvSpPr>
        <p:spPr>
          <a:xfrm>
            <a:off x="1331640" y="771550"/>
            <a:ext cx="6852600" cy="345060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传统的关系数据库性能上缺陷</a:t>
            </a:r>
            <a:endParaRPr lang="en-US" altLang="zh-CN" sz="2000" b="1" dirty="0" smtClean="0">
              <a:solidFill>
                <a:schemeClr val="bg1"/>
              </a:solidFill>
              <a:latin typeface="宋体" panose="02010600030101010101" pitchFamily="2" charset="-122"/>
              <a:ea typeface="宋体" panose="02010600030101010101" pitchFamily="2" charset="-122"/>
            </a:endParaRPr>
          </a:p>
        </p:txBody>
      </p:sp>
      <p:sp>
        <p:nvSpPr>
          <p:cNvPr id="2" name="流程图: 资料带 1"/>
          <p:cNvSpPr/>
          <p:nvPr/>
        </p:nvSpPr>
        <p:spPr>
          <a:xfrm>
            <a:off x="2204092" y="1419622"/>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无法满足海量数据的管理需求</a:t>
            </a:r>
          </a:p>
        </p:txBody>
      </p:sp>
      <p:sp>
        <p:nvSpPr>
          <p:cNvPr id="12" name="流程图: 资料带 11"/>
          <p:cNvSpPr/>
          <p:nvPr/>
        </p:nvSpPr>
        <p:spPr>
          <a:xfrm>
            <a:off x="2204091" y="2609549"/>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无法满足高并发需求</a:t>
            </a:r>
          </a:p>
        </p:txBody>
      </p:sp>
      <p:sp>
        <p:nvSpPr>
          <p:cNvPr id="6" name="流程图: 资料带 5"/>
          <p:cNvSpPr/>
          <p:nvPr/>
        </p:nvSpPr>
        <p:spPr>
          <a:xfrm>
            <a:off x="2204092" y="3867894"/>
            <a:ext cx="4528147" cy="936104"/>
          </a:xfrm>
          <a:prstGeom prst="flowChartPunchedTap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无法满足高扩展性和高可用性的需求</a:t>
            </a:r>
          </a:p>
        </p:txBody>
      </p:sp>
    </p:spTree>
    <p:extLst>
      <p:ext uri="{BB962C8B-B14F-4D97-AF65-F5344CB8AC3E}">
        <p14:creationId xmlns:p14="http://schemas.microsoft.com/office/powerpoint/2010/main" val="280804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简介</a:t>
            </a:r>
          </a:p>
        </p:txBody>
      </p:sp>
      <p:sp>
        <p:nvSpPr>
          <p:cNvPr id="4" name="内容占位符 1"/>
          <p:cNvSpPr>
            <a:spLocks noGrp="1"/>
          </p:cNvSpPr>
          <p:nvPr>
            <p:ph type="subTitle" idx="1"/>
          </p:nvPr>
        </p:nvSpPr>
        <p:spPr>
          <a:xfrm>
            <a:off x="611560" y="699542"/>
            <a:ext cx="6852600" cy="576064"/>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无法满足高扩展性和高可用性的需求</a:t>
            </a:r>
            <a:endParaRPr lang="en-US" altLang="zh-CN" sz="2000" b="1" dirty="0">
              <a:solidFill>
                <a:schemeClr val="bg1"/>
              </a:solidFill>
              <a:latin typeface="宋体" panose="02010600030101010101" pitchFamily="2" charset="-122"/>
              <a:ea typeface="宋体" panose="02010600030101010101" pitchFamily="2" charset="-122"/>
            </a:endParaRPr>
          </a:p>
        </p:txBody>
      </p:sp>
      <p:pic>
        <p:nvPicPr>
          <p:cNvPr id="4100" name="Picture 4" descr="1807090808347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1419622"/>
            <a:ext cx="5795020" cy="343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简介</a:t>
            </a:r>
          </a:p>
        </p:txBody>
      </p:sp>
      <p:sp>
        <p:nvSpPr>
          <p:cNvPr id="4" name="内容占位符 1"/>
          <p:cNvSpPr>
            <a:spLocks noGrp="1"/>
          </p:cNvSpPr>
          <p:nvPr>
            <p:ph type="subTitle" idx="1"/>
          </p:nvPr>
        </p:nvSpPr>
        <p:spPr>
          <a:xfrm>
            <a:off x="971600" y="915566"/>
            <a:ext cx="6852600" cy="3450600"/>
          </a:xfrm>
          <a:noFill/>
        </p:spPr>
        <p:txBody>
          <a:bodyPr>
            <a:noAutofit/>
          </a:bodyPr>
          <a:lstStyle/>
          <a:p>
            <a:pPr marL="0" indent="0">
              <a:buNone/>
            </a:pPr>
            <a:r>
              <a:rPr lang="zh-CN" altLang="en-US" b="1" dirty="0">
                <a:solidFill>
                  <a:schemeClr val="bg1"/>
                </a:solidFill>
              </a:rPr>
              <a:t>无法满足高扩展性和高可用性的需求</a:t>
            </a:r>
            <a:endParaRPr lang="en-US" altLang="zh-CN" b="1" dirty="0">
              <a:solidFill>
                <a:schemeClr val="bg1"/>
              </a:solidFill>
            </a:endParaRPr>
          </a:p>
        </p:txBody>
      </p:sp>
      <p:pic>
        <p:nvPicPr>
          <p:cNvPr id="5" name="Picture 2" descr="c:\users\lenovo\appdata\roaming\360se6\User Data\temp\dc54564e9258d10921f68dfed358ccbf6c814d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491630"/>
            <a:ext cx="5997596" cy="3227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1479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5" name="椭圆 4"/>
          <p:cNvSpPr/>
          <p:nvPr/>
        </p:nvSpPr>
        <p:spPr>
          <a:xfrm>
            <a:off x="331401" y="2288952"/>
            <a:ext cx="2462696" cy="129614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ea typeface="宋体" panose="02010600030101010101" pitchFamily="2" charset="-122"/>
              </a:rPr>
              <a:t>MySQL</a:t>
            </a:r>
            <a:r>
              <a:rPr lang="zh-CN" altLang="en-US" sz="2000" dirty="0">
                <a:solidFill>
                  <a:schemeClr val="tx1"/>
                </a:solidFill>
                <a:latin typeface="宋体" panose="02010600030101010101" pitchFamily="2" charset="-122"/>
                <a:ea typeface="宋体" panose="02010600030101010101" pitchFamily="2" charset="-122"/>
              </a:rPr>
              <a:t>集群方式的缺陷</a:t>
            </a:r>
          </a:p>
        </p:txBody>
      </p:sp>
      <p:sp>
        <p:nvSpPr>
          <p:cNvPr id="6" name="圆角矩形 5"/>
          <p:cNvSpPr/>
          <p:nvPr/>
        </p:nvSpPr>
        <p:spPr>
          <a:xfrm>
            <a:off x="3221809" y="1075184"/>
            <a:ext cx="1777488"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复杂性</a:t>
            </a:r>
          </a:p>
        </p:txBody>
      </p:sp>
      <p:sp>
        <p:nvSpPr>
          <p:cNvPr id="7" name="圆角矩形 6"/>
          <p:cNvSpPr/>
          <p:nvPr/>
        </p:nvSpPr>
        <p:spPr>
          <a:xfrm>
            <a:off x="3302974" y="2643758"/>
            <a:ext cx="2005711"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延迟性</a:t>
            </a:r>
          </a:p>
        </p:txBody>
      </p:sp>
      <p:sp>
        <p:nvSpPr>
          <p:cNvPr id="8" name="圆角矩形 7"/>
          <p:cNvSpPr/>
          <p:nvPr/>
        </p:nvSpPr>
        <p:spPr>
          <a:xfrm>
            <a:off x="3188885" y="4371950"/>
            <a:ext cx="2131580"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扩容问题</a:t>
            </a:r>
          </a:p>
        </p:txBody>
      </p:sp>
      <p:cxnSp>
        <p:nvCxnSpPr>
          <p:cNvPr id="9" name="肘形连接符 8"/>
          <p:cNvCxnSpPr>
            <a:stCxn id="5" idx="0"/>
            <a:endCxn id="6" idx="1"/>
          </p:cNvCxnSpPr>
          <p:nvPr/>
        </p:nvCxnSpPr>
        <p:spPr>
          <a:xfrm rot="5400000" flipH="1" flipV="1">
            <a:off x="1947413" y="1014556"/>
            <a:ext cx="889732" cy="1659060"/>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794097" y="2937025"/>
            <a:ext cx="506569"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843475" y="3304370"/>
            <a:ext cx="1064685" cy="162613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491350" y="1075184"/>
            <a:ext cx="3417884"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整个集群部署管理配置都非常复杂</a:t>
            </a:r>
          </a:p>
        </p:txBody>
      </p:sp>
      <p:sp>
        <p:nvSpPr>
          <p:cNvPr id="40" name="矩形 39"/>
          <p:cNvSpPr/>
          <p:nvPr/>
        </p:nvSpPr>
        <p:spPr>
          <a:xfrm>
            <a:off x="5652120" y="2552573"/>
            <a:ext cx="3257114"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当主库压力较大时，就会带来较大的延迟</a:t>
            </a:r>
          </a:p>
        </p:txBody>
      </p:sp>
      <p:sp>
        <p:nvSpPr>
          <p:cNvPr id="41" name="矩形 40"/>
          <p:cNvSpPr/>
          <p:nvPr/>
        </p:nvSpPr>
        <p:spPr>
          <a:xfrm>
            <a:off x="5652120" y="3939903"/>
            <a:ext cx="3257114" cy="98771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整个集群压力过大时，需要增加新机器对整个数据集进行重新分区，非常复杂</a:t>
            </a:r>
          </a:p>
        </p:txBody>
      </p:sp>
    </p:spTree>
    <p:extLst>
      <p:ext uri="{BB962C8B-B14F-4D97-AF65-F5344CB8AC3E}">
        <p14:creationId xmlns:p14="http://schemas.microsoft.com/office/powerpoint/2010/main" val="1494646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199"/>
                                        </p:tgtEl>
                                        <p:attrNameLst>
                                          <p:attrName>style.visibility</p:attrName>
                                        </p:attrNameLst>
                                      </p:cBhvr>
                                      <p:to>
                                        <p:strVal val="visible"/>
                                      </p:to>
                                    </p:set>
                                    <p:animEffect transition="in" filter="fade">
                                      <p:cBhvr>
                                        <p:cTn id="20" dur="500"/>
                                        <p:tgtEl>
                                          <p:spTgt spid="819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fade">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8199" grpId="0" animBg="1"/>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参考书</a:t>
            </a:r>
            <a:endParaRPr lang="zh-CN" altLang="en-US" dirty="0"/>
          </a:p>
        </p:txBody>
      </p:sp>
      <p:sp>
        <p:nvSpPr>
          <p:cNvPr id="3" name="副标题 2"/>
          <p:cNvSpPr>
            <a:spLocks noGrp="1"/>
          </p:cNvSpPr>
          <p:nvPr>
            <p:ph type="subTitle" idx="1"/>
          </p:nvPr>
        </p:nvSpPr>
        <p:spPr/>
        <p:txBody>
          <a:bodyPr/>
          <a:lstStyle/>
          <a:p>
            <a:endParaRPr lang="zh-CN" alt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3" y="1059581"/>
            <a:ext cx="3763043" cy="3763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348" y="976883"/>
            <a:ext cx="3412604" cy="3845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15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5" name="椭圆 4"/>
          <p:cNvSpPr/>
          <p:nvPr/>
        </p:nvSpPr>
        <p:spPr>
          <a:xfrm>
            <a:off x="631812" y="2179925"/>
            <a:ext cx="2232248" cy="16867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兴起的原因</a:t>
            </a:r>
          </a:p>
        </p:txBody>
      </p:sp>
      <p:sp>
        <p:nvSpPr>
          <p:cNvPr id="6" name="圆角矩形 5"/>
          <p:cNvSpPr/>
          <p:nvPr/>
        </p:nvSpPr>
        <p:spPr>
          <a:xfrm>
            <a:off x="3470552" y="1316478"/>
            <a:ext cx="4347464"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关系数据库无法满足</a:t>
            </a:r>
            <a:r>
              <a:rPr lang="en-US" altLang="zh-CN" sz="2000" dirty="0">
                <a:solidFill>
                  <a:schemeClr val="tx1"/>
                </a:solidFill>
                <a:latin typeface="宋体" panose="02010600030101010101" pitchFamily="2" charset="-122"/>
                <a:ea typeface="宋体" panose="02010600030101010101" pitchFamily="2" charset="-122"/>
              </a:rPr>
              <a:t>Web2.0</a:t>
            </a:r>
            <a:r>
              <a:rPr lang="zh-CN" altLang="en-US" sz="2000" dirty="0">
                <a:solidFill>
                  <a:schemeClr val="tx1"/>
                </a:solidFill>
                <a:latin typeface="宋体" panose="02010600030101010101" pitchFamily="2" charset="-122"/>
                <a:ea typeface="宋体" panose="02010600030101010101" pitchFamily="2" charset="-122"/>
              </a:rPr>
              <a:t>的需求</a:t>
            </a:r>
          </a:p>
        </p:txBody>
      </p:sp>
      <p:sp>
        <p:nvSpPr>
          <p:cNvPr id="7" name="圆角矩形 6"/>
          <p:cNvSpPr/>
          <p:nvPr/>
        </p:nvSpPr>
        <p:spPr>
          <a:xfrm>
            <a:off x="3482047" y="2692318"/>
            <a:ext cx="402034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数据模型的局限性</a:t>
            </a:r>
          </a:p>
        </p:txBody>
      </p:sp>
      <p:cxnSp>
        <p:nvCxnSpPr>
          <p:cNvPr id="13" name="肘形连接符 12"/>
          <p:cNvCxnSpPr>
            <a:endCxn id="6" idx="1"/>
          </p:cNvCxnSpPr>
          <p:nvPr/>
        </p:nvCxnSpPr>
        <p:spPr>
          <a:xfrm rot="5400000" flipH="1" flipV="1">
            <a:off x="2329088" y="1039110"/>
            <a:ext cx="540060" cy="1742868"/>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2843808" y="3023967"/>
            <a:ext cx="626744"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364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pic>
        <p:nvPicPr>
          <p:cNvPr id="14338" name="Picture 2" descr="https://hadoop.apache.org/hadoop-log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315938"/>
            <a:ext cx="3770437" cy="952674"/>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s://ss0.bdstatic.com/70cFvHSh_Q1YnxGkpoWK1HF6hhy/it/u=2525855446,3374805720&amp;fm=115&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6136" y="843558"/>
            <a:ext cx="2294185" cy="2294187"/>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https://ss0.bdstatic.com/70cFuHSh_Q1YnxGkpoWK1HF6hhy/it/u=2550819113,1832457699&amp;fm=27&amp;gp=0.jpg"/>
          <p:cNvPicPr>
            <a:picLocks noChangeAspect="1" noChangeArrowheads="1"/>
          </p:cNvPicPr>
          <p:nvPr/>
        </p:nvPicPr>
        <p:blipFill rotWithShape="1">
          <a:blip r:embed="rId5">
            <a:extLst>
              <a:ext uri="{28A0092B-C50C-407E-A947-70E740481C1C}">
                <a14:useLocalDpi xmlns:a14="http://schemas.microsoft.com/office/drawing/2010/main" val="0"/>
              </a:ext>
            </a:extLst>
          </a:blip>
          <a:srcRect l="15178" t="28640" r="30369" b="19661"/>
          <a:stretch/>
        </p:blipFill>
        <p:spPr bwMode="auto">
          <a:xfrm>
            <a:off x="835348" y="2787774"/>
            <a:ext cx="4320480" cy="1924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343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fade">
                                      <p:cBhvr>
                                        <p:cTn id="17" dur="500"/>
                                        <p:tgtEl>
                                          <p:spTgt spid="14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5" name="椭圆 4"/>
          <p:cNvSpPr/>
          <p:nvPr/>
        </p:nvSpPr>
        <p:spPr>
          <a:xfrm>
            <a:off x="611560" y="1851670"/>
            <a:ext cx="2232248" cy="16867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兴起的原因</a:t>
            </a:r>
          </a:p>
        </p:txBody>
      </p:sp>
      <p:sp>
        <p:nvSpPr>
          <p:cNvPr id="6" name="圆角矩形 5"/>
          <p:cNvSpPr/>
          <p:nvPr/>
        </p:nvSpPr>
        <p:spPr>
          <a:xfrm>
            <a:off x="3470552" y="987574"/>
            <a:ext cx="4347464"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关系数据库无法满足</a:t>
            </a:r>
            <a:r>
              <a:rPr lang="en-US" altLang="zh-CN" sz="2000" dirty="0">
                <a:solidFill>
                  <a:schemeClr val="tx1"/>
                </a:solidFill>
                <a:latin typeface="宋体" panose="02010600030101010101" pitchFamily="2" charset="-122"/>
                <a:ea typeface="宋体" panose="02010600030101010101" pitchFamily="2" charset="-122"/>
              </a:rPr>
              <a:t>Web2.0</a:t>
            </a:r>
            <a:r>
              <a:rPr lang="zh-CN" altLang="en-US" sz="2000" dirty="0">
                <a:solidFill>
                  <a:schemeClr val="tx1"/>
                </a:solidFill>
                <a:latin typeface="宋体" panose="02010600030101010101" pitchFamily="2" charset="-122"/>
                <a:ea typeface="宋体" panose="02010600030101010101" pitchFamily="2" charset="-122"/>
              </a:rPr>
              <a:t>的需求</a:t>
            </a:r>
          </a:p>
        </p:txBody>
      </p:sp>
      <p:sp>
        <p:nvSpPr>
          <p:cNvPr id="7" name="圆角矩形 6"/>
          <p:cNvSpPr/>
          <p:nvPr/>
        </p:nvSpPr>
        <p:spPr>
          <a:xfrm>
            <a:off x="3482047" y="2363414"/>
            <a:ext cx="402034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数据模型的局限性</a:t>
            </a:r>
          </a:p>
        </p:txBody>
      </p:sp>
      <p:sp>
        <p:nvSpPr>
          <p:cNvPr id="8" name="圆角矩形 7"/>
          <p:cNvSpPr/>
          <p:nvPr/>
        </p:nvSpPr>
        <p:spPr>
          <a:xfrm>
            <a:off x="3608912" y="3815899"/>
            <a:ext cx="4596412"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宋体" panose="02010600030101010101" pitchFamily="2" charset="-122"/>
                <a:ea typeface="宋体" panose="02010600030101010101" pitchFamily="2" charset="-122"/>
              </a:rPr>
              <a:t>Web2.0</a:t>
            </a:r>
            <a:r>
              <a:rPr lang="zh-CN" altLang="en-US" sz="2000" dirty="0">
                <a:solidFill>
                  <a:schemeClr val="tx1"/>
                </a:solidFill>
                <a:latin typeface="宋体" panose="02010600030101010101" pitchFamily="2" charset="-122"/>
                <a:ea typeface="宋体" panose="02010600030101010101" pitchFamily="2" charset="-122"/>
              </a:rPr>
              <a:t>关系数据库许多特性没有发挥</a:t>
            </a:r>
          </a:p>
        </p:txBody>
      </p:sp>
      <p:cxnSp>
        <p:nvCxnSpPr>
          <p:cNvPr id="13" name="肘形连接符 12"/>
          <p:cNvCxnSpPr>
            <a:stCxn id="5" idx="0"/>
            <a:endCxn id="6" idx="1"/>
          </p:cNvCxnSpPr>
          <p:nvPr/>
        </p:nvCxnSpPr>
        <p:spPr>
          <a:xfrm rot="5400000" flipH="1" flipV="1">
            <a:off x="2329088" y="710206"/>
            <a:ext cx="540060" cy="1742868"/>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p:cNvCxnSpPr>
          <p:nvPr/>
        </p:nvCxnSpPr>
        <p:spPr>
          <a:xfrm>
            <a:off x="2843808" y="2695063"/>
            <a:ext cx="626744"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5" idx="4"/>
            <a:endCxn id="8" idx="1"/>
          </p:cNvCxnSpPr>
          <p:nvPr/>
        </p:nvCxnSpPr>
        <p:spPr>
          <a:xfrm rot="16200000" flipH="1">
            <a:off x="2390661" y="2875479"/>
            <a:ext cx="555274" cy="1881228"/>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1672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en-US" altLang="zh-CN" dirty="0" err="1"/>
              <a:t>NoSQL</a:t>
            </a:r>
            <a:r>
              <a:rPr lang="zh-CN" altLang="en-US" dirty="0"/>
              <a:t>简介</a:t>
            </a:r>
          </a:p>
        </p:txBody>
      </p:sp>
      <p:sp>
        <p:nvSpPr>
          <p:cNvPr id="8" name="椭圆 7"/>
          <p:cNvSpPr/>
          <p:nvPr/>
        </p:nvSpPr>
        <p:spPr>
          <a:xfrm>
            <a:off x="649540" y="1635646"/>
            <a:ext cx="2482300" cy="250929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rPr>
              <a:t>01</a:t>
            </a:r>
          </a:p>
          <a:p>
            <a:pPr algn="ctr"/>
            <a:r>
              <a:rPr lang="en-US" altLang="zh-CN" sz="2000" b="1" dirty="0">
                <a:solidFill>
                  <a:schemeClr val="tx1"/>
                </a:solidFill>
                <a:latin typeface="宋体" panose="02010600030101010101" pitchFamily="2" charset="-122"/>
                <a:ea typeface="宋体" panose="02010600030101010101" pitchFamily="2" charset="-122"/>
              </a:rPr>
              <a:t>Web2.0</a:t>
            </a:r>
            <a:r>
              <a:rPr lang="zh-CN" altLang="en-US" sz="2000" b="1" dirty="0">
                <a:solidFill>
                  <a:schemeClr val="tx1"/>
                </a:solidFill>
                <a:latin typeface="宋体" panose="02010600030101010101" pitchFamily="2" charset="-122"/>
                <a:ea typeface="宋体" panose="02010600030101010101" pitchFamily="2" charset="-122"/>
              </a:rPr>
              <a:t>通常是不要求严格数据库事务</a:t>
            </a:r>
          </a:p>
        </p:txBody>
      </p:sp>
      <p:sp>
        <p:nvSpPr>
          <p:cNvPr id="11" name="椭圆 10"/>
          <p:cNvSpPr/>
          <p:nvPr/>
        </p:nvSpPr>
        <p:spPr>
          <a:xfrm>
            <a:off x="3491880" y="1788046"/>
            <a:ext cx="2511896" cy="229587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rPr>
              <a:t>02</a:t>
            </a:r>
          </a:p>
          <a:p>
            <a:pPr algn="ctr"/>
            <a:r>
              <a:rPr lang="en-US" altLang="zh-CN" sz="2000" b="1" dirty="0">
                <a:solidFill>
                  <a:schemeClr val="tx1"/>
                </a:solidFill>
                <a:latin typeface="宋体" panose="02010600030101010101" pitchFamily="2" charset="-122"/>
                <a:ea typeface="宋体" panose="02010600030101010101" pitchFamily="2" charset="-122"/>
              </a:rPr>
              <a:t>Web2.0</a:t>
            </a:r>
            <a:r>
              <a:rPr lang="zh-CN" altLang="en-US" sz="2000" b="1" dirty="0">
                <a:solidFill>
                  <a:schemeClr val="tx1"/>
                </a:solidFill>
                <a:latin typeface="宋体" panose="02010600030101010101" pitchFamily="2" charset="-122"/>
                <a:ea typeface="宋体" panose="02010600030101010101" pitchFamily="2" charset="-122"/>
              </a:rPr>
              <a:t>不需要严格的读写实时性</a:t>
            </a:r>
          </a:p>
        </p:txBody>
      </p:sp>
      <p:sp>
        <p:nvSpPr>
          <p:cNvPr id="12" name="椭圆 11"/>
          <p:cNvSpPr/>
          <p:nvPr/>
        </p:nvSpPr>
        <p:spPr>
          <a:xfrm>
            <a:off x="6309404" y="1788046"/>
            <a:ext cx="2511896" cy="229587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solidFill>
                <a:latin typeface="宋体" panose="02010600030101010101" pitchFamily="2" charset="-122"/>
                <a:ea typeface="宋体" panose="02010600030101010101" pitchFamily="2" charset="-122"/>
              </a:rPr>
              <a:t>03</a:t>
            </a:r>
          </a:p>
          <a:p>
            <a:pPr algn="ctr"/>
            <a:r>
              <a:rPr lang="en-US" altLang="zh-CN" sz="2000" b="1" dirty="0">
                <a:solidFill>
                  <a:schemeClr val="tx1"/>
                </a:solidFill>
                <a:latin typeface="宋体" panose="02010600030101010101" pitchFamily="2" charset="-122"/>
                <a:ea typeface="宋体" panose="02010600030101010101" pitchFamily="2" charset="-122"/>
              </a:rPr>
              <a:t>Web2.0</a:t>
            </a:r>
            <a:r>
              <a:rPr lang="zh-CN" altLang="en-US" sz="2000" b="1" dirty="0">
                <a:solidFill>
                  <a:schemeClr val="tx1"/>
                </a:solidFill>
                <a:latin typeface="宋体" panose="02010600030101010101" pitchFamily="2" charset="-122"/>
                <a:ea typeface="宋体" panose="02010600030101010101" pitchFamily="2" charset="-122"/>
              </a:rPr>
              <a:t>不包含复杂的</a:t>
            </a:r>
            <a:r>
              <a:rPr lang="en-US" altLang="zh-CN" sz="2000" b="1" dirty="0">
                <a:solidFill>
                  <a:schemeClr val="tx1"/>
                </a:solidFill>
                <a:latin typeface="宋体" panose="02010600030101010101" pitchFamily="2" charset="-122"/>
                <a:ea typeface="宋体" panose="02010600030101010101" pitchFamily="2" charset="-122"/>
              </a:rPr>
              <a:t>SQL</a:t>
            </a:r>
            <a:r>
              <a:rPr lang="zh-CN" altLang="en-US" sz="2000" b="1" dirty="0">
                <a:solidFill>
                  <a:schemeClr val="tx1"/>
                </a:solidFill>
                <a:latin typeface="宋体" panose="02010600030101010101" pitchFamily="2" charset="-122"/>
                <a:ea typeface="宋体" panose="02010600030101010101" pitchFamily="2" charset="-122"/>
              </a:rPr>
              <a:t>查询</a:t>
            </a:r>
          </a:p>
        </p:txBody>
      </p:sp>
    </p:spTree>
    <p:extLst>
      <p:ext uri="{BB962C8B-B14F-4D97-AF65-F5344CB8AC3E}">
        <p14:creationId xmlns:p14="http://schemas.microsoft.com/office/powerpoint/2010/main" val="3607036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3200" dirty="0" smtClean="0"/>
              <a:t>本章大纲</a:t>
            </a:r>
            <a:endParaRPr lang="zh-CN" altLang="en-US" sz="32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简介</a:t>
            </a:r>
          </a:p>
          <a:p>
            <a:pPr>
              <a:lnSpc>
                <a:spcPct val="140000"/>
              </a:lnSpc>
              <a:buFont typeface="Wingdings" panose="05000000000000000000" pitchFamily="2" charset="2"/>
              <a:buChar char="Ø"/>
            </a:pPr>
            <a:r>
              <a:rPr lang="en-US" altLang="zh-CN" sz="2400" dirty="0" err="1" smtClean="0">
                <a:solidFill>
                  <a:srgbClr val="FF0000"/>
                </a:solidFill>
              </a:rPr>
              <a:t>NoSQL</a:t>
            </a:r>
            <a:r>
              <a:rPr lang="zh-CN" altLang="en-US" sz="2400" dirty="0">
                <a:solidFill>
                  <a:srgbClr val="FF0000"/>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8556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8238" y="732910"/>
            <a:ext cx="6852600" cy="75872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一、在数据库原理方面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数据库原理</a:t>
            </a:r>
          </a:p>
        </p:txBody>
      </p:sp>
      <p:sp>
        <p:nvSpPr>
          <p:cNvPr id="6" name="圆角矩形 5"/>
          <p:cNvSpPr/>
          <p:nvPr/>
        </p:nvSpPr>
        <p:spPr>
          <a:xfrm>
            <a:off x="3158959"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98480" y="3852586"/>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2090300" y="1359074"/>
            <a:ext cx="521513" cy="161580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98156" y="3130092"/>
            <a:ext cx="545321" cy="145532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具有完备的关系代数理论作为基础</a:t>
            </a:r>
          </a:p>
        </p:txBody>
      </p:sp>
      <p:sp>
        <p:nvSpPr>
          <p:cNvPr id="41" name="矩形 40"/>
          <p:cNvSpPr/>
          <p:nvPr/>
        </p:nvSpPr>
        <p:spPr>
          <a:xfrm>
            <a:off x="5220072" y="3799059"/>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数据库缺乏理论基础</a:t>
            </a:r>
          </a:p>
        </p:txBody>
      </p:sp>
      <p:sp>
        <p:nvSpPr>
          <p:cNvPr id="24" name="爆炸形 1 23"/>
          <p:cNvSpPr/>
          <p:nvPr/>
        </p:nvSpPr>
        <p:spPr>
          <a:xfrm>
            <a:off x="8078092" y="1131590"/>
            <a:ext cx="612067" cy="416822"/>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066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611560" y="843558"/>
            <a:ext cx="6852600" cy="648072"/>
          </a:xfrm>
          <a:noFill/>
        </p:spPr>
        <p:txBody>
          <a:bodyPr>
            <a:noAutofit/>
          </a:bodyPr>
          <a:lstStyle/>
          <a:p>
            <a:pPr marL="0" indent="0">
              <a:buNone/>
            </a:pPr>
            <a:r>
              <a:rPr lang="zh-CN" altLang="en-US" sz="2000" b="1" dirty="0">
                <a:solidFill>
                  <a:schemeClr val="bg1"/>
                </a:solidFill>
                <a:latin typeface="宋体" panose="02010600030101010101" pitchFamily="2" charset="-122"/>
                <a:ea typeface="宋体" panose="02010600030101010101" pitchFamily="2" charset="-122"/>
              </a:rPr>
              <a:t>二</a:t>
            </a:r>
            <a:r>
              <a:rPr lang="zh-CN" altLang="en-US" sz="2000" b="1" dirty="0" smtClean="0">
                <a:solidFill>
                  <a:schemeClr val="bg1"/>
                </a:solidFill>
                <a:latin typeface="宋体" panose="02010600030101010101" pitchFamily="2" charset="-122"/>
                <a:ea typeface="宋体" panose="02010600030101010101" pitchFamily="2" charset="-122"/>
              </a:rPr>
              <a:t>、在数据规模方面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数据库原理</a:t>
            </a:r>
          </a:p>
        </p:txBody>
      </p:sp>
      <p:sp>
        <p:nvSpPr>
          <p:cNvPr id="6" name="圆角矩形 5"/>
          <p:cNvSpPr/>
          <p:nvPr/>
        </p:nvSpPr>
        <p:spPr>
          <a:xfrm>
            <a:off x="3158959"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3158007"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2090300" y="1359074"/>
            <a:ext cx="521513" cy="161580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2072061" y="3056188"/>
            <a:ext cx="557039" cy="1614854"/>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很难实现横向扩展，纵向扩展非常有限</a:t>
            </a:r>
          </a:p>
        </p:txBody>
      </p:sp>
      <p:sp>
        <p:nvSpPr>
          <p:cNvPr id="41" name="矩形 40"/>
          <p:cNvSpPr/>
          <p:nvPr/>
        </p:nvSpPr>
        <p:spPr>
          <a:xfrm>
            <a:off x="5508104" y="3799059"/>
            <a:ext cx="3456384"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具有非常好的水平可扩展性</a:t>
            </a:r>
          </a:p>
        </p:txBody>
      </p:sp>
      <p:sp>
        <p:nvSpPr>
          <p:cNvPr id="12" name="爆炸形 1 11"/>
          <p:cNvSpPr/>
          <p:nvPr/>
        </p:nvSpPr>
        <p:spPr>
          <a:xfrm>
            <a:off x="7848365" y="3288887"/>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68332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827584" y="702434"/>
            <a:ext cx="6852600" cy="345060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三、在数据库模式方面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数据库模式</a:t>
            </a: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要</a:t>
            </a:r>
            <a:r>
              <a:rPr lang="zh-CN" altLang="zh-CN" sz="2000" dirty="0">
                <a:solidFill>
                  <a:schemeClr val="tx1"/>
                </a:solidFill>
                <a:latin typeface="宋体" panose="02010600030101010101" pitchFamily="2" charset="-122"/>
                <a:ea typeface="宋体" panose="02010600030101010101" pitchFamily="2" charset="-122"/>
              </a:rPr>
              <a:t>定义</a:t>
            </a:r>
            <a:r>
              <a:rPr lang="zh-CN" altLang="en-US" sz="2000" dirty="0">
                <a:solidFill>
                  <a:schemeClr val="tx1"/>
                </a:solidFill>
                <a:latin typeface="宋体" panose="02010600030101010101" pitchFamily="2" charset="-122"/>
                <a:ea typeface="宋体" panose="02010600030101010101" pitchFamily="2" charset="-122"/>
              </a:rPr>
              <a:t>严格的</a:t>
            </a:r>
            <a:r>
              <a:rPr lang="zh-CN" altLang="zh-CN" sz="2000" dirty="0">
                <a:solidFill>
                  <a:schemeClr val="tx1"/>
                </a:solidFill>
                <a:latin typeface="宋体" panose="02010600030101010101" pitchFamily="2" charset="-122"/>
                <a:ea typeface="宋体" panose="02010600030101010101" pitchFamily="2" charset="-122"/>
              </a:rPr>
              <a:t>数据库模式，</a:t>
            </a:r>
            <a:r>
              <a:rPr lang="zh-CN" altLang="en-US" sz="2000" dirty="0">
                <a:solidFill>
                  <a:schemeClr val="tx1"/>
                </a:solidFill>
                <a:latin typeface="宋体" panose="02010600030101010101" pitchFamily="2" charset="-122"/>
                <a:ea typeface="宋体" panose="02010600030101010101" pitchFamily="2" charset="-122"/>
              </a:rPr>
              <a:t>而且</a:t>
            </a:r>
            <a:r>
              <a:rPr lang="zh-CN" altLang="zh-CN" sz="2000" dirty="0">
                <a:solidFill>
                  <a:schemeClr val="tx1"/>
                </a:solidFill>
                <a:latin typeface="宋体" panose="02010600030101010101" pitchFamily="2" charset="-122"/>
                <a:ea typeface="宋体" panose="02010600030101010101" pitchFamily="2" charset="-122"/>
              </a:rPr>
              <a:t>严格遵守</a:t>
            </a:r>
            <a:r>
              <a:rPr lang="zh-CN" altLang="en-US" sz="2000" dirty="0">
                <a:solidFill>
                  <a:schemeClr val="tx1"/>
                </a:solidFill>
                <a:latin typeface="宋体" panose="02010600030101010101" pitchFamily="2" charset="-122"/>
                <a:ea typeface="宋体" panose="02010600030101010101" pitchFamily="2" charset="-122"/>
              </a:rPr>
              <a:t>事先</a:t>
            </a:r>
            <a:r>
              <a:rPr lang="zh-CN" altLang="zh-CN" sz="2000" dirty="0">
                <a:solidFill>
                  <a:schemeClr val="tx1"/>
                </a:solidFill>
                <a:latin typeface="宋体" panose="02010600030101010101" pitchFamily="2" charset="-122"/>
                <a:ea typeface="宋体" panose="02010600030101010101" pitchFamily="2" charset="-122"/>
              </a:rPr>
              <a:t>定义</a:t>
            </a:r>
            <a:r>
              <a:rPr lang="zh-CN" altLang="en-US" sz="2000" dirty="0">
                <a:solidFill>
                  <a:schemeClr val="tx1"/>
                </a:solidFill>
                <a:latin typeface="宋体" panose="02010600030101010101" pitchFamily="2" charset="-122"/>
                <a:ea typeface="宋体" panose="02010600030101010101" pitchFamily="2" charset="-122"/>
              </a:rPr>
              <a:t>的数据库模式</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数据模型非常灵活</a:t>
            </a:r>
          </a:p>
        </p:txBody>
      </p:sp>
      <p:sp>
        <p:nvSpPr>
          <p:cNvPr id="14" name="爆炸形 1 13"/>
          <p:cNvSpPr/>
          <p:nvPr/>
        </p:nvSpPr>
        <p:spPr>
          <a:xfrm>
            <a:off x="7848365" y="3288887"/>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10710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827584" y="853072"/>
            <a:ext cx="6852600" cy="422534"/>
          </a:xfrm>
          <a:noFill/>
        </p:spPr>
        <p:txBody>
          <a:bodyPr>
            <a:noAutofit/>
          </a:bodyPr>
          <a:lstStyle/>
          <a:p>
            <a:pPr marL="0" indent="0">
              <a:buNone/>
            </a:pPr>
            <a:r>
              <a:rPr lang="zh-CN" altLang="en-US" sz="2000" b="1" dirty="0">
                <a:solidFill>
                  <a:schemeClr val="bg1"/>
                </a:solidFill>
                <a:latin typeface="宋体" panose="02010600030101010101" pitchFamily="2" charset="-122"/>
                <a:ea typeface="宋体" panose="02010600030101010101" pitchFamily="2" charset="-122"/>
              </a:rPr>
              <a:t>四</a:t>
            </a:r>
            <a:r>
              <a:rPr lang="zh-CN" altLang="en-US" sz="2000" b="1" dirty="0" smtClean="0">
                <a:solidFill>
                  <a:schemeClr val="bg1"/>
                </a:solidFill>
                <a:latin typeface="宋体" panose="02010600030101010101" pitchFamily="2" charset="-122"/>
                <a:ea typeface="宋体" panose="02010600030101010101" pitchFamily="2" charset="-122"/>
              </a:rPr>
              <a:t>、在查询效率方面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查询效率</a:t>
            </a: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54627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适当数据量级查询效率高</a:t>
            </a:r>
            <a:endParaRPr lang="en-US" altLang="zh-CN" sz="2000" dirty="0">
              <a:solidFill>
                <a:schemeClr val="tx1"/>
              </a:solidFill>
              <a:latin typeface="宋体" panose="02010600030101010101" pitchFamily="2" charset="-122"/>
              <a:ea typeface="宋体" panose="02010600030101010101" pitchFamily="2" charset="-122"/>
            </a:endParaRPr>
          </a:p>
          <a:p>
            <a:pPr algn="ctr"/>
            <a:r>
              <a:rPr lang="zh-CN" altLang="en-US" sz="2000" dirty="0">
                <a:solidFill>
                  <a:schemeClr val="tx1"/>
                </a:solidFill>
                <a:latin typeface="宋体" panose="02010600030101010101" pitchFamily="2" charset="-122"/>
                <a:ea typeface="宋体" panose="02010600030101010101" pitchFamily="2" charset="-122"/>
              </a:rPr>
              <a:t>数量级</a:t>
            </a:r>
            <a:r>
              <a:rPr lang="zh-CN" altLang="en-US" sz="2000" dirty="0" smtClean="0">
                <a:solidFill>
                  <a:schemeClr val="tx1"/>
                </a:solidFill>
                <a:latin typeface="宋体" panose="02010600030101010101" pitchFamily="2" charset="-122"/>
                <a:ea typeface="宋体" panose="02010600030101010101" pitchFamily="2" charset="-122"/>
              </a:rPr>
              <a:t>增大</a:t>
            </a:r>
            <a:r>
              <a:rPr lang="zh-CN" altLang="en-US" sz="2000" dirty="0">
                <a:solidFill>
                  <a:schemeClr val="tx1"/>
                </a:solidFill>
                <a:latin typeface="宋体" panose="02010600030101010101" pitchFamily="2" charset="-122"/>
                <a:ea typeface="宋体" panose="02010600030101010101" pitchFamily="2" charset="-122"/>
              </a:rPr>
              <a:t>，</a:t>
            </a:r>
            <a:r>
              <a:rPr lang="zh-CN" altLang="en-US" sz="2000" dirty="0" smtClean="0">
                <a:solidFill>
                  <a:schemeClr val="tx1"/>
                </a:solidFill>
                <a:latin typeface="宋体" panose="02010600030101010101" pitchFamily="2" charset="-122"/>
                <a:ea typeface="宋体" panose="02010600030101010101" pitchFamily="2" charset="-122"/>
              </a:rPr>
              <a:t>查询</a:t>
            </a:r>
            <a:r>
              <a:rPr lang="zh-CN" altLang="en-US" sz="2000" dirty="0">
                <a:solidFill>
                  <a:schemeClr val="tx1"/>
                </a:solidFill>
                <a:latin typeface="宋体" panose="02010600030101010101" pitchFamily="2" charset="-122"/>
                <a:ea typeface="宋体" panose="02010600030101010101" pitchFamily="2" charset="-122"/>
              </a:rPr>
              <a:t>效率降低</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未构建面向复杂查询的索引查询，性能差</a:t>
            </a:r>
          </a:p>
        </p:txBody>
      </p:sp>
      <p:sp>
        <p:nvSpPr>
          <p:cNvPr id="14" name="爆炸形 1 13"/>
          <p:cNvSpPr/>
          <p:nvPr/>
        </p:nvSpPr>
        <p:spPr>
          <a:xfrm>
            <a:off x="8024336" y="843558"/>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2991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五、在事务一致性方面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事务一致性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4" y="1491630"/>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solidFill>
                  <a:schemeClr val="tx1"/>
                </a:solidFill>
                <a:latin typeface="宋体" panose="02010600030101010101" pitchFamily="2" charset="-122"/>
                <a:ea typeface="宋体" panose="02010600030101010101" pitchFamily="2" charset="-122"/>
              </a:rPr>
              <a:t>遵守事务</a:t>
            </a:r>
            <a:r>
              <a:rPr lang="en-US" altLang="zh-CN" sz="2000" dirty="0">
                <a:solidFill>
                  <a:schemeClr val="tx1"/>
                </a:solidFill>
                <a:latin typeface="宋体" panose="02010600030101010101" pitchFamily="2" charset="-122"/>
                <a:ea typeface="宋体" panose="02010600030101010101" pitchFamily="2" charset="-122"/>
              </a:rPr>
              <a:t>ACID</a:t>
            </a:r>
            <a:r>
              <a:rPr lang="zh-CN" altLang="zh-CN" sz="2000" dirty="0">
                <a:solidFill>
                  <a:schemeClr val="tx1"/>
                </a:solidFill>
                <a:latin typeface="宋体" panose="02010600030101010101" pitchFamily="2" charset="-122"/>
                <a:ea typeface="宋体" panose="02010600030101010101" pitchFamily="2" charset="-122"/>
              </a:rPr>
              <a:t>模型，可以保证事务强一致性</a:t>
            </a: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dirty="0">
                <a:solidFill>
                  <a:schemeClr val="tx1"/>
                </a:solidFill>
                <a:latin typeface="宋体" panose="02010600030101010101" pitchFamily="2" charset="-122"/>
                <a:ea typeface="宋体" panose="02010600030101010101" pitchFamily="2" charset="-122"/>
              </a:rPr>
              <a:t>放松</a:t>
            </a:r>
            <a:r>
              <a:rPr lang="zh-CN" altLang="en-US" sz="2000" dirty="0">
                <a:solidFill>
                  <a:schemeClr val="tx1"/>
                </a:solidFill>
                <a:latin typeface="宋体" panose="02010600030101010101" pitchFamily="2" charset="-122"/>
                <a:ea typeface="宋体" panose="02010600030101010101" pitchFamily="2" charset="-122"/>
              </a:rPr>
              <a:t>了</a:t>
            </a:r>
            <a:r>
              <a:rPr lang="zh-CN" altLang="zh-CN" sz="2000" dirty="0">
                <a:solidFill>
                  <a:schemeClr val="tx1"/>
                </a:solidFill>
                <a:latin typeface="宋体" panose="02010600030101010101" pitchFamily="2" charset="-122"/>
                <a:ea typeface="宋体" panose="02010600030101010101" pitchFamily="2" charset="-122"/>
              </a:rPr>
              <a:t>对事务</a:t>
            </a:r>
            <a:r>
              <a:rPr lang="en-US" altLang="zh-CN" sz="2000" dirty="0">
                <a:solidFill>
                  <a:schemeClr val="tx1"/>
                </a:solidFill>
                <a:latin typeface="宋体" panose="02010600030101010101" pitchFamily="2" charset="-122"/>
                <a:ea typeface="宋体" panose="02010600030101010101" pitchFamily="2" charset="-122"/>
              </a:rPr>
              <a:t>ACID</a:t>
            </a:r>
            <a:r>
              <a:rPr lang="zh-CN" altLang="zh-CN" sz="2000" dirty="0">
                <a:solidFill>
                  <a:schemeClr val="tx1"/>
                </a:solidFill>
                <a:latin typeface="宋体" panose="02010600030101010101" pitchFamily="2" charset="-122"/>
                <a:ea typeface="宋体" panose="02010600030101010101" pitchFamily="2" charset="-122"/>
              </a:rPr>
              <a:t>四性的要求，而是遵守</a:t>
            </a:r>
            <a:r>
              <a:rPr lang="en-US" altLang="zh-CN" sz="2000" dirty="0">
                <a:solidFill>
                  <a:schemeClr val="tx1"/>
                </a:solidFill>
                <a:latin typeface="宋体" panose="02010600030101010101" pitchFamily="2" charset="-122"/>
                <a:ea typeface="宋体" panose="02010600030101010101" pitchFamily="2" charset="-122"/>
              </a:rPr>
              <a:t>BASE</a:t>
            </a:r>
            <a:r>
              <a:rPr lang="zh-CN" altLang="zh-CN" sz="2000" dirty="0">
                <a:solidFill>
                  <a:schemeClr val="tx1"/>
                </a:solidFill>
                <a:latin typeface="宋体" panose="02010600030101010101" pitchFamily="2" charset="-122"/>
                <a:ea typeface="宋体" panose="02010600030101010101" pitchFamily="2" charset="-122"/>
              </a:rPr>
              <a:t>模型，只能保证最终一致性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024336" y="843558"/>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95312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21024" y="-4554"/>
            <a:ext cx="9144000" cy="1352168"/>
          </a:xfrm>
          <a:prstGeom prst="rect">
            <a:avLst/>
          </a:prstGeom>
          <a:solidFill>
            <a:srgbClr val="00B050"/>
          </a:solidFill>
          <a:ln w="9525">
            <a:solidFill>
              <a:schemeClr val="tx1"/>
            </a:solidFill>
            <a:miter lim="800000"/>
            <a:headEnd/>
            <a:tailEnd/>
          </a:ln>
        </p:spPr>
        <p:txBody>
          <a:bodyPr wrap="none" anchor="ctr"/>
          <a:lstStyle/>
          <a:p>
            <a:pPr eaLnBrk="1" hangingPunct="1"/>
            <a:endParaRPr lang="zh-CN" altLang="en-US"/>
          </a:p>
        </p:txBody>
      </p:sp>
      <p:sp>
        <p:nvSpPr>
          <p:cNvPr id="3077" name="Text Box 5"/>
          <p:cNvSpPr txBox="1">
            <a:spLocks noChangeArrowheads="1"/>
          </p:cNvSpPr>
          <p:nvPr/>
        </p:nvSpPr>
        <p:spPr bwMode="auto">
          <a:xfrm>
            <a:off x="2743200" y="2811067"/>
            <a:ext cx="45720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spcBef>
                <a:spcPct val="50000"/>
              </a:spcBef>
            </a:pPr>
            <a:r>
              <a:rPr lang="zh-CN" altLang="en-US" b="1" dirty="0" smtClean="0">
                <a:solidFill>
                  <a:schemeClr val="bg1"/>
                </a:solidFill>
              </a:rPr>
              <a:t>李焕贞</a:t>
            </a:r>
            <a:endParaRPr lang="en-US" altLang="zh-CN" b="1" dirty="0" smtClean="0">
              <a:solidFill>
                <a:schemeClr val="bg1"/>
              </a:solidFill>
            </a:endParaRPr>
          </a:p>
          <a:p>
            <a:pPr algn="r" eaLnBrk="1" hangingPunct="1">
              <a:spcBef>
                <a:spcPct val="50000"/>
              </a:spcBef>
            </a:pPr>
            <a:r>
              <a:rPr lang="zh-CN" altLang="en-US" b="1" dirty="0" smtClean="0">
                <a:solidFill>
                  <a:schemeClr val="bg1"/>
                </a:solidFill>
              </a:rPr>
              <a:t>河北师范大学软件学院</a:t>
            </a:r>
            <a:endParaRPr lang="en-US" altLang="zh-CN" b="1" dirty="0" smtClean="0">
              <a:solidFill>
                <a:schemeClr val="bg1"/>
              </a:solidFill>
            </a:endParaRPr>
          </a:p>
        </p:txBody>
      </p:sp>
      <p:sp>
        <p:nvSpPr>
          <p:cNvPr id="3078" name="Rectangle 6"/>
          <p:cNvSpPr>
            <a:spLocks noGrp="1" noChangeArrowheads="1"/>
          </p:cNvSpPr>
          <p:nvPr>
            <p:ph type="title"/>
          </p:nvPr>
        </p:nvSpPr>
        <p:spPr>
          <a:xfrm>
            <a:off x="539552" y="1563638"/>
            <a:ext cx="8229600" cy="1085850"/>
          </a:xfrm>
          <a:noFill/>
        </p:spPr>
        <p:txBody>
          <a:bodyPr>
            <a:normAutofit/>
          </a:bodyPr>
          <a:lstStyle/>
          <a:p>
            <a:pPr algn="ctr" eaLnBrk="1" hangingPunct="1"/>
            <a:r>
              <a:rPr lang="en-US" altLang="zh-CN" sz="3600" b="1" dirty="0" err="1" smtClean="0"/>
              <a:t>NoSQL</a:t>
            </a:r>
            <a:r>
              <a:rPr lang="zh-CN" altLang="en-US" sz="3600" b="1" dirty="0" smtClean="0"/>
              <a:t>概述</a:t>
            </a:r>
            <a:r>
              <a:rPr lang="en-US" altLang="zh-CN" sz="2800" b="1" dirty="0" smtClean="0"/>
              <a:t> </a:t>
            </a:r>
            <a:r>
              <a:rPr lang="zh-CN" altLang="en-US" sz="2800" dirty="0" smtClean="0"/>
              <a:t> </a:t>
            </a:r>
          </a:p>
        </p:txBody>
      </p:sp>
      <p:sp>
        <p:nvSpPr>
          <p:cNvPr id="3079" name="Oval 7"/>
          <p:cNvSpPr>
            <a:spLocks noChangeArrowheads="1"/>
          </p:cNvSpPr>
          <p:nvPr/>
        </p:nvSpPr>
        <p:spPr bwMode="auto">
          <a:xfrm>
            <a:off x="3203848" y="-164554"/>
            <a:ext cx="990600" cy="120015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endParaRPr lang="zh-CN" altLang="en-US"/>
          </a:p>
        </p:txBody>
      </p:sp>
    </p:spTree>
    <p:extLst>
      <p:ext uri="{BB962C8B-B14F-4D97-AF65-F5344CB8AC3E}">
        <p14:creationId xmlns:p14="http://schemas.microsoft.com/office/powerpoint/2010/main" val="3402873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b="1" dirty="0" smtClean="0">
                <a:solidFill>
                  <a:schemeClr val="bg1"/>
                </a:solidFill>
              </a:rPr>
              <a:t>六</a:t>
            </a:r>
            <a:r>
              <a:rPr lang="zh-CN" altLang="en-US" sz="2000" b="1" dirty="0" smtClean="0">
                <a:solidFill>
                  <a:schemeClr val="bg1"/>
                </a:solidFill>
                <a:latin typeface="宋体" panose="02010600030101010101" pitchFamily="2" charset="-122"/>
                <a:ea typeface="宋体" panose="02010600030101010101" pitchFamily="2" charset="-122"/>
              </a:rPr>
              <a:t>、在数据完整性方面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数据完整性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4" y="1491630"/>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具有保证完整性的完备机制</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不能实现完整性约束</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024336" y="843558"/>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91053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b="1" dirty="0">
                <a:solidFill>
                  <a:schemeClr val="bg1"/>
                </a:solidFill>
              </a:rPr>
              <a:t>七</a:t>
            </a:r>
            <a:r>
              <a:rPr lang="zh-CN" altLang="en-US" sz="2000" b="1" dirty="0" smtClean="0">
                <a:solidFill>
                  <a:schemeClr val="bg1"/>
                </a:solidFill>
                <a:latin typeface="宋体" panose="02010600030101010101" pitchFamily="2" charset="-122"/>
                <a:ea typeface="宋体" panose="02010600030101010101" pitchFamily="2" charset="-122"/>
              </a:rPr>
              <a:t>、在可扩展性方面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可扩展性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4" y="1491630"/>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扩展性一般是比较差的</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水平扩展性非常好</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7949259" y="3247512"/>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374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971600" y="758232"/>
            <a:ext cx="6852600" cy="595497"/>
          </a:xfrm>
          <a:noFill/>
        </p:spPr>
        <p:txBody>
          <a:bodyPr>
            <a:noAutofit/>
          </a:bodyPr>
          <a:lstStyle/>
          <a:p>
            <a:pPr marL="0" indent="0">
              <a:buNone/>
            </a:pPr>
            <a:r>
              <a:rPr lang="zh-CN" altLang="en-US" b="1" dirty="0" smtClean="0">
                <a:solidFill>
                  <a:schemeClr val="bg1"/>
                </a:solidFill>
              </a:rPr>
              <a:t>八</a:t>
            </a:r>
            <a:r>
              <a:rPr lang="zh-CN" altLang="en-US" sz="2000" b="1" dirty="0" smtClean="0">
                <a:solidFill>
                  <a:schemeClr val="bg1"/>
                </a:solidFill>
                <a:latin typeface="宋体" panose="02010600030101010101" pitchFamily="2" charset="-122"/>
                <a:ea typeface="宋体" panose="02010600030101010101" pitchFamily="2" charset="-122"/>
              </a:rPr>
              <a:t>、在可用性方面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可用性</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802357"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随着规模增大，为了保证严格的一致性，可用性方面就被削弱</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546280" cy="90229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具有非常好的可用性，能够在短时间内迅速返回所需的结果</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7949259" y="3247512"/>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3061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6928" y="843558"/>
            <a:ext cx="6852600" cy="48354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九、在标准化方面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标准化</a:t>
            </a: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154285"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关系数据库遵循</a:t>
            </a:r>
            <a:r>
              <a:rPr lang="en-US" altLang="zh-CN" sz="2000" dirty="0">
                <a:solidFill>
                  <a:schemeClr val="tx1"/>
                </a:solidFill>
                <a:latin typeface="宋体" panose="02010600030101010101" pitchFamily="2" charset="-122"/>
                <a:ea typeface="宋体" panose="02010600030101010101" pitchFamily="2" charset="-122"/>
              </a:rPr>
              <a:t>SQL</a:t>
            </a:r>
            <a:r>
              <a:rPr lang="zh-CN" altLang="en-US" sz="2000" dirty="0">
                <a:solidFill>
                  <a:schemeClr val="tx1"/>
                </a:solidFill>
                <a:latin typeface="宋体" panose="02010600030101010101" pitchFamily="2" charset="-122"/>
                <a:ea typeface="宋体" panose="02010600030101010101" pitchFamily="2" charset="-122"/>
              </a:rPr>
              <a:t>标准，标准化较为完善</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数据库未形成通用的行业标准</a:t>
            </a:r>
          </a:p>
        </p:txBody>
      </p:sp>
      <p:sp>
        <p:nvSpPr>
          <p:cNvPr id="14" name="爆炸形 1 13"/>
          <p:cNvSpPr/>
          <p:nvPr/>
        </p:nvSpPr>
        <p:spPr>
          <a:xfrm>
            <a:off x="8154398" y="1072013"/>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56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6928" y="843558"/>
            <a:ext cx="6852600" cy="48354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十、在技术支持方面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技术支持</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226293" cy="93610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关系数据库很多都是商业数据库，可获得非常强大的技术和后续服务支持</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676342"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smtClean="0">
                <a:solidFill>
                  <a:schemeClr val="tx1"/>
                </a:solidFill>
                <a:latin typeface="宋体" panose="02010600030101010101" pitchFamily="2" charset="-122"/>
                <a:ea typeface="宋体" panose="02010600030101010101" pitchFamily="2" charset="-122"/>
              </a:rPr>
              <a:t>数据库很多都属于开源产品，处于整个发展的初级阶段</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154398" y="1072013"/>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207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6928" y="843558"/>
            <a:ext cx="6852600" cy="483540"/>
          </a:xfrm>
          <a:noFill/>
        </p:spPr>
        <p:txBody>
          <a:bodyPr>
            <a:noAutofit/>
          </a:bodyPr>
          <a:lstStyle/>
          <a:p>
            <a:pPr marL="0" indent="0">
              <a:buNone/>
            </a:pPr>
            <a:r>
              <a:rPr lang="zh-CN" altLang="en-US" b="1" dirty="0" smtClean="0">
                <a:solidFill>
                  <a:schemeClr val="bg1"/>
                </a:solidFill>
              </a:rPr>
              <a:t>十一、在可维护</a:t>
            </a:r>
            <a:r>
              <a:rPr lang="zh-CN" altLang="en-US" sz="2000" b="1" dirty="0" smtClean="0">
                <a:solidFill>
                  <a:schemeClr val="bg1"/>
                </a:solidFill>
                <a:latin typeface="宋体" panose="02010600030101010101" pitchFamily="2" charset="-122"/>
                <a:ea typeface="宋体" panose="02010600030101010101" pitchFamily="2" charset="-122"/>
              </a:rPr>
              <a:t>方面</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可维护</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2915816"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14864" y="3864304"/>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1968728" y="1480646"/>
            <a:ext cx="521513" cy="137266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50489" y="3177759"/>
            <a:ext cx="557039" cy="1371711"/>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226293" cy="93610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关系数据库需要管理员</a:t>
            </a:r>
            <a:endParaRPr lang="en-US" altLang="zh-CN" sz="2000" dirty="0" smtClean="0">
              <a:solidFill>
                <a:schemeClr val="tx1"/>
              </a:solidFill>
              <a:latin typeface="宋体" panose="02010600030101010101" pitchFamily="2" charset="-122"/>
              <a:ea typeface="宋体" panose="02010600030101010101" pitchFamily="2" charset="-122"/>
            </a:endParaRPr>
          </a:p>
          <a:p>
            <a:pPr algn="ctr"/>
            <a:r>
              <a:rPr lang="zh-CN" altLang="en-US" sz="2000" dirty="0" smtClean="0">
                <a:solidFill>
                  <a:schemeClr val="tx1"/>
                </a:solidFill>
                <a:latin typeface="宋体" panose="02010600030101010101" pitchFamily="2" charset="-122"/>
                <a:ea typeface="宋体" panose="02010600030101010101" pitchFamily="2" charset="-122"/>
              </a:rPr>
              <a:t>维护</a:t>
            </a:r>
            <a:endParaRPr lang="zh-CN" altLang="zh-CN"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090123" y="3757683"/>
            <a:ext cx="3676342"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没有成熟的基础和实践操作规范维护较为复杂</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爆炸形 1 13"/>
          <p:cNvSpPr/>
          <p:nvPr/>
        </p:nvSpPr>
        <p:spPr>
          <a:xfrm>
            <a:off x="8154398" y="1072013"/>
            <a:ext cx="612067" cy="510171"/>
          </a:xfrm>
          <a:prstGeom prst="irregularSeal1">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46951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与关系数据库的比较</a:t>
            </a:r>
          </a:p>
        </p:txBody>
      </p:sp>
      <p:sp>
        <p:nvSpPr>
          <p:cNvPr id="3" name="副标题 2"/>
          <p:cNvSpPr>
            <a:spLocks noGrp="1"/>
          </p:cNvSpPr>
          <p:nvPr>
            <p:ph type="subTitle" idx="1"/>
          </p:nvPr>
        </p:nvSpPr>
        <p:spPr>
          <a:xfrm>
            <a:off x="827584" y="846450"/>
            <a:ext cx="6852600" cy="3450600"/>
          </a:xfrm>
        </p:spPr>
        <p:txBody>
          <a:bodyPr>
            <a:normAutofit/>
          </a:bodyPr>
          <a:lstStyle/>
          <a:p>
            <a:pPr marL="71550" indent="0">
              <a:lnSpc>
                <a:spcPct val="150000"/>
              </a:lnSpc>
              <a:buNone/>
            </a:pPr>
            <a:r>
              <a:rPr lang="zh-CN" altLang="en-US" sz="2400" dirty="0" smtClean="0">
                <a:solidFill>
                  <a:schemeClr val="bg1"/>
                </a:solidFill>
              </a:rPr>
              <a:t>关系数据库的优势</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具有非常完备的关系代数理论作为基础</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有非常严格的标准</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支持事务一致性</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可以借助索引机制实现非常高效的查询</a:t>
            </a:r>
            <a:endParaRPr lang="zh-CN" altLang="en-US" sz="2400" dirty="0">
              <a:solidFill>
                <a:schemeClr val="bg1"/>
              </a:solidFill>
            </a:endParaRPr>
          </a:p>
        </p:txBody>
      </p:sp>
    </p:spTree>
    <p:extLst>
      <p:ext uri="{BB962C8B-B14F-4D97-AF65-F5344CB8AC3E}">
        <p14:creationId xmlns:p14="http://schemas.microsoft.com/office/powerpoint/2010/main" val="4281533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与关系数据库的比较</a:t>
            </a:r>
          </a:p>
        </p:txBody>
      </p:sp>
      <p:sp>
        <p:nvSpPr>
          <p:cNvPr id="3" name="副标题 2"/>
          <p:cNvSpPr>
            <a:spLocks noGrp="1"/>
          </p:cNvSpPr>
          <p:nvPr>
            <p:ph type="subTitle" idx="1"/>
          </p:nvPr>
        </p:nvSpPr>
        <p:spPr>
          <a:xfrm>
            <a:off x="827584" y="846450"/>
            <a:ext cx="7632848" cy="3450600"/>
          </a:xfrm>
        </p:spPr>
        <p:txBody>
          <a:bodyPr>
            <a:normAutofit/>
          </a:bodyPr>
          <a:lstStyle/>
          <a:p>
            <a:pPr marL="71550" indent="0">
              <a:lnSpc>
                <a:spcPct val="150000"/>
              </a:lnSpc>
              <a:buNone/>
            </a:pPr>
            <a:r>
              <a:rPr lang="zh-CN" altLang="en-US" sz="2400" dirty="0" smtClean="0">
                <a:solidFill>
                  <a:schemeClr val="bg1"/>
                </a:solidFill>
              </a:rPr>
              <a:t>关系数据库的劣势</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可扩展性非常差</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a:solidFill>
                  <a:schemeClr val="bg1"/>
                </a:solidFill>
              </a:rPr>
              <a:t>不</a:t>
            </a:r>
            <a:r>
              <a:rPr lang="zh-CN" altLang="en-US" sz="2400" dirty="0" smtClean="0">
                <a:solidFill>
                  <a:schemeClr val="bg1"/>
                </a:solidFill>
              </a:rPr>
              <a:t>具备水平可扩展性，无法较好支持海量数据存储</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数据模型定义严格，无法较好满足新型</a:t>
            </a:r>
            <a:r>
              <a:rPr lang="en-US" altLang="zh-CN" sz="2400" dirty="0" smtClean="0">
                <a:solidFill>
                  <a:schemeClr val="bg1"/>
                </a:solidFill>
              </a:rPr>
              <a:t>Web2.0</a:t>
            </a:r>
            <a:r>
              <a:rPr lang="zh-CN" altLang="en-US" sz="2400" dirty="0" smtClean="0">
                <a:solidFill>
                  <a:schemeClr val="bg1"/>
                </a:solidFill>
              </a:rPr>
              <a:t>应用需求</a:t>
            </a:r>
            <a:endParaRPr lang="zh-CN" altLang="en-US" sz="2400" dirty="0">
              <a:solidFill>
                <a:schemeClr val="bg1"/>
              </a:solidFill>
            </a:endParaRPr>
          </a:p>
        </p:txBody>
      </p:sp>
    </p:spTree>
    <p:extLst>
      <p:ext uri="{BB962C8B-B14F-4D97-AF65-F5344CB8AC3E}">
        <p14:creationId xmlns:p14="http://schemas.microsoft.com/office/powerpoint/2010/main" val="133515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a:t>NoSQL</a:t>
            </a:r>
            <a:r>
              <a:rPr lang="zh-CN" altLang="en-US" dirty="0"/>
              <a:t>与关系数据库的比较</a:t>
            </a:r>
          </a:p>
        </p:txBody>
      </p:sp>
      <p:sp>
        <p:nvSpPr>
          <p:cNvPr id="3" name="副标题 2"/>
          <p:cNvSpPr>
            <a:spLocks noGrp="1"/>
          </p:cNvSpPr>
          <p:nvPr>
            <p:ph type="subTitle" idx="1"/>
          </p:nvPr>
        </p:nvSpPr>
        <p:spPr>
          <a:xfrm>
            <a:off x="827584" y="846450"/>
            <a:ext cx="7632848" cy="3450600"/>
          </a:xfrm>
        </p:spPr>
        <p:txBody>
          <a:bodyPr>
            <a:normAutofit/>
          </a:bodyPr>
          <a:lstStyle/>
          <a:p>
            <a:pPr marL="71550" indent="0">
              <a:lnSpc>
                <a:spcPct val="150000"/>
              </a:lnSpc>
              <a:buNone/>
            </a:pPr>
            <a:r>
              <a:rPr lang="en-US" altLang="zh-CN" sz="2400" dirty="0" err="1" smtClean="0">
                <a:solidFill>
                  <a:schemeClr val="bg1"/>
                </a:solidFill>
              </a:rPr>
              <a:t>NoSQL</a:t>
            </a:r>
            <a:r>
              <a:rPr lang="zh-CN" altLang="en-US" sz="2400" dirty="0" smtClean="0">
                <a:solidFill>
                  <a:schemeClr val="bg1"/>
                </a:solidFill>
              </a:rPr>
              <a:t>数据库的优势</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支持超大规模的数据存储</a:t>
            </a:r>
            <a:endParaRPr lang="en-US" altLang="zh-CN" sz="2400" dirty="0" smtClean="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smtClean="0">
                <a:solidFill>
                  <a:schemeClr val="bg1"/>
                </a:solidFill>
              </a:rPr>
              <a:t>数据模型比较灵活</a:t>
            </a:r>
            <a:endParaRPr lang="en-US" altLang="zh-CN" sz="2400" dirty="0" smtClean="0">
              <a:solidFill>
                <a:schemeClr val="bg1"/>
              </a:solidFill>
            </a:endParaRPr>
          </a:p>
          <a:p>
            <a:pPr marL="71550" indent="0">
              <a:lnSpc>
                <a:spcPct val="150000"/>
              </a:lnSpc>
              <a:buClr>
                <a:schemeClr val="bg1"/>
              </a:buClr>
              <a:buSzPct val="60000"/>
              <a:buNone/>
            </a:pPr>
            <a:r>
              <a:rPr lang="en-US" altLang="zh-CN" sz="2400" dirty="0" err="1">
                <a:solidFill>
                  <a:schemeClr val="bg1"/>
                </a:solidFill>
              </a:rPr>
              <a:t>NoSQL</a:t>
            </a:r>
            <a:r>
              <a:rPr lang="zh-CN" altLang="en-US" sz="2400" dirty="0">
                <a:solidFill>
                  <a:schemeClr val="bg1"/>
                </a:solidFill>
              </a:rPr>
              <a:t>数据库</a:t>
            </a:r>
            <a:r>
              <a:rPr lang="zh-CN" altLang="en-US" sz="2400" dirty="0" smtClean="0">
                <a:solidFill>
                  <a:schemeClr val="bg1"/>
                </a:solidFill>
              </a:rPr>
              <a:t>的劣势</a:t>
            </a:r>
            <a:endParaRPr lang="en-US" altLang="zh-CN" sz="2400" dirty="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a:solidFill>
                  <a:schemeClr val="bg1"/>
                </a:solidFill>
              </a:rPr>
              <a:t>缺乏底层基础理论做支撑</a:t>
            </a:r>
            <a:endParaRPr lang="en-US" altLang="zh-CN" sz="2400" dirty="0">
              <a:solidFill>
                <a:schemeClr val="bg1"/>
              </a:solidFill>
            </a:endParaRPr>
          </a:p>
          <a:p>
            <a:pPr>
              <a:lnSpc>
                <a:spcPct val="150000"/>
              </a:lnSpc>
              <a:buClr>
                <a:schemeClr val="bg1"/>
              </a:buClr>
              <a:buSzPct val="60000"/>
              <a:buFont typeface="Wingdings" panose="05000000000000000000" pitchFamily="2" charset="2"/>
              <a:buChar char="l"/>
            </a:pPr>
            <a:r>
              <a:rPr lang="zh-CN" altLang="en-US" sz="2400" dirty="0">
                <a:solidFill>
                  <a:schemeClr val="bg1"/>
                </a:solidFill>
              </a:rPr>
              <a:t>很多</a:t>
            </a:r>
            <a:r>
              <a:rPr lang="en-US" altLang="zh-CN" sz="2400" dirty="0" err="1">
                <a:solidFill>
                  <a:schemeClr val="bg1"/>
                </a:solidFill>
              </a:rPr>
              <a:t>NoSQL</a:t>
            </a:r>
            <a:r>
              <a:rPr lang="zh-CN" altLang="en-US" sz="2400" dirty="0">
                <a:solidFill>
                  <a:schemeClr val="bg1"/>
                </a:solidFill>
              </a:rPr>
              <a:t>数据库都不支持事务的强一致性</a:t>
            </a:r>
            <a:endParaRPr lang="en-US" altLang="zh-CN" sz="2400" dirty="0">
              <a:solidFill>
                <a:schemeClr val="bg1"/>
              </a:solidFill>
            </a:endParaRPr>
          </a:p>
          <a:p>
            <a:pPr marL="71550" indent="0">
              <a:lnSpc>
                <a:spcPct val="150000"/>
              </a:lnSpc>
              <a:buNone/>
            </a:pPr>
            <a:endParaRPr lang="en-US" altLang="zh-CN" sz="2400" dirty="0" smtClean="0">
              <a:solidFill>
                <a:schemeClr val="bg1"/>
              </a:solidFill>
            </a:endParaRPr>
          </a:p>
        </p:txBody>
      </p:sp>
    </p:spTree>
    <p:extLst>
      <p:ext uri="{BB962C8B-B14F-4D97-AF65-F5344CB8AC3E}">
        <p14:creationId xmlns:p14="http://schemas.microsoft.com/office/powerpoint/2010/main" val="2065463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smtClean="0"/>
              <a:t>NoSQL</a:t>
            </a:r>
            <a:r>
              <a:rPr lang="zh-CN" altLang="en-US" dirty="0" smtClean="0"/>
              <a:t>与关系数据库的比较</a:t>
            </a:r>
            <a:endParaRPr lang="zh-CN" altLang="en-US" dirty="0"/>
          </a:p>
        </p:txBody>
      </p:sp>
      <p:sp>
        <p:nvSpPr>
          <p:cNvPr id="13" name="内容占位符 1"/>
          <p:cNvSpPr>
            <a:spLocks noGrp="1"/>
          </p:cNvSpPr>
          <p:nvPr>
            <p:ph type="subTitle" idx="1"/>
          </p:nvPr>
        </p:nvSpPr>
        <p:spPr>
          <a:xfrm>
            <a:off x="538238" y="732910"/>
            <a:ext cx="6852600" cy="758720"/>
          </a:xfrm>
          <a:noFill/>
        </p:spPr>
        <p:txBody>
          <a:bodyPr>
            <a:noAutofit/>
          </a:bodyPr>
          <a:lstStyle/>
          <a:p>
            <a:pPr marL="0" indent="0">
              <a:buNone/>
            </a:pPr>
            <a:r>
              <a:rPr lang="zh-CN" altLang="en-US" sz="2000" b="1" dirty="0" smtClean="0">
                <a:solidFill>
                  <a:schemeClr val="bg1"/>
                </a:solidFill>
                <a:latin typeface="宋体" panose="02010600030101010101" pitchFamily="2" charset="-122"/>
                <a:ea typeface="宋体" panose="02010600030101010101" pitchFamily="2" charset="-122"/>
              </a:rPr>
              <a:t>两种数据库的应用场景</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5" name="椭圆 4"/>
          <p:cNvSpPr/>
          <p:nvPr/>
        </p:nvSpPr>
        <p:spPr>
          <a:xfrm>
            <a:off x="611560" y="2427733"/>
            <a:ext cx="1863186" cy="115736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应用场景</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3158959" y="1582184"/>
            <a:ext cx="1611159"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宋体" panose="02010600030101010101" pitchFamily="2" charset="-122"/>
                <a:ea typeface="宋体" panose="02010600030101010101" pitchFamily="2" charset="-122"/>
              </a:rPr>
              <a:t>关系数据库</a:t>
            </a:r>
          </a:p>
        </p:txBody>
      </p:sp>
      <p:sp>
        <p:nvSpPr>
          <p:cNvPr id="8" name="圆角矩形 7"/>
          <p:cNvSpPr/>
          <p:nvPr/>
        </p:nvSpPr>
        <p:spPr>
          <a:xfrm>
            <a:off x="2998480" y="3852586"/>
            <a:ext cx="193211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NoSQL</a:t>
            </a:r>
            <a:r>
              <a:rPr lang="zh-CN" altLang="en-US" sz="2000" dirty="0">
                <a:solidFill>
                  <a:schemeClr val="tx1"/>
                </a:solidFill>
                <a:latin typeface="宋体" panose="02010600030101010101" pitchFamily="2" charset="-122"/>
                <a:ea typeface="宋体" panose="02010600030101010101" pitchFamily="2" charset="-122"/>
              </a:rPr>
              <a:t>数据库</a:t>
            </a:r>
          </a:p>
        </p:txBody>
      </p:sp>
      <p:cxnSp>
        <p:nvCxnSpPr>
          <p:cNvPr id="9" name="肘形连接符 8"/>
          <p:cNvCxnSpPr>
            <a:stCxn id="5" idx="0"/>
            <a:endCxn id="6" idx="1"/>
          </p:cNvCxnSpPr>
          <p:nvPr/>
        </p:nvCxnSpPr>
        <p:spPr>
          <a:xfrm rot="5400000" flipH="1" flipV="1">
            <a:off x="2090300" y="1359074"/>
            <a:ext cx="521513" cy="1615806"/>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1998156" y="3130092"/>
            <a:ext cx="545321" cy="145532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090123" y="1491630"/>
            <a:ext cx="3788289"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电信银行的关键业务系统</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220072" y="3799059"/>
            <a:ext cx="2952328" cy="76890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互联网以及一些传统企业的非关键业务</a:t>
            </a:r>
            <a:endParaRPr lang="zh-CN" altLang="en-US" sz="20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5777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3200" dirty="0" smtClean="0"/>
              <a:t>本章大纲</a:t>
            </a:r>
            <a:endParaRPr lang="zh-CN" altLang="en-US" sz="3200" dirty="0"/>
          </a:p>
        </p:txBody>
      </p:sp>
      <p:sp>
        <p:nvSpPr>
          <p:cNvPr id="2" name="内容占位符 1"/>
          <p:cNvSpPr>
            <a:spLocks noGrp="1"/>
          </p:cNvSpPr>
          <p:nvPr>
            <p:ph type="subTitle" idx="1"/>
          </p:nvPr>
        </p:nvSpPr>
        <p:spPr>
          <a:xfrm>
            <a:off x="611560" y="987574"/>
            <a:ext cx="8325450" cy="3855600"/>
          </a:xfrm>
        </p:spPr>
        <p:txBody>
          <a:bodyPr>
            <a:noAutofit/>
          </a:bodyPr>
          <a:lstStyle/>
          <a:p>
            <a:pPr>
              <a:lnSpc>
                <a:spcPct val="140000"/>
              </a:lnSpc>
              <a:buFont typeface="Wingdings" panose="05000000000000000000" pitchFamily="2" charset="2"/>
              <a:buChar char="Ø"/>
            </a:pPr>
            <a:r>
              <a:rPr lang="en-US" altLang="zh-CN" sz="2400" dirty="0" err="1" smtClean="0">
                <a:solidFill>
                  <a:srgbClr val="FF0000"/>
                </a:solidFill>
              </a:rPr>
              <a:t>NoSQL</a:t>
            </a:r>
            <a:r>
              <a:rPr lang="zh-CN" altLang="en-US" sz="2400" dirty="0" smtClean="0">
                <a:solidFill>
                  <a:srgbClr val="FF0000"/>
                </a:solidFill>
              </a:rPr>
              <a:t>兴起的原因</a:t>
            </a:r>
            <a:endParaRPr lang="zh-CN" altLang="en-US" sz="2400" dirty="0">
              <a:solidFill>
                <a:srgbClr val="FF0000"/>
              </a:solidFill>
            </a:endParaRP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30348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dirty="0" err="1"/>
              <a:t>NoSQL</a:t>
            </a:r>
            <a:r>
              <a:rPr lang="zh-CN" altLang="en-US" dirty="0"/>
              <a:t>与关系数据库的比较</a:t>
            </a:r>
          </a:p>
        </p:txBody>
      </p:sp>
      <p:pic>
        <p:nvPicPr>
          <p:cNvPr id="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583" t="10348" r="6340"/>
          <a:stretch/>
        </p:blipFill>
        <p:spPr bwMode="auto">
          <a:xfrm>
            <a:off x="2108199" y="947316"/>
            <a:ext cx="5334001"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62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en-US" altLang="zh-CN" dirty="0" err="1"/>
              <a:t>NoSQL</a:t>
            </a:r>
            <a:r>
              <a:rPr lang="zh-CN" altLang="en-US" dirty="0"/>
              <a:t>与关系数据库的比较</a:t>
            </a:r>
          </a:p>
        </p:txBody>
      </p:sp>
      <p:sp>
        <p:nvSpPr>
          <p:cNvPr id="13" name="内容占位符 1"/>
          <p:cNvSpPr>
            <a:spLocks noGrp="1"/>
          </p:cNvSpPr>
          <p:nvPr>
            <p:ph type="subTitle" idx="1"/>
          </p:nvPr>
        </p:nvSpPr>
        <p:spPr>
          <a:noFill/>
        </p:spPr>
        <p:txBody>
          <a:bodyPr>
            <a:noAutofit/>
          </a:bodyPr>
          <a:lstStyle/>
          <a:p>
            <a:pPr marL="0" indent="0">
              <a:buNone/>
            </a:pPr>
            <a:r>
              <a:rPr lang="en-US" altLang="zh-CN" sz="2000" b="1" dirty="0" err="1" smtClean="0">
                <a:latin typeface="宋体" panose="02010600030101010101" pitchFamily="2" charset="-122"/>
                <a:ea typeface="宋体" panose="02010600030101010101" pitchFamily="2" charset="-122"/>
              </a:rPr>
              <a:t>NoSQL</a:t>
            </a:r>
            <a:r>
              <a:rPr lang="zh-CN" altLang="en-US" sz="2000" b="1" dirty="0" smtClean="0">
                <a:latin typeface="宋体" panose="02010600030101010101" pitchFamily="2" charset="-122"/>
                <a:ea typeface="宋体" panose="02010600030101010101" pitchFamily="2" charset="-122"/>
              </a:rPr>
              <a:t>数据库大全</a:t>
            </a:r>
            <a:endParaRPr lang="en-US" altLang="zh-CN" sz="2000" b="1" dirty="0">
              <a:latin typeface="宋体" panose="02010600030101010101" pitchFamily="2" charset="-122"/>
              <a:ea typeface="宋体" panose="02010600030101010101" pitchFamily="2" charset="-122"/>
            </a:endParaRPr>
          </a:p>
        </p:txBody>
      </p:sp>
      <p:pic>
        <p:nvPicPr>
          <p:cNvPr id="16386" name="Picture 2" descr="https://ss1.bdstatic.com/70cFuXSh_Q1YnxGkpoWK1HF6hhy/it/u=3266157641,3876277510&amp;fm=27&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10831" t="28526" r="14977" b="23002"/>
          <a:stretch/>
        </p:blipFill>
        <p:spPr bwMode="auto">
          <a:xfrm>
            <a:off x="3961450" y="771550"/>
            <a:ext cx="3957404" cy="1154244"/>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http://img.mp.itc.cn/upload/20170122/d94b9d6cc00f4e2ca04b3df75e49523d_th.jpg"/>
          <p:cNvPicPr>
            <a:picLocks noChangeAspect="1" noChangeArrowheads="1"/>
          </p:cNvPicPr>
          <p:nvPr/>
        </p:nvPicPr>
        <p:blipFill rotWithShape="1">
          <a:blip r:embed="rId3">
            <a:extLst>
              <a:ext uri="{28A0092B-C50C-407E-A947-70E740481C1C}">
                <a14:useLocalDpi xmlns:a14="http://schemas.microsoft.com/office/drawing/2010/main" val="0"/>
              </a:ext>
            </a:extLst>
          </a:blip>
          <a:srcRect l="59609"/>
          <a:stretch/>
        </p:blipFill>
        <p:spPr bwMode="auto">
          <a:xfrm>
            <a:off x="420589" y="1179537"/>
            <a:ext cx="306623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https://ss1.baidu.com/6ONXsjip0QIZ8tyhnq/it/u=1467446338,1392024203&amp;fm=58&amp;bpow=363&amp;bpoh=363"/>
          <p:cNvPicPr>
            <a:picLocks noChangeAspect="1" noChangeArrowheads="1"/>
          </p:cNvPicPr>
          <p:nvPr/>
        </p:nvPicPr>
        <p:blipFill rotWithShape="1">
          <a:blip r:embed="rId4">
            <a:extLst>
              <a:ext uri="{28A0092B-C50C-407E-A947-70E740481C1C}">
                <a14:useLocalDpi xmlns:a14="http://schemas.microsoft.com/office/drawing/2010/main" val="0"/>
              </a:ext>
            </a:extLst>
          </a:blip>
          <a:srcRect t="23181" b="27395"/>
          <a:stretch/>
        </p:blipFill>
        <p:spPr bwMode="auto">
          <a:xfrm>
            <a:off x="4110169" y="2179293"/>
            <a:ext cx="1152525" cy="569627"/>
          </a:xfrm>
          <a:prstGeom prst="rect">
            <a:avLst/>
          </a:prstGeom>
          <a:noFill/>
          <a:extLst>
            <a:ext uri="{909E8E84-426E-40DD-AFC4-6F175D3DCCD1}">
              <a14:hiddenFill xmlns:a14="http://schemas.microsoft.com/office/drawing/2010/main">
                <a:solidFill>
                  <a:srgbClr val="FFFFFF"/>
                </a:solidFill>
              </a14:hiddenFill>
            </a:ext>
          </a:extLst>
        </p:spPr>
      </p:pic>
      <p:pic>
        <p:nvPicPr>
          <p:cNvPr id="16392" name="Picture 8" descr="https://ss0.baidu.com/6ONWsjip0QIZ8tyhnq/it/u=1497786459,194301598&amp;fm=58&amp;bpow=548&amp;bpoh=434"/>
          <p:cNvPicPr>
            <a:picLocks noChangeAspect="1" noChangeArrowheads="1"/>
          </p:cNvPicPr>
          <p:nvPr/>
        </p:nvPicPr>
        <p:blipFill rotWithShape="1">
          <a:blip r:embed="rId5">
            <a:extLst>
              <a:ext uri="{28A0092B-C50C-407E-A947-70E740481C1C}">
                <a14:useLocalDpi xmlns:a14="http://schemas.microsoft.com/office/drawing/2010/main" val="0"/>
              </a:ext>
            </a:extLst>
          </a:blip>
          <a:srcRect t="33505" b="19760"/>
          <a:stretch/>
        </p:blipFill>
        <p:spPr bwMode="auto">
          <a:xfrm>
            <a:off x="5940152" y="2141818"/>
            <a:ext cx="2303028" cy="809469"/>
          </a:xfrm>
          <a:prstGeom prst="rect">
            <a:avLst/>
          </a:prstGeom>
          <a:noFill/>
          <a:extLst>
            <a:ext uri="{909E8E84-426E-40DD-AFC4-6F175D3DCCD1}">
              <a14:hiddenFill xmlns:a14="http://schemas.microsoft.com/office/drawing/2010/main">
                <a:solidFill>
                  <a:srgbClr val="FFFFFF"/>
                </a:solidFill>
              </a14:hiddenFill>
            </a:ext>
          </a:extLst>
        </p:spPr>
      </p:pic>
      <p:pic>
        <p:nvPicPr>
          <p:cNvPr id="16394" name="Picture 10" descr="https://ss0.bdstatic.com/70cFvHSh_Q1YnxGkpoWK1HF6hhy/it/u=3264931296,973541538&amp;fm=27&amp;gp=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417" y="3363838"/>
            <a:ext cx="3041469" cy="115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651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2400" dirty="0" smtClean="0"/>
              <a:t>本章大纲</a:t>
            </a:r>
            <a:endParaRPr lang="zh-CN" altLang="en-US" sz="24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简介</a:t>
            </a: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rgbClr val="FF0000"/>
                </a:solidFill>
              </a:rPr>
              <a:t>NoSQL</a:t>
            </a:r>
            <a:r>
              <a:rPr lang="zh-CN" altLang="en-US" sz="2400" dirty="0">
                <a:solidFill>
                  <a:srgbClr val="FF0000"/>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27540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normAutofit/>
          </a:bodyPr>
          <a:lstStyle/>
          <a:p>
            <a:r>
              <a:rPr lang="en-US" altLang="zh-CN" dirty="0" err="1"/>
              <a:t>NoSQL</a:t>
            </a:r>
            <a:r>
              <a:rPr lang="zh-CN" altLang="en-US" dirty="0"/>
              <a:t>的四大类型</a:t>
            </a:r>
          </a:p>
        </p:txBody>
      </p:sp>
      <p:pic>
        <p:nvPicPr>
          <p:cNvPr id="317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47827" t="34274" r="35508" b="33828"/>
          <a:stretch/>
        </p:blipFill>
        <p:spPr bwMode="auto">
          <a:xfrm>
            <a:off x="4541686" y="2262433"/>
            <a:ext cx="917776" cy="86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7507" t="37185" r="64986" b="33699"/>
          <a:stretch/>
        </p:blipFill>
        <p:spPr bwMode="auto">
          <a:xfrm>
            <a:off x="2888900" y="2262434"/>
            <a:ext cx="964137" cy="79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5346" t="7621" r="51640" b="50149"/>
          <a:stretch/>
        </p:blipFill>
        <p:spPr bwMode="auto">
          <a:xfrm>
            <a:off x="3825005" y="1271142"/>
            <a:ext cx="716681" cy="115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34700" t="57579" r="50000" b="10077"/>
          <a:stretch/>
        </p:blipFill>
        <p:spPr bwMode="auto">
          <a:xfrm>
            <a:off x="3751937" y="2908611"/>
            <a:ext cx="842624" cy="881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873061" y="2512933"/>
            <a:ext cx="2061316"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就是一堆键值对</a:t>
            </a:r>
          </a:p>
        </p:txBody>
      </p:sp>
      <p:sp>
        <p:nvSpPr>
          <p:cNvPr id="12" name="TextBox 11"/>
          <p:cNvSpPr txBox="1"/>
          <p:nvPr/>
        </p:nvSpPr>
        <p:spPr>
          <a:xfrm>
            <a:off x="3451772" y="4011910"/>
            <a:ext cx="3568500"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00B050"/>
                </a:solidFill>
                <a:latin typeface="宋体" panose="02010600030101010101" pitchFamily="2" charset="-122"/>
                <a:ea typeface="宋体" panose="02010600030101010101" pitchFamily="2" charset="-122"/>
              </a:rPr>
              <a:t>图数据库</a:t>
            </a:r>
            <a:endParaRPr lang="en-US" altLang="zh-CN" sz="2000" b="1" dirty="0" smtClean="0">
              <a:solidFill>
                <a:srgbClr val="00B050"/>
              </a:solidFill>
              <a:latin typeface="宋体" panose="02010600030101010101" pitchFamily="2" charset="-122"/>
              <a:ea typeface="宋体" panose="02010600030101010101" pitchFamily="2" charset="-122"/>
            </a:endParaRPr>
          </a:p>
        </p:txBody>
      </p:sp>
      <p:sp>
        <p:nvSpPr>
          <p:cNvPr id="13" name="TextBox 12"/>
          <p:cNvSpPr txBox="1"/>
          <p:nvPr/>
        </p:nvSpPr>
        <p:spPr>
          <a:xfrm>
            <a:off x="3538580" y="299432"/>
            <a:ext cx="3568500"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D6A300"/>
                </a:solidFill>
                <a:latin typeface="宋体" panose="02010600030101010101" pitchFamily="2" charset="-122"/>
                <a:ea typeface="宋体" panose="02010600030101010101" pitchFamily="2" charset="-122"/>
              </a:rPr>
              <a:t>列族数据库</a:t>
            </a:r>
            <a:endParaRPr lang="en-US" altLang="zh-CN" sz="2000" b="1" dirty="0" smtClean="0">
              <a:solidFill>
                <a:srgbClr val="D6A300"/>
              </a:solidFill>
              <a:latin typeface="宋体" panose="02010600030101010101" pitchFamily="2" charset="-122"/>
              <a:ea typeface="宋体" panose="02010600030101010101" pitchFamily="2" charset="-122"/>
            </a:endParaRPr>
          </a:p>
        </p:txBody>
      </p:sp>
      <p:sp>
        <p:nvSpPr>
          <p:cNvPr id="14" name="TextBox 13"/>
          <p:cNvSpPr txBox="1"/>
          <p:nvPr/>
        </p:nvSpPr>
        <p:spPr>
          <a:xfrm>
            <a:off x="5575500" y="2164156"/>
            <a:ext cx="3568500"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C00000"/>
                </a:solidFill>
                <a:latin typeface="宋体" panose="02010600030101010101" pitchFamily="2" charset="-122"/>
                <a:ea typeface="宋体" panose="02010600030101010101" pitchFamily="2" charset="-122"/>
              </a:rPr>
              <a:t>文档数据库</a:t>
            </a:r>
            <a:endParaRPr lang="en-US" altLang="zh-CN" sz="2000" b="1" dirty="0" smtClean="0">
              <a:solidFill>
                <a:srgbClr val="C00000"/>
              </a:solidFill>
              <a:latin typeface="宋体" panose="02010600030101010101" pitchFamily="2" charset="-122"/>
              <a:ea typeface="宋体" panose="02010600030101010101" pitchFamily="2" charset="-122"/>
            </a:endParaRPr>
          </a:p>
        </p:txBody>
      </p:sp>
      <p:sp>
        <p:nvSpPr>
          <p:cNvPr id="15" name="TextBox 14"/>
          <p:cNvSpPr txBox="1"/>
          <p:nvPr/>
        </p:nvSpPr>
        <p:spPr>
          <a:xfrm>
            <a:off x="899592" y="2062379"/>
            <a:ext cx="2061316" cy="400110"/>
          </a:xfrm>
          <a:prstGeom prst="rect">
            <a:avLst/>
          </a:prstGeom>
          <a:ln w="50800">
            <a:noFill/>
            <a:miter lim="800000"/>
          </a:ln>
        </p:spPr>
        <p:txBody>
          <a:bodyPr wrap="square" rtlCol="0">
            <a:spAutoFit/>
          </a:bodyPr>
          <a:lstStyle/>
          <a:p>
            <a:pPr marL="0" indent="0" algn="l">
              <a:buNone/>
            </a:pPr>
            <a:r>
              <a:rPr lang="zh-CN" altLang="en-US" sz="2000" b="1" dirty="0" smtClean="0">
                <a:solidFill>
                  <a:srgbClr val="00B0F0"/>
                </a:solidFill>
                <a:latin typeface="宋体" panose="02010600030101010101" pitchFamily="2" charset="-122"/>
                <a:ea typeface="宋体" panose="02010600030101010101" pitchFamily="2" charset="-122"/>
              </a:rPr>
              <a:t>键值数据库</a:t>
            </a:r>
            <a:endParaRPr lang="en-US" altLang="zh-CN" sz="2000" b="1" dirty="0" smtClean="0">
              <a:solidFill>
                <a:srgbClr val="00B0F0"/>
              </a:solidFill>
              <a:latin typeface="宋体" panose="02010600030101010101" pitchFamily="2" charset="-122"/>
              <a:ea typeface="宋体" panose="02010600030101010101" pitchFamily="2" charset="-122"/>
            </a:endParaRPr>
          </a:p>
        </p:txBody>
      </p:sp>
      <p:sp>
        <p:nvSpPr>
          <p:cNvPr id="16" name="TextBox 15"/>
          <p:cNvSpPr txBox="1"/>
          <p:nvPr/>
        </p:nvSpPr>
        <p:spPr>
          <a:xfrm>
            <a:off x="3463386" y="699542"/>
            <a:ext cx="3568500" cy="707886"/>
          </a:xfrm>
          <a:prstGeom prst="rect">
            <a:avLst/>
          </a:prstGeom>
          <a:ln w="50800">
            <a:noFill/>
            <a:miter lim="800000"/>
          </a:ln>
        </p:spPr>
        <p:txBody>
          <a:bodyPr wrap="square" rtlCol="0">
            <a:spAutoFit/>
          </a:bodyPr>
          <a:lstStyle/>
          <a:p>
            <a:pPr marL="0" indent="0" algn="l">
              <a:buNone/>
            </a:pPr>
            <a:r>
              <a:rPr lang="en-US" altLang="zh-CN" sz="2000" dirty="0" err="1" smtClean="0">
                <a:solidFill>
                  <a:schemeClr val="bg1"/>
                </a:solidFill>
                <a:latin typeface="宋体" panose="02010600030101010101" pitchFamily="2" charset="-122"/>
                <a:ea typeface="宋体" panose="02010600030101010101" pitchFamily="2" charset="-122"/>
              </a:rPr>
              <a:t>Hbase</a:t>
            </a:r>
            <a:r>
              <a:rPr lang="zh-CN" altLang="en-US" sz="2000" dirty="0" smtClean="0">
                <a:solidFill>
                  <a:schemeClr val="bg1"/>
                </a:solidFill>
                <a:latin typeface="宋体" panose="02010600030101010101" pitchFamily="2" charset="-122"/>
                <a:ea typeface="宋体" panose="02010600030101010101" pitchFamily="2" charset="-122"/>
              </a:rPr>
              <a:t>根据列族进行垂直划分根据行键进行水平划分</a:t>
            </a:r>
          </a:p>
        </p:txBody>
      </p:sp>
      <p:sp>
        <p:nvSpPr>
          <p:cNvPr id="17" name="TextBox 16"/>
          <p:cNvSpPr txBox="1"/>
          <p:nvPr/>
        </p:nvSpPr>
        <p:spPr>
          <a:xfrm>
            <a:off x="5575500" y="2708124"/>
            <a:ext cx="3568500" cy="707886"/>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可看作键值数据库</a:t>
            </a:r>
            <a:endParaRPr lang="en-US" altLang="zh-CN" sz="2000" dirty="0" smtClean="0">
              <a:solidFill>
                <a:schemeClr val="bg1"/>
              </a:solidFill>
              <a:latin typeface="宋体" panose="02010600030101010101" pitchFamily="2" charset="-122"/>
              <a:ea typeface="宋体" panose="02010600030101010101" pitchFamily="2" charset="-122"/>
            </a:endParaRPr>
          </a:p>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它的值是文档而非标量</a:t>
            </a:r>
          </a:p>
        </p:txBody>
      </p:sp>
      <p:sp>
        <p:nvSpPr>
          <p:cNvPr id="18" name="TextBox 17"/>
          <p:cNvSpPr txBox="1"/>
          <p:nvPr/>
        </p:nvSpPr>
        <p:spPr>
          <a:xfrm>
            <a:off x="3479079" y="4439717"/>
            <a:ext cx="3568500"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以图结构方式存储相关信息</a:t>
            </a:r>
          </a:p>
        </p:txBody>
      </p:sp>
    </p:spTree>
    <p:extLst>
      <p:ext uri="{BB962C8B-B14F-4D97-AF65-F5344CB8AC3E}">
        <p14:creationId xmlns:p14="http://schemas.microsoft.com/office/powerpoint/2010/main" val="35067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748"/>
                                        </p:tgtEl>
                                        <p:attrNameLst>
                                          <p:attrName>style.visibility</p:attrName>
                                        </p:attrNameLst>
                                      </p:cBhvr>
                                      <p:to>
                                        <p:strVal val="visible"/>
                                      </p:to>
                                    </p:set>
                                    <p:animEffect transition="in" filter="fade">
                                      <p:cBhvr>
                                        <p:cTn id="23" dur="500"/>
                                        <p:tgtEl>
                                          <p:spTgt spid="317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2"/>
          <p:cNvSpPr>
            <a:spLocks noGrp="1"/>
          </p:cNvSpPr>
          <p:nvPr>
            <p:ph type="ctrTitle"/>
          </p:nvPr>
        </p:nvSpPr>
        <p:spPr/>
        <p:txBody>
          <a:bodyPr>
            <a:normAutofit/>
          </a:bodyPr>
          <a:lstStyle/>
          <a:p>
            <a:r>
              <a:rPr lang="en-US" altLang="zh-CN" dirty="0" err="1" smtClean="0"/>
              <a:t>NoSQL</a:t>
            </a:r>
            <a:r>
              <a:rPr lang="zh-CN" altLang="zh-CN" dirty="0" smtClean="0"/>
              <a:t>的四大类型</a:t>
            </a:r>
            <a:endParaRPr lang="zh-CN" altLang="en-US" dirty="0" smtClean="0"/>
          </a:p>
        </p:txBody>
      </p:sp>
      <p:sp>
        <p:nvSpPr>
          <p:cNvPr id="2" name="副标题 1"/>
          <p:cNvSpPr>
            <a:spLocks noGrp="1"/>
          </p:cNvSpPr>
          <p:nvPr>
            <p:ph type="subTitle" idx="1"/>
          </p:nvPr>
        </p:nvSpPr>
        <p:spPr/>
        <p:txBody>
          <a:bodyPr/>
          <a:lstStyle/>
          <a:p>
            <a:endParaRPr lang="zh-CN" altLang="en-US"/>
          </a:p>
        </p:txBody>
      </p:sp>
      <p:pic>
        <p:nvPicPr>
          <p:cNvPr id="18435" name="Picture 2" descr="https://pic3.zhimg.com/4b3ef79f6def6d9fc6b6cc76154dceb6_r.jpg"/>
          <p:cNvPicPr>
            <a:picLocks noChangeAspect="1" noChangeArrowheads="1"/>
          </p:cNvPicPr>
          <p:nvPr/>
        </p:nvPicPr>
        <p:blipFill>
          <a:blip r:embed="rId3">
            <a:extLst>
              <a:ext uri="{28A0092B-C50C-407E-A947-70E740481C1C}">
                <a14:useLocalDpi xmlns:a14="http://schemas.microsoft.com/office/drawing/2010/main" val="0"/>
              </a:ext>
            </a:extLst>
          </a:blip>
          <a:srcRect r="-2390" b="2721"/>
          <a:stretch>
            <a:fillRect/>
          </a:stretch>
        </p:blipFill>
        <p:spPr bwMode="auto">
          <a:xfrm>
            <a:off x="990600" y="857250"/>
            <a:ext cx="7391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Box 4"/>
          <p:cNvSpPr txBox="1">
            <a:spLocks noChangeArrowheads="1"/>
          </p:cNvSpPr>
          <p:nvPr/>
        </p:nvSpPr>
        <p:spPr bwMode="auto">
          <a:xfrm>
            <a:off x="1066800" y="889398"/>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文档数据库</a:t>
            </a:r>
          </a:p>
        </p:txBody>
      </p:sp>
      <p:sp>
        <p:nvSpPr>
          <p:cNvPr id="18437" name="TextBox 5"/>
          <p:cNvSpPr txBox="1">
            <a:spLocks noChangeArrowheads="1"/>
          </p:cNvSpPr>
          <p:nvPr/>
        </p:nvSpPr>
        <p:spPr bwMode="auto">
          <a:xfrm>
            <a:off x="4648200" y="914400"/>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图数据库</a:t>
            </a:r>
          </a:p>
        </p:txBody>
      </p:sp>
      <p:sp>
        <p:nvSpPr>
          <p:cNvPr id="18438" name="TextBox 6"/>
          <p:cNvSpPr txBox="1">
            <a:spLocks noChangeArrowheads="1"/>
          </p:cNvSpPr>
          <p:nvPr/>
        </p:nvSpPr>
        <p:spPr bwMode="auto">
          <a:xfrm>
            <a:off x="1066800" y="2946798"/>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dirty="0"/>
              <a:t>键值数据库</a:t>
            </a:r>
          </a:p>
        </p:txBody>
      </p:sp>
      <p:sp>
        <p:nvSpPr>
          <p:cNvPr id="18439" name="TextBox 7"/>
          <p:cNvSpPr txBox="1">
            <a:spLocks noChangeArrowheads="1"/>
          </p:cNvSpPr>
          <p:nvPr/>
        </p:nvSpPr>
        <p:spPr bwMode="auto">
          <a:xfrm>
            <a:off x="4648200" y="2946798"/>
            <a:ext cx="2209800" cy="3385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sz="1600"/>
              <a:t>列族数据库</a:t>
            </a:r>
          </a:p>
        </p:txBody>
      </p:sp>
    </p:spTree>
    <p:extLst>
      <p:ext uri="{BB962C8B-B14F-4D97-AF65-F5344CB8AC3E}">
        <p14:creationId xmlns:p14="http://schemas.microsoft.com/office/powerpoint/2010/main" val="109890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键值数据库</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110153874"/>
              </p:ext>
            </p:extLst>
          </p:nvPr>
        </p:nvGraphicFramePr>
        <p:xfrm>
          <a:off x="467544" y="563755"/>
          <a:ext cx="8496944" cy="4350902"/>
        </p:xfrm>
        <a:graphic>
          <a:graphicData uri="http://schemas.openxmlformats.org/drawingml/2006/table">
            <a:tbl>
              <a:tblPr/>
              <a:tblGrid>
                <a:gridCol w="1512168"/>
                <a:gridCol w="6984776"/>
              </a:tblGrid>
              <a:tr h="43775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SimpleDB</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Chordless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Scalaris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73323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键</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值对</a:t>
                      </a:r>
                      <a:endPar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键是一个字符串对象</a:t>
                      </a:r>
                      <a:endParaRPr kumimoji="0" lang="en-US"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值可以是任意类型的数据，比如整型、字符型、数组、列表、集合等</a:t>
                      </a:r>
                      <a:endPar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67968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涉及频繁读写、拥有简单数据模型的应用</a:t>
                      </a:r>
                      <a:endPar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内容缓存，比如会话、配置文件、参数、购物车等</a:t>
                      </a:r>
                      <a:endParaRPr kumimoji="0" lang="en-US"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存储配置和用户数据信息的移动应用</a:t>
                      </a:r>
                      <a:endPar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36458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扩展性好，灵活性好，大量</a:t>
                      </a:r>
                      <a:r>
                        <a:rPr kumimoji="0" lang="zh-CN" altLang="zh-CN" sz="1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rPr>
                        <a:t>写操作时性能高</a:t>
                      </a:r>
                      <a:endParaRPr kumimoji="0" lang="en-US" altLang="zh-CN" sz="1600" b="1" i="0" u="none" strike="noStrike" cap="none" normalizeH="0" baseline="0" dirty="0" smtClean="0">
                        <a:ln>
                          <a:noFill/>
                        </a:ln>
                        <a:solidFill>
                          <a:srgbClr val="FF0000"/>
                        </a:solidFill>
                        <a:effectLst/>
                        <a:latin typeface="Arial" panose="020B0604020202020204" pitchFamily="34" charset="0"/>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52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无法存储结构化信息，条件查询效率较低</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91653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不是通过键而是通过值来查：键值数据库根本没有通过值查询的途径</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需要存储数据之间的关系：在键值数据库中，不能通过两个或两个以上的键来关联数据</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需要事务的支持：在一些键值数据库中，产生故障时，不可以回滚</a:t>
                      </a:r>
                      <a:endParaRPr kumimoji="0" lang="zh-CN" altLang="zh-CN" sz="1600" b="0"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323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百度云数据库（</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GitHub</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Riak</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Twitter</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r>
                        <a:rPr kumimoji="0" lang="en-US"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Redis</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和</a:t>
                      </a:r>
                      <a:r>
                        <a:rPr kumimoji="0" lang="en-US" altLang="zh-CN" sz="1600" b="0" i="0" u="none" strike="noStrike" cap="none" normalizeH="0" baseline="0" dirty="0" err="1" smtClean="0">
                          <a:ln>
                            <a:noFill/>
                          </a:ln>
                          <a:solidFill>
                            <a:schemeClr val="bg1"/>
                          </a:solidFill>
                          <a:effectLst/>
                          <a:latin typeface="Arial" panose="020B0604020202020204" pitchFamily="34" charset="0"/>
                          <a:ea typeface="宋体" panose="02010600030101010101" pitchFamily="2" charset="-122"/>
                        </a:rPr>
                        <a:t>Memcached</a:t>
                      </a:r>
                      <a:r>
                        <a:rPr kumimoji="0" lang="zh-CN" altLang="zh-CN" sz="1600" b="0"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88691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lstStyle/>
          <a:p>
            <a:r>
              <a:rPr lang="zh-CN" altLang="en-US" dirty="0"/>
              <a:t>键值数据库</a:t>
            </a:r>
          </a:p>
        </p:txBody>
      </p:sp>
      <p:pic>
        <p:nvPicPr>
          <p:cNvPr id="4" name="图片 3" descr="memcached原理.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699542"/>
            <a:ext cx="4150246" cy="355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p:cNvSpPr txBox="1">
            <a:spLocks noChangeArrowheads="1"/>
          </p:cNvSpPr>
          <p:nvPr/>
        </p:nvSpPr>
        <p:spPr bwMode="auto">
          <a:xfrm>
            <a:off x="1259632" y="4515966"/>
            <a:ext cx="4108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r>
              <a:rPr lang="zh-CN" altLang="en-US" dirty="0">
                <a:solidFill>
                  <a:schemeClr val="bg1"/>
                </a:solidFill>
              </a:rPr>
              <a:t>键值数据库成为理想的缓冲层解决方案</a:t>
            </a:r>
          </a:p>
        </p:txBody>
      </p:sp>
      <p:sp>
        <p:nvSpPr>
          <p:cNvPr id="8" name="矩形 7"/>
          <p:cNvSpPr/>
          <p:nvPr/>
        </p:nvSpPr>
        <p:spPr>
          <a:xfrm>
            <a:off x="5368082" y="1419622"/>
            <a:ext cx="4572000" cy="1866858"/>
          </a:xfrm>
          <a:prstGeom prst="rect">
            <a:avLst/>
          </a:prstGeom>
        </p:spPr>
        <p:txBody>
          <a:bodyPr>
            <a:spAutoFit/>
          </a:bodyPr>
          <a:lstStyle/>
          <a:p>
            <a:pPr>
              <a:lnSpc>
                <a:spcPct val="150000"/>
              </a:lnSpc>
            </a:pPr>
            <a:r>
              <a:rPr lang="en-US" altLang="zh-CN" sz="2000" dirty="0" smtClean="0">
                <a:solidFill>
                  <a:schemeClr val="bg1"/>
                </a:solidFill>
                <a:latin typeface="宋体" panose="02010600030101010101" pitchFamily="2" charset="-122"/>
                <a:ea typeface="宋体" panose="02010600030101010101" pitchFamily="2" charset="-122"/>
              </a:rPr>
              <a:t>Redis</a:t>
            </a:r>
            <a:r>
              <a:rPr lang="zh-CN" altLang="en-US" sz="2000" dirty="0" smtClean="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强化版的</a:t>
            </a:r>
            <a:r>
              <a:rPr lang="en-US" altLang="zh-CN" sz="2000" dirty="0" err="1">
                <a:solidFill>
                  <a:schemeClr val="bg1"/>
                </a:solidFill>
                <a:latin typeface="宋体" panose="02010600030101010101" pitchFamily="2" charset="-122"/>
                <a:ea typeface="宋体" panose="02010600030101010101" pitchFamily="2" charset="-122"/>
              </a:rPr>
              <a:t>Memcached</a:t>
            </a:r>
            <a:r>
              <a:rPr lang="en-US" altLang="zh-CN" sz="2000" dirty="0">
                <a:solidFill>
                  <a:schemeClr val="bg1"/>
                </a:solidFill>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Ø"/>
            </a:pPr>
            <a:r>
              <a:rPr lang="zh-CN" altLang="en-US" sz="2000" dirty="0">
                <a:solidFill>
                  <a:schemeClr val="bg1"/>
                </a:solidFill>
                <a:latin typeface="宋体" panose="02010600030101010101" pitchFamily="2" charset="-122"/>
                <a:ea typeface="宋体" panose="02010600030101010101" pitchFamily="2" charset="-122"/>
              </a:rPr>
              <a:t>支持持久</a:t>
            </a:r>
            <a:r>
              <a:rPr lang="zh-CN" altLang="en-US" sz="2000" dirty="0" smtClean="0">
                <a:solidFill>
                  <a:schemeClr val="bg1"/>
                </a:solidFill>
                <a:latin typeface="宋体" panose="02010600030101010101" pitchFamily="2" charset="-122"/>
                <a:ea typeface="宋体" panose="02010600030101010101" pitchFamily="2" charset="-122"/>
              </a:rPr>
              <a:t>化</a:t>
            </a:r>
            <a:endParaRPr lang="en-US" altLang="zh-CN" sz="2000" dirty="0" smtClean="0">
              <a:solidFill>
                <a:schemeClr val="bg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2000" dirty="0" smtClean="0">
                <a:solidFill>
                  <a:schemeClr val="bg1"/>
                </a:solidFill>
                <a:latin typeface="宋体" panose="02010600030101010101" pitchFamily="2" charset="-122"/>
                <a:ea typeface="宋体" panose="02010600030101010101" pitchFamily="2" charset="-122"/>
              </a:rPr>
              <a:t>数据恢复</a:t>
            </a:r>
            <a:endParaRPr lang="en-US" altLang="zh-CN" sz="2000" dirty="0" smtClean="0">
              <a:solidFill>
                <a:schemeClr val="bg1"/>
              </a:solidFill>
              <a:latin typeface="宋体" panose="02010600030101010101" pitchFamily="2" charset="-122"/>
              <a:ea typeface="宋体" panose="02010600030101010101" pitchFamily="2" charset="-122"/>
            </a:endParaRPr>
          </a:p>
          <a:p>
            <a:pPr marL="285750" indent="-285750">
              <a:lnSpc>
                <a:spcPct val="150000"/>
              </a:lnSpc>
              <a:buFont typeface="Wingdings" panose="05000000000000000000" pitchFamily="2" charset="2"/>
              <a:buChar char="Ø"/>
            </a:pPr>
            <a:r>
              <a:rPr lang="zh-CN" altLang="en-US" sz="2000" dirty="0" smtClean="0">
                <a:solidFill>
                  <a:schemeClr val="bg1"/>
                </a:solidFill>
                <a:latin typeface="宋体" panose="02010600030101010101" pitchFamily="2" charset="-122"/>
                <a:ea typeface="宋体" panose="02010600030101010101" pitchFamily="2" charset="-122"/>
              </a:rPr>
              <a:t>更多</a:t>
            </a:r>
            <a:r>
              <a:rPr lang="zh-CN" altLang="en-US" sz="2000" dirty="0">
                <a:solidFill>
                  <a:schemeClr val="bg1"/>
                </a:solidFill>
                <a:latin typeface="宋体" panose="02010600030101010101" pitchFamily="2" charset="-122"/>
                <a:ea typeface="宋体" panose="02010600030101010101" pitchFamily="2" charset="-122"/>
              </a:rPr>
              <a:t>数据类型</a:t>
            </a:r>
          </a:p>
        </p:txBody>
      </p:sp>
    </p:spTree>
    <p:extLst>
      <p:ext uri="{BB962C8B-B14F-4D97-AF65-F5344CB8AC3E}">
        <p14:creationId xmlns:p14="http://schemas.microsoft.com/office/powerpoint/2010/main" val="2813708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列族数据库</a:t>
            </a:r>
            <a:endParaRPr lang="zh-CN" altLang="en-US" dirty="0"/>
          </a:p>
        </p:txBody>
      </p:sp>
      <p:sp>
        <p:nvSpPr>
          <p:cNvPr id="3" name="副标题 2"/>
          <p:cNvSpPr>
            <a:spLocks noGrp="1"/>
          </p:cNvSpPr>
          <p:nvPr>
            <p:ph type="subTitle" idx="1"/>
          </p:nvPr>
        </p:nvSpPr>
        <p:spPr/>
        <p:txBody>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1124429244"/>
              </p:ext>
            </p:extLst>
          </p:nvPr>
        </p:nvGraphicFramePr>
        <p:xfrm>
          <a:off x="573460" y="538510"/>
          <a:ext cx="7772400" cy="4503728"/>
        </p:xfrm>
        <a:graphic>
          <a:graphicData uri="http://schemas.openxmlformats.org/drawingml/2006/table">
            <a:tbl>
              <a:tblPr/>
              <a:tblGrid>
                <a:gridCol w="1910308"/>
                <a:gridCol w="5862092"/>
              </a:tblGrid>
              <a:tr h="62620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BigTable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HadoopDB</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GreenPlum</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PNUTS</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45391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列族</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121901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分布式数据存储与管理</a:t>
                      </a:r>
                      <a:endParaRPr kumimoji="0" lang="en-US"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数据在地理上分布于多个数据中心的应用程序</a:t>
                      </a:r>
                      <a:endPar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可以容忍副本中存在短期不一致情况的应用程序</a:t>
                      </a:r>
                      <a:endPar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拥有动态字段的应用程序</a:t>
                      </a:r>
                      <a:endPar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拥有潜在大量数据的应用程序，大到几百</a:t>
                      </a:r>
                      <a:r>
                        <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TB</a:t>
                      </a: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的数据</a:t>
                      </a:r>
                      <a:endParaRPr kumimoji="0" lang="zh-CN"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40871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查找速度快，可扩展性强，容易进行分布式扩展，复杂性低</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585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功能较少，</a:t>
                      </a:r>
                      <a:r>
                        <a:rPr kumimoji="0" lang="zh-CN" altLang="en-US"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大都</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不支持强事务一致性</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2620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需要</a:t>
                      </a:r>
                      <a:r>
                        <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ACID</a:t>
                      </a: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事务支持的情形，</a:t>
                      </a:r>
                      <a:r>
                        <a:rPr kumimoji="0" lang="en-US"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Cassandra</a:t>
                      </a:r>
                      <a:r>
                        <a:rPr kumimoji="0" lang="zh-CN" altLang="en-US"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等产品就不适用</a:t>
                      </a:r>
                      <a:endParaRPr kumimoji="0" lang="zh-CN" altLang="zh-CN" sz="1600" b="1"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8109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Ebay</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Instagram</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NASA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Twitter</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Cassandra and </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Facebook</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Yahoo!</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HBase</a:t>
                      </a:r>
                      <a:r>
                        <a:rPr kumimoji="0" lang="zh-CN" altLang="zh-CN" sz="16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129584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文档数据库</a:t>
            </a:r>
          </a:p>
        </p:txBody>
      </p:sp>
      <p:sp>
        <p:nvSpPr>
          <p:cNvPr id="3" name="副标题 2"/>
          <p:cNvSpPr>
            <a:spLocks noGrp="1"/>
          </p:cNvSpPr>
          <p:nvPr>
            <p:ph type="subTitle" idx="1"/>
          </p:nvPr>
        </p:nvSpPr>
        <p:spPr>
          <a:xfrm>
            <a:off x="1043608" y="548028"/>
            <a:ext cx="6852600" cy="3450600"/>
          </a:xfrm>
        </p:spPr>
        <p:txBody>
          <a:bodyPr>
            <a:normAutofit/>
          </a:bodyPr>
          <a:lstStyle/>
          <a:p>
            <a:pPr marL="71550" indent="0">
              <a:buNone/>
            </a:pPr>
            <a:r>
              <a:rPr lang="zh-CN" altLang="en-US" sz="2400" dirty="0" smtClean="0">
                <a:solidFill>
                  <a:schemeClr val="bg1"/>
                </a:solidFill>
              </a:rPr>
              <a:t>文档数据库的数据结构：</a:t>
            </a:r>
            <a:r>
              <a:rPr lang="en-US" altLang="zh-CN" sz="2400" dirty="0" err="1" smtClean="0">
                <a:solidFill>
                  <a:schemeClr val="bg1"/>
                </a:solidFill>
              </a:rPr>
              <a:t>JSON</a:t>
            </a:r>
            <a:r>
              <a:rPr lang="zh-CN" altLang="en-US" sz="2400" dirty="0" smtClean="0">
                <a:solidFill>
                  <a:schemeClr val="bg1"/>
                </a:solidFill>
              </a:rPr>
              <a:t>数据格式</a:t>
            </a:r>
            <a:endParaRPr lang="zh-CN" altLang="en-US" sz="2400" dirty="0">
              <a:solidFill>
                <a:schemeClr val="bg1"/>
              </a:solidFill>
            </a:endParaRPr>
          </a:p>
        </p:txBody>
      </p:sp>
      <p:sp>
        <p:nvSpPr>
          <p:cNvPr id="6" name="矩形 5"/>
          <p:cNvSpPr/>
          <p:nvPr/>
        </p:nvSpPr>
        <p:spPr>
          <a:xfrm>
            <a:off x="899592" y="3867894"/>
            <a:ext cx="6768752" cy="1121525"/>
          </a:xfrm>
          <a:prstGeom prst="rect">
            <a:avLst/>
          </a:prstGeom>
          <a:solidFill>
            <a:schemeClr val="accent1">
              <a:lumMod val="20000"/>
              <a:lumOff val="80000"/>
            </a:schemeClr>
          </a:solidFill>
        </p:spPr>
        <p:txBody>
          <a:bodyPr wrap="square">
            <a:spAutoFit/>
          </a:bodyPr>
          <a:lstStyle/>
          <a:p>
            <a:pPr marL="742950" lvl="1" indent="-285750">
              <a:lnSpc>
                <a:spcPct val="130000"/>
              </a:lnSpc>
              <a:spcBef>
                <a:spcPct val="20000"/>
              </a:spcBef>
            </a:pPr>
            <a:r>
              <a:rPr lang="zh-CN" altLang="en-US" dirty="0" smtClean="0">
                <a:solidFill>
                  <a:schemeClr val="bg1"/>
                </a:solidFill>
                <a:latin typeface="宋体" panose="02010600030101010101" pitchFamily="2" charset="-122"/>
                <a:ea typeface="宋体" panose="02010600030101010101" pitchFamily="2" charset="-122"/>
              </a:rPr>
              <a:t>更好的并发性：文档数据库可以完整包含在一个文档里，具有与较好的并发性。在对数据进行更新时，只需要锁定一个文档就可以把相关数据修改掉</a:t>
            </a:r>
            <a:endParaRPr lang="zh-CN" altLang="en-US" dirty="0">
              <a:solidFill>
                <a:schemeClr val="bg1"/>
              </a:solidFill>
              <a:latin typeface="宋体" panose="02010600030101010101" pitchFamily="2" charset="-122"/>
              <a:ea typeface="宋体" panose="02010600030101010101" pitchFamily="2" charset="-122"/>
            </a:endParaRPr>
          </a:p>
        </p:txBody>
      </p:sp>
      <p:sp>
        <p:nvSpPr>
          <p:cNvPr id="5" name="矩形 4"/>
          <p:cNvSpPr/>
          <p:nvPr/>
        </p:nvSpPr>
        <p:spPr>
          <a:xfrm>
            <a:off x="928202" y="1131590"/>
            <a:ext cx="6092070" cy="2585323"/>
          </a:xfrm>
          <a:prstGeom prst="rect">
            <a:avLst/>
          </a:prstGeom>
          <a:solidFill>
            <a:schemeClr val="tx2">
              <a:lumMod val="90000"/>
            </a:schemeClr>
          </a:solidFill>
        </p:spPr>
        <p:txBody>
          <a:bodyPr wrap="square">
            <a:spAutoFit/>
          </a:bodyPr>
          <a:lstStyle/>
          <a:p>
            <a:pPr>
              <a:lnSpc>
                <a:spcPct val="150000"/>
              </a:lnSpc>
            </a:pPr>
            <a:r>
              <a:rPr lang="en-US" altLang="zh-CN" dirty="0" smtClean="0">
                <a:solidFill>
                  <a:schemeClr val="bg1"/>
                </a:solidFill>
                <a:latin typeface="Calibri" panose="020F0502020204030204" pitchFamily="34" charset="0"/>
              </a:rPr>
              <a:t>{</a:t>
            </a:r>
          </a:p>
          <a:p>
            <a:pPr>
              <a:lnSpc>
                <a:spcPct val="150000"/>
              </a:lnSpc>
            </a:pPr>
            <a:r>
              <a:rPr lang="en-US" altLang="zh-CN" dirty="0" smtClean="0">
                <a:solidFill>
                  <a:schemeClr val="bg1"/>
                </a:solidFill>
                <a:latin typeface="Calibri" panose="020F0502020204030204" pitchFamily="34" charset="0"/>
              </a:rPr>
              <a:t>	“ID”:1,</a:t>
            </a:r>
          </a:p>
          <a:p>
            <a:pPr>
              <a:lnSpc>
                <a:spcPct val="150000"/>
              </a:lnSpc>
            </a:pPr>
            <a:r>
              <a:rPr lang="en-US" altLang="zh-CN" dirty="0" smtClean="0">
                <a:solidFill>
                  <a:schemeClr val="bg1"/>
                </a:solidFill>
                <a:latin typeface="Calibri" panose="020F0502020204030204" pitchFamily="34" charset="0"/>
              </a:rPr>
              <a:t>	“NAME”:”</a:t>
            </a:r>
            <a:r>
              <a:rPr lang="en-US" altLang="zh-CN" dirty="0" err="1" smtClean="0">
                <a:solidFill>
                  <a:schemeClr val="bg1"/>
                </a:solidFill>
                <a:latin typeface="Calibri" panose="020F0502020204030204" pitchFamily="34" charset="0"/>
              </a:rPr>
              <a:t>SequioaDB</a:t>
            </a:r>
            <a:r>
              <a:rPr lang="en-US" altLang="zh-CN" dirty="0" smtClean="0">
                <a:solidFill>
                  <a:schemeClr val="bg1"/>
                </a:solidFill>
                <a:latin typeface="Calibri" panose="020F0502020204030204" pitchFamily="34" charset="0"/>
              </a:rPr>
              <a:t>”,</a:t>
            </a:r>
          </a:p>
          <a:p>
            <a:pPr>
              <a:lnSpc>
                <a:spcPct val="150000"/>
              </a:lnSpc>
            </a:pPr>
            <a:r>
              <a:rPr lang="en-US" altLang="zh-CN" dirty="0" smtClean="0">
                <a:solidFill>
                  <a:schemeClr val="bg1"/>
                </a:solidFill>
                <a:latin typeface="Calibri" panose="020F0502020204030204" pitchFamily="34" charset="0"/>
              </a:rPr>
              <a:t>	“Tel”:{“Office”,”123123”,”Mobile”:”13811009977”},</a:t>
            </a:r>
          </a:p>
          <a:p>
            <a:pPr>
              <a:lnSpc>
                <a:spcPct val="150000"/>
              </a:lnSpc>
            </a:pPr>
            <a:r>
              <a:rPr lang="en-US" altLang="zh-CN" dirty="0" smtClean="0">
                <a:solidFill>
                  <a:schemeClr val="bg1"/>
                </a:solidFill>
                <a:latin typeface="Calibri" panose="020F0502020204030204" pitchFamily="34" charset="0"/>
              </a:rPr>
              <a:t>	“</a:t>
            </a:r>
            <a:r>
              <a:rPr lang="en-US" altLang="zh-CN" dirty="0" err="1" smtClean="0">
                <a:solidFill>
                  <a:schemeClr val="bg1"/>
                </a:solidFill>
                <a:latin typeface="Calibri" panose="020F0502020204030204" pitchFamily="34" charset="0"/>
              </a:rPr>
              <a:t>Addr</a:t>
            </a:r>
            <a:r>
              <a:rPr lang="en-US" altLang="zh-CN" dirty="0" smtClean="0">
                <a:solidFill>
                  <a:schemeClr val="bg1"/>
                </a:solidFill>
                <a:latin typeface="Calibri" panose="020F0502020204030204" pitchFamily="34" charset="0"/>
              </a:rPr>
              <a:t>”:”</a:t>
            </a:r>
            <a:r>
              <a:rPr lang="en-US" altLang="zh-CN" dirty="0" err="1" smtClean="0">
                <a:solidFill>
                  <a:schemeClr val="bg1"/>
                </a:solidFill>
                <a:latin typeface="Calibri" panose="020F0502020204030204" pitchFamily="34" charset="0"/>
              </a:rPr>
              <a:t>China,GZ</a:t>
            </a:r>
            <a:r>
              <a:rPr lang="en-US" altLang="zh-CN" dirty="0" smtClean="0">
                <a:solidFill>
                  <a:schemeClr val="bg1"/>
                </a:solidFill>
                <a:latin typeface="Calibri" panose="020F0502020204030204" pitchFamily="34" charset="0"/>
              </a:rPr>
              <a:t>”</a:t>
            </a:r>
          </a:p>
          <a:p>
            <a:pPr>
              <a:lnSpc>
                <a:spcPct val="150000"/>
              </a:lnSpc>
            </a:pPr>
            <a:r>
              <a:rPr lang="en-US" altLang="zh-CN" dirty="0">
                <a:solidFill>
                  <a:schemeClr val="bg1"/>
                </a:solidFill>
                <a:latin typeface="Calibri" panose="020F0502020204030204" pitchFamily="34" charset="0"/>
              </a:rPr>
              <a:t>}</a:t>
            </a:r>
            <a:endParaRPr lang="zh-CN" altLang="en-US" dirty="0">
              <a:solidFill>
                <a:schemeClr val="bg1"/>
              </a:solidFill>
              <a:latin typeface="Calibri" panose="020F0502020204030204" pitchFamily="34" charset="0"/>
            </a:endParaRPr>
          </a:p>
        </p:txBody>
      </p:sp>
    </p:spTree>
    <p:extLst>
      <p:ext uri="{BB962C8B-B14F-4D97-AF65-F5344CB8AC3E}">
        <p14:creationId xmlns:p14="http://schemas.microsoft.com/office/powerpoint/2010/main" val="309913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文档数据库</a:t>
            </a:r>
            <a:endParaRPr lang="zh-CN" altLang="en-US" dirty="0"/>
          </a:p>
        </p:txBody>
      </p:sp>
      <p:sp>
        <p:nvSpPr>
          <p:cNvPr id="5" name="副标题 4"/>
          <p:cNvSpPr>
            <a:spLocks noGrp="1"/>
          </p:cNvSpPr>
          <p:nvPr>
            <p:ph type="subTitle" idx="1"/>
          </p:nvPr>
        </p:nvSpPr>
        <p:spPr>
          <a:xfrm>
            <a:off x="467544" y="699542"/>
            <a:ext cx="6852600" cy="3450600"/>
          </a:xfrm>
        </p:spPr>
        <p:txBody>
          <a:bodyPr/>
          <a:lstStyle/>
          <a:p>
            <a:pPr marL="71550" indent="0">
              <a:buNone/>
            </a:pPr>
            <a:r>
              <a:rPr lang="zh-CN" altLang="en-US" dirty="0" smtClean="0"/>
              <a:t>特性：</a:t>
            </a:r>
            <a:endParaRPr lang="en-US" altLang="zh-CN" dirty="0" smtClean="0"/>
          </a:p>
          <a:p>
            <a:pPr marL="71550" indent="0">
              <a:buNone/>
            </a:pPr>
            <a:r>
              <a:rPr lang="zh-CN" altLang="en-US" dirty="0">
                <a:solidFill>
                  <a:schemeClr val="bg1"/>
                </a:solidFill>
              </a:rPr>
              <a:t>能够对包含的数据类型和内容进行“自我描述”</a:t>
            </a:r>
            <a:r>
              <a:rPr lang="zh-CN" altLang="en-US" dirty="0" smtClean="0"/>
              <a:t>。</a:t>
            </a:r>
            <a:endParaRPr lang="zh-CN" altLang="en-US" dirty="0"/>
          </a:p>
        </p:txBody>
      </p:sp>
      <p:sp>
        <p:nvSpPr>
          <p:cNvPr id="6" name="Rectangle 2"/>
          <p:cNvSpPr>
            <a:spLocks noChangeArrowheads="1"/>
          </p:cNvSpPr>
          <p:nvPr/>
        </p:nvSpPr>
        <p:spPr bwMode="auto">
          <a:xfrm>
            <a:off x="389384" y="1921720"/>
            <a:ext cx="4038600" cy="2462213"/>
          </a:xfrm>
          <a:prstGeom prst="rect">
            <a:avLst/>
          </a:prstGeom>
          <a:solidFill>
            <a:schemeClr val="tx1">
              <a:lumMod val="85000"/>
            </a:schemeClr>
          </a:solidFill>
          <a:ln>
            <a:noFill/>
          </a:ln>
        </p:spPr>
        <p:txBody>
          <a:bodyPr lIns="0" tIns="0" rIns="0" bIns="0" anchor="ctr">
            <a:spAutoFit/>
          </a:bodyPr>
          <a:lstStyle/>
          <a:p>
            <a:r>
              <a:rPr lang="zh-CN" altLang="en-US" dirty="0" smtClean="0">
                <a:solidFill>
                  <a:schemeClr val="bg1"/>
                </a:solidFill>
                <a:latin typeface="Calibri" panose="020F0502020204030204" pitchFamily="34" charset="0"/>
              </a:rPr>
              <a:t>一个</a:t>
            </a:r>
            <a:r>
              <a:rPr lang="en-US" altLang="zh-CN" dirty="0" smtClean="0">
                <a:solidFill>
                  <a:schemeClr val="bg1"/>
                </a:solidFill>
                <a:latin typeface="Calibri" panose="020F0502020204030204" pitchFamily="34" charset="0"/>
              </a:rPr>
              <a:t>XML</a:t>
            </a:r>
            <a:r>
              <a:rPr lang="zh-CN" altLang="en-US" dirty="0" smtClean="0">
                <a:solidFill>
                  <a:schemeClr val="bg1"/>
                </a:solidFill>
                <a:latin typeface="Calibri" panose="020F0502020204030204" pitchFamily="34" charset="0"/>
              </a:rPr>
              <a:t>文档：</a:t>
            </a:r>
            <a:endParaRPr lang="en-US" altLang="zh-CN" dirty="0" smtClean="0">
              <a:solidFill>
                <a:schemeClr val="bg1"/>
              </a:solidFill>
              <a:latin typeface="Calibri" panose="020F0502020204030204" pitchFamily="34" charset="0"/>
            </a:endParaRPr>
          </a:p>
          <a:p>
            <a:r>
              <a:rPr lang="zh-CN" altLang="zh-CN" dirty="0" smtClean="0">
                <a:solidFill>
                  <a:schemeClr val="bg1"/>
                </a:solidFill>
                <a:latin typeface="Calibri" panose="020F0502020204030204" pitchFamily="34" charset="0"/>
              </a:rPr>
              <a:t>&lt;configuration&gt;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&lt;property&gt;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&lt;name&gt;hbase.rootdir&lt;/name&gt;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&lt;value&gt;hdfs://localhost:9000/hbase&lt;/value&gt;</a:t>
            </a:r>
            <a:br>
              <a:rPr lang="zh-CN" altLang="zh-CN" dirty="0" smtClean="0">
                <a:solidFill>
                  <a:schemeClr val="bg1"/>
                </a:solidFill>
                <a:latin typeface="Calibri" panose="020F0502020204030204" pitchFamily="34" charset="0"/>
              </a:rPr>
            </a:br>
            <a:r>
              <a:rPr lang="zh-CN" altLang="zh-CN" dirty="0" smtClean="0">
                <a:solidFill>
                  <a:schemeClr val="bg1"/>
                </a:solidFill>
                <a:latin typeface="Calibri" panose="020F0502020204030204" pitchFamily="34" charset="0"/>
              </a:rPr>
              <a:t>&lt;/property&gt; </a:t>
            </a:r>
            <a:endParaRPr lang="en-US" altLang="zh-CN" dirty="0" smtClean="0">
              <a:solidFill>
                <a:schemeClr val="bg1"/>
              </a:solidFill>
              <a:latin typeface="Calibri" panose="020F0502020204030204" pitchFamily="34" charset="0"/>
            </a:endParaRPr>
          </a:p>
          <a:p>
            <a:r>
              <a:rPr lang="en-US" altLang="zh-CN" dirty="0" smtClean="0">
                <a:solidFill>
                  <a:schemeClr val="bg1"/>
                </a:solidFill>
                <a:latin typeface="Calibri" panose="020F0502020204030204" pitchFamily="34" charset="0"/>
              </a:rPr>
              <a:t>&lt;/configuration&gt;</a:t>
            </a:r>
            <a:r>
              <a:rPr lang="en-US" altLang="zh-CN" sz="1600" dirty="0" smtClean="0"/>
              <a:t/>
            </a:r>
            <a:br>
              <a:rPr lang="en-US" altLang="zh-CN" sz="1600" dirty="0" smtClean="0"/>
            </a:br>
            <a:endParaRPr lang="zh-CN" altLang="zh-CN" sz="1600" dirty="0"/>
          </a:p>
        </p:txBody>
      </p:sp>
      <p:sp>
        <p:nvSpPr>
          <p:cNvPr id="7" name="矩形 6"/>
          <p:cNvSpPr/>
          <p:nvPr/>
        </p:nvSpPr>
        <p:spPr>
          <a:xfrm>
            <a:off x="4788024" y="1883098"/>
            <a:ext cx="3960440" cy="2819233"/>
          </a:xfrm>
          <a:prstGeom prst="rect">
            <a:avLst/>
          </a:prstGeom>
          <a:solidFill>
            <a:schemeClr val="accent1">
              <a:lumMod val="20000"/>
              <a:lumOff val="80000"/>
            </a:schemeClr>
          </a:solidFill>
        </p:spPr>
        <p:txBody>
          <a:bodyPr wrap="square">
            <a:spAutoFit/>
          </a:bodyPr>
          <a:lstStyle/>
          <a:p>
            <a:pPr marL="742950" lvl="1" indent="-285750">
              <a:lnSpc>
                <a:spcPct val="130000"/>
              </a:lnSpc>
              <a:spcBef>
                <a:spcPct val="20000"/>
              </a:spcBef>
            </a:pPr>
            <a:r>
              <a:rPr lang="zh-CN" altLang="en-US" sz="2000" dirty="0">
                <a:solidFill>
                  <a:schemeClr val="bg1"/>
                </a:solidFill>
                <a:latin typeface="宋体" panose="02010600030101010101" pitchFamily="2" charset="-122"/>
                <a:ea typeface="宋体" panose="02010600030101010101" pitchFamily="2" charset="-122"/>
              </a:rPr>
              <a:t>关系数据库：</a:t>
            </a:r>
            <a:endParaRPr lang="en-US" altLang="zh-CN" sz="2000" dirty="0">
              <a:solidFill>
                <a:schemeClr val="bg1"/>
              </a:solidFill>
              <a:latin typeface="宋体" panose="02010600030101010101" pitchFamily="2" charset="-122"/>
              <a:ea typeface="宋体" panose="02010600030101010101" pitchFamily="2" charset="-122"/>
            </a:endParaRPr>
          </a:p>
          <a:p>
            <a:pPr marL="742950" lvl="1" indent="-285750">
              <a:lnSpc>
                <a:spcPct val="130000"/>
              </a:lnSpc>
              <a:spcBef>
                <a:spcPct val="20000"/>
              </a:spcBef>
            </a:pPr>
            <a:r>
              <a:rPr lang="zh-CN" altLang="en-US" dirty="0">
                <a:solidFill>
                  <a:schemeClr val="bg1"/>
                </a:solidFill>
                <a:latin typeface="宋体" panose="02010600030101010101" pitchFamily="2" charset="-122"/>
                <a:ea typeface="宋体" panose="02010600030101010101" pitchFamily="2" charset="-122"/>
              </a:rPr>
              <a:t>必须有</a:t>
            </a:r>
            <a:r>
              <a:rPr lang="en-US" altLang="zh-CN" dirty="0">
                <a:solidFill>
                  <a:schemeClr val="bg1"/>
                </a:solidFill>
                <a:latin typeface="宋体" panose="02010600030101010101" pitchFamily="2" charset="-122"/>
                <a:ea typeface="宋体" panose="02010600030101010101" pitchFamily="2" charset="-122"/>
              </a:rPr>
              <a:t>schema</a:t>
            </a:r>
            <a:r>
              <a:rPr lang="zh-CN" altLang="en-US" dirty="0">
                <a:solidFill>
                  <a:schemeClr val="bg1"/>
                </a:solidFill>
                <a:latin typeface="宋体" panose="02010600030101010101" pitchFamily="2" charset="-122"/>
                <a:ea typeface="宋体" panose="02010600030101010101" pitchFamily="2" charset="-122"/>
              </a:rPr>
              <a:t>信息才能理解数据的含义</a:t>
            </a:r>
            <a:endParaRPr lang="en-US" altLang="zh-CN" dirty="0">
              <a:solidFill>
                <a:schemeClr val="bg1"/>
              </a:solidFill>
              <a:latin typeface="宋体" panose="02010600030101010101" pitchFamily="2" charset="-122"/>
              <a:ea typeface="宋体" panose="02010600030101010101" pitchFamily="2" charset="-122"/>
            </a:endParaRPr>
          </a:p>
          <a:p>
            <a:pPr marL="742950" lvl="1" indent="-285750">
              <a:lnSpc>
                <a:spcPct val="130000"/>
              </a:lnSpc>
              <a:spcBef>
                <a:spcPct val="20000"/>
              </a:spcBef>
            </a:pPr>
            <a:r>
              <a:rPr lang="zh-CN" altLang="en-US" dirty="0">
                <a:solidFill>
                  <a:schemeClr val="bg1"/>
                </a:solidFill>
                <a:latin typeface="宋体" panose="02010600030101010101" pitchFamily="2" charset="-122"/>
                <a:ea typeface="宋体" panose="02010600030101010101" pitchFamily="2" charset="-122"/>
              </a:rPr>
              <a:t>学生（学号，姓名，性别，年龄，系，年级）</a:t>
            </a:r>
          </a:p>
          <a:p>
            <a:pPr marL="742950" lvl="1" indent="-285750">
              <a:lnSpc>
                <a:spcPct val="130000"/>
              </a:lnSpc>
              <a:spcBef>
                <a:spcPct val="20000"/>
              </a:spcBef>
            </a:pPr>
            <a:r>
              <a:rPr lang="zh-CN" altLang="en-US" dirty="0">
                <a:solidFill>
                  <a:srgbClr val="FF0000"/>
                </a:solidFill>
                <a:latin typeface="宋体" panose="02010600030101010101" pitchFamily="2" charset="-122"/>
                <a:ea typeface="宋体" panose="02010600030101010101" pitchFamily="2" charset="-122"/>
              </a:rPr>
              <a:t>（</a:t>
            </a:r>
            <a:r>
              <a:rPr lang="en-US" altLang="zh-CN" dirty="0">
                <a:solidFill>
                  <a:srgbClr val="FF0000"/>
                </a:solidFill>
                <a:latin typeface="宋体" panose="02010600030101010101" pitchFamily="2" charset="-122"/>
                <a:ea typeface="宋体" panose="02010600030101010101" pitchFamily="2" charset="-122"/>
              </a:rPr>
              <a:t>1001</a:t>
            </a:r>
            <a:r>
              <a:rPr lang="zh-CN" altLang="en-US" dirty="0">
                <a:solidFill>
                  <a:srgbClr val="FF0000"/>
                </a:solidFill>
                <a:latin typeface="宋体" panose="02010600030101010101" pitchFamily="2" charset="-122"/>
                <a:ea typeface="宋体" panose="02010600030101010101" pitchFamily="2" charset="-122"/>
              </a:rPr>
              <a:t>，张三，男，</a:t>
            </a:r>
            <a:r>
              <a:rPr lang="en-US" altLang="zh-CN" dirty="0">
                <a:solidFill>
                  <a:srgbClr val="FF0000"/>
                </a:solidFill>
                <a:latin typeface="宋体" panose="02010600030101010101" pitchFamily="2" charset="-122"/>
                <a:ea typeface="宋体" panose="02010600030101010101" pitchFamily="2" charset="-122"/>
              </a:rPr>
              <a:t>20</a:t>
            </a:r>
            <a:r>
              <a:rPr lang="zh-CN" altLang="en-US" dirty="0">
                <a:solidFill>
                  <a:srgbClr val="FF0000"/>
                </a:solidFill>
                <a:latin typeface="宋体" panose="02010600030101010101" pitchFamily="2" charset="-122"/>
                <a:ea typeface="宋体" panose="02010600030101010101" pitchFamily="2" charset="-122"/>
              </a:rPr>
              <a:t>，计算机，</a:t>
            </a:r>
            <a:r>
              <a:rPr lang="en-US" altLang="zh-CN" dirty="0">
                <a:solidFill>
                  <a:srgbClr val="FF0000"/>
                </a:solidFill>
                <a:latin typeface="宋体" panose="02010600030101010101" pitchFamily="2" charset="-122"/>
                <a:ea typeface="宋体" panose="02010600030101010101" pitchFamily="2" charset="-122"/>
              </a:rPr>
              <a:t>2002</a:t>
            </a:r>
            <a:r>
              <a:rPr lang="zh-CN" altLang="en-US" dirty="0">
                <a:solidFill>
                  <a:srgbClr val="FF0000"/>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41747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sz="2400" dirty="0" smtClean="0"/>
              <a:t>NoSQL</a:t>
            </a:r>
            <a:r>
              <a:rPr lang="zh-CN" altLang="en-US" sz="2400" dirty="0" smtClean="0"/>
              <a:t>简介</a:t>
            </a:r>
            <a:endParaRPr lang="zh-CN" altLang="en-US" sz="2400"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860" y="1329612"/>
            <a:ext cx="1977685" cy="81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432048" y="2334230"/>
            <a:ext cx="3419872" cy="1405193"/>
          </a:xfrm>
          <a:prstGeom prst="rect">
            <a:avLst/>
          </a:prstGeom>
        </p:spPr>
        <p:txBody>
          <a:bodyPr wrap="square">
            <a:spAutoFit/>
          </a:bodyPr>
          <a:lstStyle/>
          <a:p>
            <a:pPr>
              <a:lnSpc>
                <a:spcPct val="150000"/>
              </a:lnSpc>
            </a:pPr>
            <a:r>
              <a:rPr lang="zh-CN" altLang="en-US" sz="2000" dirty="0">
                <a:solidFill>
                  <a:schemeClr val="bg1"/>
                </a:solidFill>
                <a:latin typeface="宋体" panose="02010600030101010101" pitchFamily="2" charset="-122"/>
                <a:ea typeface="宋体" panose="02010600030101010101" pitchFamily="2" charset="-122"/>
              </a:rPr>
              <a:t>最初表示“反</a:t>
            </a:r>
            <a:r>
              <a:rPr lang="en-US" altLang="zh-CN" sz="2000" dirty="0">
                <a:solidFill>
                  <a:schemeClr val="bg1"/>
                </a:solidFill>
                <a:latin typeface="宋体" panose="02010600030101010101" pitchFamily="2" charset="-122"/>
                <a:ea typeface="宋体" panose="02010600030101010101" pitchFamily="2" charset="-122"/>
              </a:rPr>
              <a:t>SQL”</a:t>
            </a:r>
            <a:r>
              <a:rPr lang="zh-CN" altLang="en-US" sz="2000" dirty="0">
                <a:solidFill>
                  <a:schemeClr val="bg1"/>
                </a:solidFill>
                <a:latin typeface="宋体" panose="02010600030101010101" pitchFamily="2" charset="-122"/>
                <a:ea typeface="宋体" panose="02010600030101010101" pitchFamily="2" charset="-122"/>
              </a:rPr>
              <a:t>运动用新型的非关系数据库取代关系数据库</a:t>
            </a:r>
          </a:p>
        </p:txBody>
      </p:sp>
      <p:sp>
        <p:nvSpPr>
          <p:cNvPr id="5" name="TextBox 4"/>
          <p:cNvSpPr txBox="1"/>
          <p:nvPr/>
        </p:nvSpPr>
        <p:spPr>
          <a:xfrm>
            <a:off x="5364088" y="1534602"/>
            <a:ext cx="3672408" cy="584775"/>
          </a:xfrm>
          <a:prstGeom prst="rect">
            <a:avLst/>
          </a:prstGeom>
          <a:noFill/>
        </p:spPr>
        <p:txBody>
          <a:bodyPr wrap="square" rtlCol="0">
            <a:spAutoFit/>
          </a:bodyPr>
          <a:lstStyle/>
          <a:p>
            <a:r>
              <a:rPr lang="en-US" altLang="zh-CN" sz="3200" dirty="0" smtClean="0">
                <a:solidFill>
                  <a:srgbClr val="FF0000"/>
                </a:solidFill>
                <a:latin typeface="宋体" panose="02010600030101010101" pitchFamily="2" charset="-122"/>
                <a:ea typeface="宋体" panose="02010600030101010101" pitchFamily="2" charset="-122"/>
              </a:rPr>
              <a:t>N</a:t>
            </a:r>
            <a:r>
              <a:rPr lang="en-US" altLang="zh-CN" sz="3200" dirty="0" smtClean="0">
                <a:solidFill>
                  <a:schemeClr val="bg1"/>
                </a:solidFill>
                <a:latin typeface="宋体" panose="02010600030101010101" pitchFamily="2" charset="-122"/>
                <a:ea typeface="宋体" panose="02010600030101010101" pitchFamily="2" charset="-122"/>
              </a:rPr>
              <a:t>ot  </a:t>
            </a:r>
            <a:r>
              <a:rPr lang="en-US" altLang="zh-CN" sz="3200" dirty="0" smtClean="0">
                <a:solidFill>
                  <a:srgbClr val="FF0000"/>
                </a:solidFill>
                <a:latin typeface="宋体" panose="02010600030101010101" pitchFamily="2" charset="-122"/>
                <a:ea typeface="宋体" panose="02010600030101010101" pitchFamily="2" charset="-122"/>
              </a:rPr>
              <a:t>o</a:t>
            </a:r>
            <a:r>
              <a:rPr lang="en-US" altLang="zh-CN" sz="3200" dirty="0" smtClean="0">
                <a:solidFill>
                  <a:schemeClr val="bg1"/>
                </a:solidFill>
                <a:latin typeface="宋体" panose="02010600030101010101" pitchFamily="2" charset="-122"/>
                <a:ea typeface="宋体" panose="02010600030101010101" pitchFamily="2" charset="-122"/>
              </a:rPr>
              <a:t>nly  </a:t>
            </a:r>
            <a:r>
              <a:rPr lang="en-US" altLang="zh-CN" sz="3200" dirty="0" smtClean="0">
                <a:solidFill>
                  <a:srgbClr val="FF0000"/>
                </a:solidFill>
                <a:latin typeface="宋体" panose="02010600030101010101" pitchFamily="2" charset="-122"/>
                <a:ea typeface="宋体" panose="02010600030101010101" pitchFamily="2" charset="-122"/>
              </a:rPr>
              <a:t>S</a:t>
            </a:r>
            <a:r>
              <a:rPr lang="en-US" altLang="zh-CN" sz="3200" dirty="0" smtClean="0">
                <a:solidFill>
                  <a:schemeClr val="bg1"/>
                </a:solidFill>
                <a:latin typeface="宋体" panose="02010600030101010101" pitchFamily="2" charset="-122"/>
                <a:ea typeface="宋体" panose="02010600030101010101" pitchFamily="2" charset="-122"/>
              </a:rPr>
              <a:t>QL</a:t>
            </a:r>
            <a:endParaRPr lang="zh-CN" altLang="en-US" sz="3200" dirty="0">
              <a:solidFill>
                <a:schemeClr val="bg1"/>
              </a:solidFill>
              <a:latin typeface="宋体" panose="02010600030101010101" pitchFamily="2" charset="-122"/>
              <a:ea typeface="宋体" panose="02010600030101010101" pitchFamily="2" charset="-122"/>
            </a:endParaRPr>
          </a:p>
        </p:txBody>
      </p:sp>
      <p:cxnSp>
        <p:nvCxnSpPr>
          <p:cNvPr id="7" name="直接箭头连接符 6"/>
          <p:cNvCxnSpPr/>
          <p:nvPr/>
        </p:nvCxnSpPr>
        <p:spPr>
          <a:xfrm>
            <a:off x="2589246" y="1872938"/>
            <a:ext cx="2774842"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3242648" y="1457658"/>
            <a:ext cx="1210588" cy="400110"/>
          </a:xfrm>
          <a:prstGeom prst="rect">
            <a:avLst/>
          </a:prstGeom>
        </p:spPr>
        <p:txBody>
          <a:bodyPr wrap="none">
            <a:spAutoFit/>
          </a:bodyPr>
          <a:lstStyle/>
          <a:p>
            <a:r>
              <a:rPr lang="zh-CN" altLang="en-US" sz="2000" dirty="0">
                <a:solidFill>
                  <a:schemeClr val="bg1"/>
                </a:solidFill>
              </a:rPr>
              <a:t>概念演变</a:t>
            </a:r>
          </a:p>
        </p:txBody>
      </p:sp>
      <p:sp>
        <p:nvSpPr>
          <p:cNvPr id="10" name="矩形 9"/>
          <p:cNvSpPr/>
          <p:nvPr/>
        </p:nvSpPr>
        <p:spPr>
          <a:xfrm>
            <a:off x="5553236" y="2296736"/>
            <a:ext cx="3222104" cy="1424621"/>
          </a:xfrm>
          <a:prstGeom prst="rect">
            <a:avLst/>
          </a:prstGeom>
        </p:spPr>
        <p:txBody>
          <a:bodyPr wrap="square">
            <a:spAutoFit/>
          </a:bodyPr>
          <a:lstStyle/>
          <a:p>
            <a:pPr>
              <a:lnSpc>
                <a:spcPct val="150000"/>
              </a:lnSpc>
            </a:pPr>
            <a:r>
              <a:rPr lang="zh-CN" altLang="en-US" sz="2000" dirty="0">
                <a:solidFill>
                  <a:schemeClr val="bg1"/>
                </a:solidFill>
                <a:latin typeface="宋体" panose="02010600030101010101" pitchFamily="2" charset="-122"/>
                <a:ea typeface="宋体" panose="02010600030101010101" pitchFamily="2" charset="-122"/>
              </a:rPr>
              <a:t>现在表示关系和非关系型数据库各有优缺点彼此都无法互相取代</a:t>
            </a:r>
          </a:p>
        </p:txBody>
      </p:sp>
    </p:spTree>
    <p:extLst>
      <p:ext uri="{BB962C8B-B14F-4D97-AF65-F5344CB8AC3E}">
        <p14:creationId xmlns:p14="http://schemas.microsoft.com/office/powerpoint/2010/main" val="3243775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文档数据库</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159744100"/>
              </p:ext>
            </p:extLst>
          </p:nvPr>
        </p:nvGraphicFramePr>
        <p:xfrm>
          <a:off x="611560" y="627534"/>
          <a:ext cx="8136904" cy="4392488"/>
        </p:xfrm>
        <a:graphic>
          <a:graphicData uri="http://schemas.openxmlformats.org/drawingml/2006/table">
            <a:tbl>
              <a:tblPr/>
              <a:tblGrid>
                <a:gridCol w="2066903"/>
                <a:gridCol w="6070001"/>
              </a:tblGrid>
              <a:tr h="5911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相关产品</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FF0000"/>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CouchDB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Terrastore</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ThruDB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RavenDB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SisoDB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RaptorDB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CloudKit</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Perservere</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Jackrabbit</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47929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数据模型</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键</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值</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值（</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value</a:t>
                      </a: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）是</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版本化的文档</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803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典型应用</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存储、索引并管理面向文档的数据或者类似的半结构化数据</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141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优点</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性能好</a:t>
                      </a: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（高并发）</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，灵活性高，复杂性低，数据结构灵活</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提供嵌入式文档功能，将经常查询的数据存储在同一个文档中</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既可以根据键来构建索引，也可以根据内容构建索引</a:t>
                      </a:r>
                      <a:endParaRPr kumimoji="0" lang="en-US"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37803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Arial" panose="020B0604020202020204" pitchFamily="34" charset="0"/>
                          <a:ea typeface="宋体" panose="02010600030101010101" pitchFamily="2" charset="-122"/>
                        </a:rPr>
                        <a:t>缺点</a:t>
                      </a:r>
                      <a:endParaRPr kumimoji="0" lang="zh-CN" altLang="zh-CN" sz="1600" b="1"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缺乏统一的查询语法</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69532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rPr>
                        <a:t>不适用情形</a:t>
                      </a:r>
                      <a:endParaRPr kumimoji="0" lang="zh-CN" altLang="zh-CN" sz="1600" b="1" i="0" u="none" strike="noStrike" kern="1200" cap="none" normalizeH="0" baseline="0" dirty="0" smtClean="0">
                        <a:ln>
                          <a:noFill/>
                        </a:ln>
                        <a:solidFill>
                          <a:schemeClr val="bg1"/>
                        </a:solidFill>
                        <a:effectLst/>
                        <a:latin typeface="Arial" panose="020B0604020202020204" pitchFamily="34" charset="0"/>
                        <a:ea typeface="宋体" panose="02010600030101010101" pitchFamily="2" charset="-122"/>
                        <a:cs typeface="+mn-cs"/>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在不同的文档上添加事务。文档数据库并不支持文档间的事务，如果对这方面有需求则不应该选用这个解决方案</a:t>
                      </a:r>
                      <a:endParaRPr kumimoji="0" lang="zh-CN" altLang="zh-CN" sz="1600" b="0" i="0" u="none" strike="noStrike" kern="1200"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0495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Arial" panose="020B0604020202020204" pitchFamily="34" charset="0"/>
                          <a:ea typeface="宋体" panose="02010600030101010101" pitchFamily="2" charset="-122"/>
                        </a:rPr>
                        <a:t>使用者</a:t>
                      </a:r>
                      <a:endParaRPr kumimoji="0" lang="zh-CN" altLang="zh-CN" sz="1600" b="1" i="0" u="none" strike="noStrike" cap="none" normalizeH="0" baseline="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百度云数据库（</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SAP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Codecademy</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Foursquare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MongoDB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Times New Roman" panose="02020603050405020304" pitchFamily="18" charset="0"/>
                          <a:ea typeface="黑体" panose="02010609060101010101" pitchFamily="49" charset="-122"/>
                        </a:rPr>
                        <a:t>NBC News </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Times New Roman" panose="02020603050405020304" pitchFamily="18" charset="0"/>
                          <a:ea typeface="黑体" panose="02010609060101010101" pitchFamily="49" charset="-122"/>
                        </a:rPr>
                        <a:t>RavenDB</a:t>
                      </a:r>
                      <a:r>
                        <a:rPr kumimoji="0" lang="zh-CN" altLang="zh-CN" sz="1600" b="0"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smtClean="0">
                        <a:ln>
                          <a:noFill/>
                        </a:ln>
                        <a:solidFill>
                          <a:schemeClr val="bg1"/>
                        </a:solidFill>
                        <a:effectLst/>
                        <a:latin typeface="Calibri" panose="020F0502020204030204" pitchFamily="34" charset="0"/>
                        <a:ea typeface="黑体" panose="02010609060101010101" pitchFamily="49"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394129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2"/>
          <p:cNvSpPr>
            <a:spLocks noGrp="1"/>
          </p:cNvSpPr>
          <p:nvPr>
            <p:ph type="ctrTitle"/>
          </p:nvPr>
        </p:nvSpPr>
        <p:spPr/>
        <p:txBody>
          <a:bodyPr>
            <a:normAutofit/>
          </a:bodyPr>
          <a:lstStyle/>
          <a:p>
            <a:r>
              <a:rPr lang="en-US" altLang="zh-CN" dirty="0" smtClean="0"/>
              <a:t> </a:t>
            </a:r>
            <a:r>
              <a:rPr lang="zh-CN" altLang="en-US" dirty="0" smtClean="0"/>
              <a:t>图形数据库</a:t>
            </a:r>
          </a:p>
        </p:txBody>
      </p:sp>
      <p:graphicFrame>
        <p:nvGraphicFramePr>
          <p:cNvPr id="4" name="表格 3"/>
          <p:cNvGraphicFramePr>
            <a:graphicFrameLocks noGrp="1"/>
          </p:cNvGraphicFramePr>
          <p:nvPr>
            <p:extLst>
              <p:ext uri="{D42A27DB-BD31-4B8C-83A1-F6EECF244321}">
                <p14:modId xmlns:p14="http://schemas.microsoft.com/office/powerpoint/2010/main" val="403210861"/>
              </p:ext>
            </p:extLst>
          </p:nvPr>
        </p:nvGraphicFramePr>
        <p:xfrm>
          <a:off x="533400" y="914400"/>
          <a:ext cx="7969250" cy="3582592"/>
        </p:xfrm>
        <a:graphic>
          <a:graphicData uri="http://schemas.openxmlformats.org/drawingml/2006/table">
            <a:tbl>
              <a:tblPr/>
              <a:tblGrid>
                <a:gridCol w="2086857"/>
                <a:gridCol w="5882393"/>
              </a:tblGrid>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相关产品</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宋体" panose="02010600030101010101" pitchFamily="2" charset="-122"/>
                          <a:ea typeface="宋体" panose="02010600030101010101" pitchFamily="2" charset="-122"/>
                        </a:rPr>
                        <a:t>OrientDB</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宋体" panose="02010600030101010101" pitchFamily="2" charset="-122"/>
                          <a:ea typeface="宋体" panose="02010600030101010101" pitchFamily="2" charset="-122"/>
                        </a:rPr>
                        <a:t>InfoGrid</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Infinite Graph</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err="1" smtClean="0">
                          <a:ln>
                            <a:noFill/>
                          </a:ln>
                          <a:solidFill>
                            <a:schemeClr val="bg1"/>
                          </a:solidFill>
                          <a:effectLst/>
                          <a:latin typeface="宋体" panose="02010600030101010101" pitchFamily="2" charset="-122"/>
                          <a:ea typeface="宋体" panose="02010600030101010101" pitchFamily="2" charset="-122"/>
                        </a:rPr>
                        <a:t>GraphDB</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D9D9D9"/>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数据模型</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图结构</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典型应用</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专门用于处理具有高度相互关联关系的数据，比较适合于社交网络、模式识别、依赖分析、推荐系统以及路径寻找等问题</a:t>
                      </a:r>
                      <a:endParaRPr kumimoji="0" lang="zh-CN" altLang="zh-CN" sz="1600" b="0" i="0" u="none" strike="noStrike" kern="1200"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优点</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灵活性高，支持复杂的图形算法，可用于构建复杂的关系图谱</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r h="56911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缺点</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复杂性高，只能支持一定的数据规模</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E7E7"/>
                    </a:solidFill>
                  </a:tcPr>
                </a:tc>
              </a:tr>
              <a:tr h="73699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1" i="0" u="none" strike="noStrike" cap="none" normalizeH="0" baseline="0" smtClean="0">
                          <a:ln>
                            <a:noFill/>
                          </a:ln>
                          <a:solidFill>
                            <a:schemeClr val="bg1"/>
                          </a:solidFill>
                          <a:effectLst/>
                          <a:latin typeface="宋体" panose="02010600030101010101" pitchFamily="2" charset="-122"/>
                          <a:ea typeface="宋体" panose="02010600030101010101" pitchFamily="2" charset="-122"/>
                        </a:rPr>
                        <a:t>使用者</a:t>
                      </a: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Adobe</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Cisco</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T-Mobile</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kumimoji="0" lang="en-US"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rPr>
                        <a:t>Neo4J</a:t>
                      </a:r>
                      <a:r>
                        <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sz="1600" b="0" i="0" u="none" strike="noStrike" cap="none" normalizeH="0" baseline="0" dirty="0" smtClean="0">
                        <a:ln>
                          <a:noFill/>
                        </a:ln>
                        <a:solidFill>
                          <a:schemeClr val="bg1"/>
                        </a:solidFill>
                        <a:effectLst/>
                        <a:latin typeface="宋体" panose="02010600030101010101" pitchFamily="2" charset="-122"/>
                        <a:ea typeface="宋体" panose="02010600030101010101" pitchFamily="2" charset="-122"/>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BCBCB"/>
                    </a:solidFill>
                  </a:tcPr>
                </a:tc>
              </a:tr>
            </a:tbl>
          </a:graphicData>
        </a:graphic>
      </p:graphicFrame>
    </p:spTree>
    <p:extLst>
      <p:ext uri="{BB962C8B-B14F-4D97-AF65-F5344CB8AC3E}">
        <p14:creationId xmlns:p14="http://schemas.microsoft.com/office/powerpoint/2010/main" val="305251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2"/>
          <p:cNvSpPr>
            <a:spLocks noGrp="1"/>
          </p:cNvSpPr>
          <p:nvPr>
            <p:ph type="ctrTitle"/>
          </p:nvPr>
        </p:nvSpPr>
        <p:spPr/>
        <p:txBody>
          <a:bodyPr/>
          <a:lstStyle/>
          <a:p>
            <a:r>
              <a:rPr lang="zh-CN" altLang="en-US" dirty="0" smtClean="0"/>
              <a:t>不同类型数据库比较分析</a:t>
            </a:r>
          </a:p>
        </p:txBody>
      </p:sp>
      <p:sp>
        <p:nvSpPr>
          <p:cNvPr id="2" name="副标题 1"/>
          <p:cNvSpPr>
            <a:spLocks noGrp="1"/>
          </p:cNvSpPr>
          <p:nvPr>
            <p:ph type="subTitle" idx="1"/>
          </p:nvPr>
        </p:nvSpPr>
        <p:spPr>
          <a:xfrm>
            <a:off x="395536" y="3723878"/>
            <a:ext cx="2159872" cy="504056"/>
          </a:xfrm>
        </p:spPr>
        <p:txBody>
          <a:bodyPr>
            <a:noAutofit/>
          </a:bodyPr>
          <a:lstStyle/>
          <a:p>
            <a:pPr marL="71550" indent="0">
              <a:buNone/>
            </a:pPr>
            <a:r>
              <a:rPr lang="en-US" altLang="zh-CN" dirty="0" smtClean="0">
                <a:solidFill>
                  <a:schemeClr val="bg1"/>
                </a:solidFill>
              </a:rPr>
              <a:t>MySQL</a:t>
            </a:r>
          </a:p>
          <a:p>
            <a:pPr marL="71550" indent="0">
              <a:buNone/>
            </a:pPr>
            <a:r>
              <a:rPr lang="zh-CN" altLang="en-US" dirty="0" smtClean="0">
                <a:solidFill>
                  <a:schemeClr val="bg1"/>
                </a:solidFill>
              </a:rPr>
              <a:t>功能较稳定强大</a:t>
            </a:r>
            <a:endParaRPr lang="en-US" altLang="zh-CN" dirty="0" smtClean="0">
              <a:solidFill>
                <a:schemeClr val="bg1"/>
              </a:solidFill>
            </a:endParaRPr>
          </a:p>
          <a:p>
            <a:pPr marL="71550" indent="0">
              <a:buNone/>
            </a:pPr>
            <a:r>
              <a:rPr lang="zh-CN" altLang="en-US" dirty="0" smtClean="0">
                <a:solidFill>
                  <a:schemeClr val="bg1"/>
                </a:solidFill>
              </a:rPr>
              <a:t>满足多样需求</a:t>
            </a:r>
            <a:endParaRPr lang="zh-CN" altLang="en-US" dirty="0">
              <a:solidFill>
                <a:schemeClr val="bg1"/>
              </a:solidFill>
            </a:endParaRPr>
          </a:p>
        </p:txBody>
      </p:sp>
      <p:pic>
        <p:nvPicPr>
          <p:cNvPr id="26627" name="Picture 2" descr="http://pic.yupoo.com/iammutex/CATWbHtt/MACO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962211"/>
            <a:ext cx="7159803" cy="2347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副标题 1"/>
          <p:cNvSpPr txBox="1">
            <a:spLocks/>
          </p:cNvSpPr>
          <p:nvPr/>
        </p:nvSpPr>
        <p:spPr>
          <a:xfrm>
            <a:off x="2196104" y="3710897"/>
            <a:ext cx="2159872"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71550" indent="0">
              <a:buFont typeface="Arial" panose="020B0604020202020204" pitchFamily="34" charset="0"/>
              <a:buNone/>
            </a:pPr>
            <a:r>
              <a:rPr lang="en-US" altLang="zh-CN" dirty="0" err="1" smtClean="0">
                <a:solidFill>
                  <a:schemeClr val="bg1"/>
                </a:solidFill>
              </a:rPr>
              <a:t>MongoDB</a:t>
            </a:r>
            <a:endParaRPr lang="en-US" altLang="zh-CN" dirty="0" smtClean="0">
              <a:solidFill>
                <a:schemeClr val="bg1"/>
              </a:solidFill>
            </a:endParaRPr>
          </a:p>
          <a:p>
            <a:pPr marL="71550" indent="0">
              <a:buFont typeface="Arial" panose="020B0604020202020204" pitchFamily="34" charset="0"/>
              <a:buNone/>
            </a:pPr>
            <a:r>
              <a:rPr lang="zh-CN" altLang="en-US" dirty="0" smtClean="0">
                <a:solidFill>
                  <a:schemeClr val="bg1"/>
                </a:solidFill>
              </a:rPr>
              <a:t>数据模型较灵活支持较多功能</a:t>
            </a:r>
            <a:endParaRPr lang="zh-CN" altLang="en-US" dirty="0">
              <a:solidFill>
                <a:schemeClr val="bg1"/>
              </a:solidFill>
            </a:endParaRPr>
          </a:p>
        </p:txBody>
      </p:sp>
      <p:sp>
        <p:nvSpPr>
          <p:cNvPr id="8" name="副标题 1"/>
          <p:cNvSpPr txBox="1">
            <a:spLocks/>
          </p:cNvSpPr>
          <p:nvPr/>
        </p:nvSpPr>
        <p:spPr>
          <a:xfrm>
            <a:off x="4355976" y="3710897"/>
            <a:ext cx="2592288"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71550" indent="0">
              <a:buFont typeface="Arial" panose="020B0604020202020204" pitchFamily="34" charset="0"/>
              <a:buNone/>
            </a:pPr>
            <a:r>
              <a:rPr lang="en-US" altLang="zh-CN" dirty="0" err="1" smtClean="0">
                <a:solidFill>
                  <a:schemeClr val="bg1"/>
                </a:solidFill>
              </a:rPr>
              <a:t>HBase</a:t>
            </a:r>
            <a:endParaRPr lang="en-US" altLang="zh-CN" dirty="0" smtClean="0">
              <a:solidFill>
                <a:schemeClr val="bg1"/>
              </a:solidFill>
            </a:endParaRPr>
          </a:p>
          <a:p>
            <a:pPr marL="71550" indent="0">
              <a:buFont typeface="Arial" panose="020B0604020202020204" pitchFamily="34" charset="0"/>
              <a:buNone/>
            </a:pPr>
            <a:r>
              <a:rPr lang="zh-CN" altLang="en-US" dirty="0" smtClean="0">
                <a:solidFill>
                  <a:schemeClr val="bg1"/>
                </a:solidFill>
              </a:rPr>
              <a:t>具有很好的扩展性</a:t>
            </a:r>
            <a:endParaRPr lang="en-US" altLang="zh-CN" dirty="0" smtClean="0">
              <a:solidFill>
                <a:schemeClr val="bg1"/>
              </a:solidFill>
            </a:endParaRPr>
          </a:p>
          <a:p>
            <a:pPr marL="71550" indent="0">
              <a:buFont typeface="Arial" panose="020B0604020202020204" pitchFamily="34" charset="0"/>
              <a:buNone/>
            </a:pPr>
            <a:r>
              <a:rPr lang="zh-CN" altLang="en-US" dirty="0" smtClean="0">
                <a:solidFill>
                  <a:schemeClr val="bg1"/>
                </a:solidFill>
              </a:rPr>
              <a:t>依赖</a:t>
            </a:r>
            <a:r>
              <a:rPr lang="en-US" altLang="zh-CN" dirty="0" err="1" smtClean="0">
                <a:solidFill>
                  <a:schemeClr val="bg1"/>
                </a:solidFill>
              </a:rPr>
              <a:t>Hadoop</a:t>
            </a:r>
            <a:r>
              <a:rPr lang="zh-CN" altLang="en-US" dirty="0" smtClean="0">
                <a:solidFill>
                  <a:schemeClr val="bg1"/>
                </a:solidFill>
              </a:rPr>
              <a:t>生态环境</a:t>
            </a:r>
            <a:endParaRPr lang="en-US" altLang="zh-CN" dirty="0" smtClean="0">
              <a:solidFill>
                <a:schemeClr val="bg1"/>
              </a:solidFill>
            </a:endParaRPr>
          </a:p>
        </p:txBody>
      </p:sp>
      <p:sp>
        <p:nvSpPr>
          <p:cNvPr id="9" name="副标题 1"/>
          <p:cNvSpPr txBox="1">
            <a:spLocks/>
          </p:cNvSpPr>
          <p:nvPr/>
        </p:nvSpPr>
        <p:spPr>
          <a:xfrm>
            <a:off x="6660232" y="3458869"/>
            <a:ext cx="2592288" cy="504056"/>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t">
            <a:noAutofit/>
          </a:bodyPr>
          <a:lstStyle>
            <a:lvl1pPr marL="261900" marR="0" indent="-190350" algn="l" defTabSz="309547"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2000" baseline="0">
                <a:solidFill>
                  <a:srgbClr val="666666"/>
                </a:solidFill>
                <a:latin typeface="宋体" panose="02010600030101010101" pitchFamily="2" charset="-122"/>
                <a:ea typeface="宋体" panose="02010600030101010101" pitchFamily="2" charset="-122"/>
                <a:cs typeface="+mn-cs"/>
                <a:sym typeface="Helvetica Light"/>
              </a:defRPr>
            </a:lvl1pPr>
            <a:lvl2pPr marL="171450" indent="0" algn="ctr" defTabSz="309547" eaLnBrk="1" hangingPunct="1">
              <a:spcBef>
                <a:spcPts val="2213"/>
              </a:spcBef>
              <a:buSzPct val="75000"/>
              <a:buNone/>
              <a:defRPr sz="800">
                <a:solidFill>
                  <a:srgbClr val="FFFFFF"/>
                </a:solidFill>
                <a:latin typeface="+mn-lt"/>
                <a:ea typeface="+mn-ea"/>
                <a:cs typeface="+mn-cs"/>
                <a:sym typeface="Helvetica Light"/>
              </a:defRPr>
            </a:lvl2pPr>
            <a:lvl3pPr marL="342900" indent="0" algn="ctr" defTabSz="309547" eaLnBrk="1" hangingPunct="1">
              <a:spcBef>
                <a:spcPts val="2213"/>
              </a:spcBef>
              <a:buSzPct val="75000"/>
              <a:buNone/>
              <a:defRPr sz="700">
                <a:solidFill>
                  <a:srgbClr val="FFFFFF"/>
                </a:solidFill>
                <a:latin typeface="+mn-lt"/>
                <a:ea typeface="+mn-ea"/>
                <a:cs typeface="+mn-cs"/>
                <a:sym typeface="Helvetica Light"/>
              </a:defRPr>
            </a:lvl3pPr>
            <a:lvl4pPr marL="514350" indent="0" algn="ctr" defTabSz="309547" eaLnBrk="1" hangingPunct="1">
              <a:spcBef>
                <a:spcPts val="2213"/>
              </a:spcBef>
              <a:buSzPct val="75000"/>
              <a:buNone/>
              <a:defRPr sz="600">
                <a:solidFill>
                  <a:srgbClr val="FFFFFF"/>
                </a:solidFill>
                <a:latin typeface="+mn-lt"/>
                <a:ea typeface="+mn-ea"/>
                <a:cs typeface="+mn-cs"/>
                <a:sym typeface="Helvetica Light"/>
              </a:defRPr>
            </a:lvl4pPr>
            <a:lvl5pPr marL="685800" indent="0" algn="ctr" defTabSz="309547" eaLnBrk="1" hangingPunct="1">
              <a:spcBef>
                <a:spcPts val="2213"/>
              </a:spcBef>
              <a:buSzPct val="75000"/>
              <a:buNone/>
              <a:defRPr sz="600">
                <a:solidFill>
                  <a:srgbClr val="FFFFFF"/>
                </a:solidFill>
                <a:latin typeface="+mn-lt"/>
                <a:ea typeface="+mn-ea"/>
                <a:cs typeface="+mn-cs"/>
                <a:sym typeface="Helvetica Light"/>
              </a:defRPr>
            </a:lvl5pPr>
            <a:lvl6pPr marL="857250" indent="0" algn="ctr" defTabSz="309547" eaLnBrk="1" hangingPunct="1">
              <a:spcBef>
                <a:spcPts val="2213"/>
              </a:spcBef>
              <a:buSzPct val="75000"/>
              <a:buNone/>
              <a:defRPr sz="600">
                <a:solidFill>
                  <a:srgbClr val="FFFFFF"/>
                </a:solidFill>
                <a:latin typeface="+mn-lt"/>
                <a:ea typeface="+mn-ea"/>
                <a:cs typeface="+mn-cs"/>
                <a:sym typeface="Helvetica Light"/>
              </a:defRPr>
            </a:lvl6pPr>
            <a:lvl7pPr marL="1028700" indent="0" algn="ctr" defTabSz="309547" eaLnBrk="1" hangingPunct="1">
              <a:spcBef>
                <a:spcPts val="2213"/>
              </a:spcBef>
              <a:buSzPct val="75000"/>
              <a:buNone/>
              <a:defRPr sz="600">
                <a:solidFill>
                  <a:srgbClr val="FFFFFF"/>
                </a:solidFill>
                <a:latin typeface="+mn-lt"/>
                <a:ea typeface="+mn-ea"/>
                <a:cs typeface="+mn-cs"/>
                <a:sym typeface="Helvetica Light"/>
              </a:defRPr>
            </a:lvl7pPr>
            <a:lvl8pPr marL="1200150" indent="0" algn="ctr" defTabSz="309547" eaLnBrk="1" hangingPunct="1">
              <a:spcBef>
                <a:spcPts val="2213"/>
              </a:spcBef>
              <a:buSzPct val="75000"/>
              <a:buNone/>
              <a:defRPr sz="600">
                <a:solidFill>
                  <a:srgbClr val="FFFFFF"/>
                </a:solidFill>
                <a:latin typeface="+mn-lt"/>
                <a:ea typeface="+mn-ea"/>
                <a:cs typeface="+mn-cs"/>
                <a:sym typeface="Helvetica Light"/>
              </a:defRPr>
            </a:lvl8pPr>
            <a:lvl9pPr marL="1371600" indent="0" algn="ctr" defTabSz="309547" eaLnBrk="1" hangingPunct="1">
              <a:spcBef>
                <a:spcPts val="2213"/>
              </a:spcBef>
              <a:buSzPct val="75000"/>
              <a:buNone/>
              <a:defRPr sz="600">
                <a:solidFill>
                  <a:srgbClr val="FFFFFF"/>
                </a:solidFill>
                <a:latin typeface="+mn-lt"/>
                <a:ea typeface="+mn-ea"/>
                <a:cs typeface="+mn-cs"/>
                <a:sym typeface="Helvetica Light"/>
              </a:defRPr>
            </a:lvl9pPr>
          </a:lstStyle>
          <a:p>
            <a:pPr marL="71550" indent="0">
              <a:buFont typeface="Arial" panose="020B0604020202020204" pitchFamily="34" charset="0"/>
              <a:buNone/>
            </a:pPr>
            <a:r>
              <a:rPr lang="en-US" altLang="zh-CN" dirty="0" smtClean="0">
                <a:solidFill>
                  <a:schemeClr val="bg1"/>
                </a:solidFill>
              </a:rPr>
              <a:t>Redis</a:t>
            </a:r>
          </a:p>
          <a:p>
            <a:pPr marL="71550" indent="0">
              <a:buFont typeface="Arial" panose="020B0604020202020204" pitchFamily="34" charset="0"/>
              <a:buNone/>
            </a:pPr>
            <a:r>
              <a:rPr lang="zh-CN" altLang="en-US" dirty="0" smtClean="0">
                <a:solidFill>
                  <a:schemeClr val="bg1"/>
                </a:solidFill>
              </a:rPr>
              <a:t>模型相对较为简单，可提供随机数据存储，数据库伸缩性较好</a:t>
            </a:r>
            <a:endParaRPr lang="en-US" altLang="zh-CN" dirty="0" smtClean="0">
              <a:solidFill>
                <a:schemeClr val="bg1"/>
              </a:solidFill>
            </a:endParaRPr>
          </a:p>
        </p:txBody>
      </p:sp>
    </p:spTree>
    <p:extLst>
      <p:ext uri="{BB962C8B-B14F-4D97-AF65-F5344CB8AC3E}">
        <p14:creationId xmlns:p14="http://schemas.microsoft.com/office/powerpoint/2010/main" val="556408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3200" dirty="0" smtClean="0"/>
              <a:t>本章大纲</a:t>
            </a:r>
            <a:endParaRPr lang="zh-CN" altLang="en-US" sz="32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简介</a:t>
            </a: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rgbClr val="FF0000"/>
                </a:solidFill>
              </a:rPr>
              <a:t>NoSQL</a:t>
            </a:r>
            <a:r>
              <a:rPr lang="zh-CN" altLang="en-US" sz="2400" dirty="0">
                <a:solidFill>
                  <a:srgbClr val="FF0000"/>
                </a:solidFill>
              </a:rPr>
              <a:t>的三大基石</a:t>
            </a:r>
          </a:p>
          <a:p>
            <a:pPr>
              <a:lnSpc>
                <a:spcPct val="140000"/>
              </a:lnSpc>
              <a:buFont typeface="Wingdings" panose="05000000000000000000" pitchFamily="2" charset="2"/>
              <a:buChar char="Ø"/>
            </a:pPr>
            <a:r>
              <a:rPr lang="zh-CN" altLang="en-US" sz="2400" dirty="0">
                <a:solidFill>
                  <a:schemeClr val="bg1"/>
                </a:solidFill>
              </a:rPr>
              <a:t>从</a:t>
            </a:r>
            <a:r>
              <a:rPr lang="en-US" altLang="zh-CN" sz="2400" dirty="0" err="1">
                <a:solidFill>
                  <a:schemeClr val="bg1"/>
                </a:solidFill>
              </a:rPr>
              <a:t>NoSQL</a:t>
            </a:r>
            <a:r>
              <a:rPr lang="zh-CN" altLang="en-US" sz="2400" dirty="0">
                <a:solidFill>
                  <a:schemeClr val="bg1"/>
                </a:solidFill>
              </a:rPr>
              <a:t>到</a:t>
            </a:r>
            <a:r>
              <a:rPr lang="en-US" altLang="zh-CN" sz="2400" dirty="0" err="1">
                <a:solidFill>
                  <a:schemeClr val="bg1"/>
                </a:solidFill>
              </a:rPr>
              <a:t>NewSQL</a:t>
            </a:r>
            <a:r>
              <a:rPr lang="zh-CN" altLang="en-US" sz="2400" dirty="0">
                <a:solidFill>
                  <a:schemeClr val="bg1"/>
                </a:solidFill>
              </a:rPr>
              <a:t>数据库</a:t>
            </a:r>
            <a:endParaRPr lang="en-US" altLang="zh-CN" sz="2400" dirty="0">
              <a:solidFill>
                <a:schemeClr val="bg1"/>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396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smtClean="0"/>
              <a:t>CAP</a:t>
            </a:r>
            <a:r>
              <a:rPr lang="zh-CN" altLang="en-US" dirty="0" smtClean="0"/>
              <a:t>理论</a:t>
            </a:r>
            <a:endParaRPr lang="zh-CN" altLang="en-US" dirty="0"/>
          </a:p>
        </p:txBody>
      </p:sp>
      <p:sp>
        <p:nvSpPr>
          <p:cNvPr id="4" name="副标题 3"/>
          <p:cNvSpPr>
            <a:spLocks noGrp="1"/>
          </p:cNvSpPr>
          <p:nvPr>
            <p:ph type="subTitle" idx="1"/>
          </p:nvPr>
        </p:nvSpPr>
        <p:spPr>
          <a:xfrm>
            <a:off x="827584" y="843558"/>
            <a:ext cx="6852600" cy="432048"/>
          </a:xfrm>
        </p:spPr>
        <p:txBody>
          <a:bodyPr/>
          <a:lstStyle/>
          <a:p>
            <a:pPr marL="71550" indent="0">
              <a:buNone/>
            </a:pPr>
            <a:r>
              <a:rPr lang="en-US" altLang="zh-CN" b="1" dirty="0" err="1"/>
              <a:t>N</a:t>
            </a:r>
            <a:r>
              <a:rPr lang="en-US" altLang="zh-CN" b="1" dirty="0" err="1" smtClean="0"/>
              <a:t>oSQL</a:t>
            </a:r>
            <a:r>
              <a:rPr lang="zh-CN" altLang="en-US" b="1" dirty="0" smtClean="0"/>
              <a:t>数据库的的</a:t>
            </a:r>
            <a:r>
              <a:rPr lang="zh-CN" altLang="en-US" b="1" dirty="0"/>
              <a:t>三</a:t>
            </a:r>
            <a:r>
              <a:rPr lang="zh-CN" altLang="en-US" b="1" dirty="0" smtClean="0"/>
              <a:t>大理论基石</a:t>
            </a:r>
            <a:endParaRPr lang="zh-CN" altLang="en-US" b="1" dirty="0"/>
          </a:p>
        </p:txBody>
      </p:sp>
      <p:sp>
        <p:nvSpPr>
          <p:cNvPr id="5" name="等腰三角形 4"/>
          <p:cNvSpPr/>
          <p:nvPr/>
        </p:nvSpPr>
        <p:spPr>
          <a:xfrm rot="20193546">
            <a:off x="563821" y="2197461"/>
            <a:ext cx="2646889" cy="1304290"/>
          </a:xfrm>
          <a:prstGeom prst="triangle">
            <a:avLst/>
          </a:prstGeom>
          <a:blipFill rotWithShape="1">
            <a:blip r:embed="rId2"/>
            <a:srcRect/>
            <a:tile tx="0" ty="0" sx="100000" sy="100000" flip="none" algn="tl"/>
          </a:blip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CN" sz="3600" b="0" i="0" u="none" strike="noStrike" cap="none" spc="0" normalizeH="0" baseline="0" dirty="0" smtClean="0">
                <a:ln>
                  <a:noFill/>
                </a:ln>
                <a:solidFill>
                  <a:srgbClr val="FFFFFF"/>
                </a:solidFill>
                <a:effectLst/>
                <a:uFillTx/>
                <a:latin typeface="+mn-lt"/>
                <a:ea typeface="+mn-ea"/>
                <a:cs typeface="+mn-cs"/>
                <a:sym typeface="Helvetica Light"/>
              </a:rPr>
              <a:t>CAP</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6" name="等腰三角形 5"/>
          <p:cNvSpPr/>
          <p:nvPr/>
        </p:nvSpPr>
        <p:spPr>
          <a:xfrm rot="20193546">
            <a:off x="3283908" y="2410457"/>
            <a:ext cx="2684366" cy="1341706"/>
          </a:xfrm>
          <a:prstGeom prst="triangle">
            <a:avLst/>
          </a:prstGeom>
          <a:solidFill>
            <a:schemeClr val="accent5">
              <a:lumMod val="60000"/>
              <a:lumOff val="40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CN" sz="3600" b="0" i="0" u="none" strike="noStrike" cap="none" spc="0" normalizeH="0" baseline="0" dirty="0" smtClean="0">
                <a:ln>
                  <a:noFill/>
                </a:ln>
                <a:solidFill>
                  <a:srgbClr val="FFFFFF"/>
                </a:solidFill>
                <a:effectLst/>
                <a:uFillTx/>
                <a:latin typeface="+mn-lt"/>
                <a:ea typeface="+mn-ea"/>
                <a:cs typeface="+mn-cs"/>
                <a:sym typeface="Helvetica Light"/>
              </a:rPr>
              <a:t>BASE</a:t>
            </a:r>
            <a:endParaRPr kumimoji="0" lang="zh-CN" altLang="en-US" sz="3600" b="0" i="0" u="none" strike="noStrike" cap="none" spc="0" normalizeH="0" baseline="0" dirty="0">
              <a:ln>
                <a:noFill/>
              </a:ln>
              <a:solidFill>
                <a:srgbClr val="FFFFFF"/>
              </a:solidFill>
              <a:effectLst/>
              <a:uFillTx/>
              <a:latin typeface="+mn-lt"/>
              <a:ea typeface="+mn-ea"/>
              <a:cs typeface="+mn-cs"/>
              <a:sym typeface="Helvetica Light"/>
            </a:endParaRPr>
          </a:p>
        </p:txBody>
      </p:sp>
      <p:sp>
        <p:nvSpPr>
          <p:cNvPr id="7" name="等腰三角形 6"/>
          <p:cNvSpPr/>
          <p:nvPr/>
        </p:nvSpPr>
        <p:spPr>
          <a:xfrm rot="20193546">
            <a:off x="5717514" y="2073921"/>
            <a:ext cx="2788502" cy="1671122"/>
          </a:xfrm>
          <a:prstGeom prst="triangle">
            <a:avLst/>
          </a:prstGeom>
          <a:solidFill>
            <a:schemeClr val="accent3">
              <a:lumMod val="75000"/>
            </a:schemeClr>
          </a:soli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sz="2400" b="0" i="0" u="none" strike="noStrike" cap="none" spc="0" normalizeH="0" baseline="0" dirty="0" smtClean="0">
                <a:ln>
                  <a:noFill/>
                </a:ln>
                <a:solidFill>
                  <a:srgbClr val="FFFFFF"/>
                </a:solidFill>
                <a:effectLst/>
                <a:uFillTx/>
                <a:latin typeface="宋体" panose="02010600030101010101" pitchFamily="2" charset="-122"/>
                <a:ea typeface="宋体" panose="02010600030101010101" pitchFamily="2" charset="-122"/>
                <a:sym typeface="Helvetica Light"/>
              </a:rPr>
              <a:t>最终一致性</a:t>
            </a:r>
            <a:endParaRPr kumimoji="0" lang="zh-CN" altLang="en-US" sz="2400" b="0" i="0" u="none" strike="noStrike" cap="none" spc="0" normalizeH="0" baseline="0" dirty="0">
              <a:ln>
                <a:noFill/>
              </a:ln>
              <a:solidFill>
                <a:srgbClr val="FFFFFF"/>
              </a:solidFill>
              <a:effectLst/>
              <a:uFillTx/>
              <a:latin typeface="宋体" panose="02010600030101010101" pitchFamily="2" charset="-122"/>
              <a:ea typeface="宋体" panose="02010600030101010101" pitchFamily="2" charset="-122"/>
              <a:sym typeface="Helvetica Light"/>
            </a:endParaRPr>
          </a:p>
        </p:txBody>
      </p:sp>
    </p:spTree>
    <p:extLst>
      <p:ext uri="{BB962C8B-B14F-4D97-AF65-F5344CB8AC3E}">
        <p14:creationId xmlns:p14="http://schemas.microsoft.com/office/powerpoint/2010/main" val="2518668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4" name="文本框 3"/>
          <p:cNvSpPr txBox="1"/>
          <p:nvPr/>
        </p:nvSpPr>
        <p:spPr>
          <a:xfrm>
            <a:off x="395536" y="696819"/>
            <a:ext cx="8382000" cy="4483279"/>
          </a:xfrm>
          <a:prstGeom prst="rect">
            <a:avLst/>
          </a:prstGeom>
          <a:noFill/>
        </p:spPr>
        <p:txBody>
          <a:bodyPr>
            <a:spAutoFit/>
          </a:bodyPr>
          <a:lstStyle/>
          <a:p>
            <a:pPr>
              <a:lnSpc>
                <a:spcPts val="3100"/>
              </a:lnSpc>
              <a:defRPr/>
            </a:pPr>
            <a:r>
              <a:rPr lang="zh-CN" altLang="zh-CN" sz="2000" dirty="0">
                <a:solidFill>
                  <a:schemeClr val="bg1"/>
                </a:solidFill>
                <a:latin typeface="宋体" panose="02010600030101010101" pitchFamily="2" charset="-122"/>
                <a:ea typeface="宋体" panose="02010600030101010101" pitchFamily="2" charset="-122"/>
              </a:rPr>
              <a:t>所谓的</a:t>
            </a:r>
            <a:r>
              <a:rPr lang="en-US" altLang="zh-CN" sz="2000" dirty="0">
                <a:solidFill>
                  <a:schemeClr val="bg1"/>
                </a:solidFill>
                <a:latin typeface="宋体" panose="02010600030101010101" pitchFamily="2" charset="-122"/>
                <a:ea typeface="宋体" panose="02010600030101010101" pitchFamily="2" charset="-122"/>
              </a:rPr>
              <a:t>CAP</a:t>
            </a:r>
            <a:r>
              <a:rPr lang="zh-CN" altLang="zh-CN" sz="2000" dirty="0">
                <a:solidFill>
                  <a:schemeClr val="bg1"/>
                </a:solidFill>
                <a:latin typeface="宋体" panose="02010600030101010101" pitchFamily="2" charset="-122"/>
                <a:ea typeface="宋体" panose="02010600030101010101" pitchFamily="2" charset="-122"/>
              </a:rPr>
              <a:t>指的是：</a:t>
            </a:r>
          </a:p>
          <a:p>
            <a:pPr marL="285750" indent="-285750">
              <a:lnSpc>
                <a:spcPts val="3100"/>
              </a:lnSpc>
              <a:buSzPct val="60000"/>
              <a:buFont typeface="Wingdings" panose="05000000000000000000" pitchFamily="2" charset="2"/>
              <a:buChar char="l"/>
              <a:defRPr/>
            </a:pPr>
            <a:r>
              <a:rPr lang="en-US" altLang="zh-CN" sz="2000" b="1" dirty="0">
                <a:solidFill>
                  <a:schemeClr val="bg1"/>
                </a:solidFill>
                <a:latin typeface="宋体" panose="02010600030101010101" pitchFamily="2" charset="-122"/>
                <a:ea typeface="宋体" panose="02010600030101010101" pitchFamily="2" charset="-122"/>
              </a:rPr>
              <a:t>C</a:t>
            </a: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Consistency</a:t>
            </a:r>
            <a:r>
              <a:rPr lang="zh-CN" altLang="zh-CN" sz="2000" b="1" dirty="0">
                <a:solidFill>
                  <a:schemeClr val="bg1"/>
                </a:solidFill>
                <a:latin typeface="宋体" panose="02010600030101010101" pitchFamily="2" charset="-122"/>
                <a:ea typeface="宋体" panose="02010600030101010101" pitchFamily="2" charset="-122"/>
              </a:rPr>
              <a:t>）：</a:t>
            </a:r>
            <a:r>
              <a:rPr lang="zh-CN" altLang="zh-CN" sz="2000" dirty="0">
                <a:solidFill>
                  <a:schemeClr val="bg1"/>
                </a:solidFill>
                <a:latin typeface="宋体" panose="02010600030101010101" pitchFamily="2" charset="-122"/>
                <a:ea typeface="宋体" panose="02010600030101010101" pitchFamily="2" charset="-122"/>
              </a:rPr>
              <a:t>一致性，是指任何一个读操作总是能够读到之前完成的写操作的结果，也就是在分布式环境中，多点的数据是一致的</a:t>
            </a:r>
            <a:r>
              <a:rPr lang="zh-CN" altLang="en-US" sz="2000" dirty="0">
                <a:solidFill>
                  <a:schemeClr val="bg1"/>
                </a:solidFill>
                <a:latin typeface="宋体" panose="02010600030101010101" pitchFamily="2" charset="-122"/>
                <a:ea typeface="宋体" panose="02010600030101010101" pitchFamily="2" charset="-122"/>
              </a:rPr>
              <a:t>，或者说，所有节点在同一时间具有相同的数据</a:t>
            </a:r>
            <a:endParaRPr lang="zh-CN" altLang="zh-CN" sz="2000" dirty="0">
              <a:solidFill>
                <a:schemeClr val="bg1"/>
              </a:solidFill>
              <a:latin typeface="宋体" panose="02010600030101010101" pitchFamily="2" charset="-122"/>
              <a:ea typeface="宋体" panose="02010600030101010101" pitchFamily="2" charset="-122"/>
            </a:endParaRPr>
          </a:p>
          <a:p>
            <a:pPr marL="285750" indent="-285750">
              <a:lnSpc>
                <a:spcPts val="3100"/>
              </a:lnSpc>
              <a:buSzPct val="60000"/>
              <a:buFont typeface="Wingdings" panose="05000000000000000000" pitchFamily="2" charset="2"/>
              <a:buChar char="l"/>
              <a:defRPr/>
            </a:pPr>
            <a:r>
              <a:rPr lang="en-US" altLang="zh-CN" sz="2000" b="1" dirty="0">
                <a:solidFill>
                  <a:schemeClr val="bg1"/>
                </a:solidFill>
                <a:latin typeface="宋体" panose="02010600030101010101" pitchFamily="2" charset="-122"/>
                <a:ea typeface="宋体" panose="02010600030101010101" pitchFamily="2" charset="-122"/>
              </a:rPr>
              <a:t>A:</a:t>
            </a: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Availability</a:t>
            </a:r>
            <a:r>
              <a:rPr lang="zh-CN" altLang="zh-CN" sz="2000" b="1" dirty="0">
                <a:solidFill>
                  <a:schemeClr val="bg1"/>
                </a:solidFill>
                <a:latin typeface="宋体" panose="02010600030101010101" pitchFamily="2" charset="-122"/>
                <a:ea typeface="宋体" panose="02010600030101010101" pitchFamily="2" charset="-122"/>
              </a:rPr>
              <a:t>）：</a:t>
            </a:r>
            <a:r>
              <a:rPr lang="zh-CN" altLang="zh-CN" sz="2000" dirty="0">
                <a:solidFill>
                  <a:schemeClr val="bg1"/>
                </a:solidFill>
                <a:latin typeface="宋体" panose="02010600030101010101" pitchFamily="2" charset="-122"/>
                <a:ea typeface="宋体" panose="02010600030101010101" pitchFamily="2" charset="-122"/>
              </a:rPr>
              <a:t>可用性，是指快速获取数据，可以在确定的时间内返回操作结果</a:t>
            </a:r>
            <a:r>
              <a:rPr lang="zh-CN" altLang="en-US" sz="2000" dirty="0">
                <a:solidFill>
                  <a:schemeClr val="bg1"/>
                </a:solidFill>
                <a:latin typeface="宋体" panose="02010600030101010101" pitchFamily="2" charset="-122"/>
                <a:ea typeface="宋体" panose="02010600030101010101" pitchFamily="2" charset="-122"/>
              </a:rPr>
              <a:t>，保证每个请求不管成功或者失败都有响应</a:t>
            </a:r>
            <a:r>
              <a:rPr lang="zh-CN" altLang="zh-CN" sz="2000" dirty="0">
                <a:solidFill>
                  <a:schemeClr val="bg1"/>
                </a:solidFill>
                <a:latin typeface="宋体" panose="02010600030101010101" pitchFamily="2" charset="-122"/>
                <a:ea typeface="宋体" panose="02010600030101010101" pitchFamily="2" charset="-122"/>
              </a:rPr>
              <a:t>；</a:t>
            </a:r>
          </a:p>
          <a:p>
            <a:pPr marL="285750" indent="-285750">
              <a:lnSpc>
                <a:spcPts val="3100"/>
              </a:lnSpc>
              <a:buSzPct val="60000"/>
              <a:buFont typeface="Wingdings" panose="05000000000000000000" pitchFamily="2" charset="2"/>
              <a:buChar char="l"/>
              <a:defRPr/>
            </a:pPr>
            <a:r>
              <a:rPr lang="en-US" altLang="zh-CN" sz="2000" b="1" dirty="0">
                <a:solidFill>
                  <a:schemeClr val="bg1"/>
                </a:solidFill>
                <a:latin typeface="宋体" panose="02010600030101010101" pitchFamily="2" charset="-122"/>
                <a:ea typeface="宋体" panose="02010600030101010101" pitchFamily="2" charset="-122"/>
              </a:rPr>
              <a:t>P</a:t>
            </a:r>
            <a:r>
              <a:rPr lang="zh-CN" altLang="zh-CN" sz="2000" b="1" dirty="0">
                <a:solidFill>
                  <a:schemeClr val="bg1"/>
                </a:solidFill>
                <a:latin typeface="宋体" panose="02010600030101010101" pitchFamily="2" charset="-122"/>
                <a:ea typeface="宋体" panose="02010600030101010101" pitchFamily="2" charset="-122"/>
              </a:rPr>
              <a:t>（</a:t>
            </a:r>
            <a:r>
              <a:rPr lang="en-US" altLang="zh-CN" sz="2000" b="1" dirty="0">
                <a:solidFill>
                  <a:schemeClr val="bg1"/>
                </a:solidFill>
                <a:latin typeface="宋体" panose="02010600030101010101" pitchFamily="2" charset="-122"/>
                <a:ea typeface="宋体" panose="02010600030101010101" pitchFamily="2" charset="-122"/>
              </a:rPr>
              <a:t>Tolerance of Network Partition</a:t>
            </a:r>
            <a:r>
              <a:rPr lang="zh-CN" altLang="zh-CN" sz="2000" b="1" dirty="0">
                <a:solidFill>
                  <a:schemeClr val="bg1"/>
                </a:solidFill>
                <a:latin typeface="宋体" panose="02010600030101010101" pitchFamily="2" charset="-122"/>
                <a:ea typeface="宋体" panose="02010600030101010101" pitchFamily="2" charset="-122"/>
              </a:rPr>
              <a:t>）：</a:t>
            </a:r>
            <a:r>
              <a:rPr lang="zh-CN" altLang="zh-CN" sz="2000" dirty="0">
                <a:solidFill>
                  <a:schemeClr val="bg1"/>
                </a:solidFill>
                <a:latin typeface="宋体" panose="02010600030101010101" pitchFamily="2" charset="-122"/>
                <a:ea typeface="宋体" panose="02010600030101010101" pitchFamily="2" charset="-122"/>
              </a:rPr>
              <a:t>分区容忍性，是指当出现网络分区的情况时（即系统中的一部分节点无法和其他节点进行通信），分离的系统也能够正常运行</a:t>
            </a:r>
            <a:r>
              <a:rPr lang="zh-CN" altLang="en-US" sz="2000" dirty="0">
                <a:solidFill>
                  <a:schemeClr val="bg1"/>
                </a:solidFill>
                <a:latin typeface="宋体" panose="02010600030101010101" pitchFamily="2" charset="-122"/>
                <a:ea typeface="宋体" panose="02010600030101010101" pitchFamily="2" charset="-122"/>
              </a:rPr>
              <a:t>，也就是说，系统中任意信息的丢失或失败不会影响系统的继续运作</a:t>
            </a:r>
            <a:r>
              <a:rPr lang="zh-CN" altLang="zh-CN" sz="2000" dirty="0">
                <a:solidFill>
                  <a:schemeClr val="bg1"/>
                </a:solidFill>
                <a:latin typeface="宋体" panose="02010600030101010101" pitchFamily="2" charset="-122"/>
                <a:ea typeface="宋体" panose="02010600030101010101" pitchFamily="2" charset="-122"/>
              </a:rPr>
              <a:t>。</a:t>
            </a:r>
          </a:p>
          <a:p>
            <a:pPr>
              <a:lnSpc>
                <a:spcPct val="150000"/>
              </a:lnSpc>
              <a:defRPr/>
            </a:pPr>
            <a:endParaRPr lang="zh-CN" altLang="en-US"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83440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29699" name="文本框 3"/>
          <p:cNvSpPr txBox="1">
            <a:spLocks noChangeArrowheads="1"/>
          </p:cNvSpPr>
          <p:nvPr/>
        </p:nvSpPr>
        <p:spPr bwMode="auto">
          <a:xfrm>
            <a:off x="107504" y="627534"/>
            <a:ext cx="85344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t>       </a:t>
            </a:r>
            <a:r>
              <a:rPr lang="en-US" altLang="zh-CN" sz="2000" dirty="0">
                <a:solidFill>
                  <a:schemeClr val="bg1"/>
                </a:solidFill>
              </a:rPr>
              <a:t>CAP</a:t>
            </a:r>
            <a:r>
              <a:rPr lang="zh-CN" altLang="zh-CN" sz="2000" dirty="0">
                <a:solidFill>
                  <a:schemeClr val="bg1"/>
                </a:solidFill>
              </a:rPr>
              <a:t>理论告诉我们，一个分布式系统</a:t>
            </a:r>
            <a:r>
              <a:rPr lang="zh-CN" altLang="zh-CN" sz="2000" dirty="0">
                <a:solidFill>
                  <a:srgbClr val="FF0000"/>
                </a:solidFill>
              </a:rPr>
              <a:t>不可能</a:t>
            </a:r>
            <a:r>
              <a:rPr lang="zh-CN" altLang="zh-CN" sz="2000" dirty="0">
                <a:solidFill>
                  <a:schemeClr val="bg1"/>
                </a:solidFill>
              </a:rPr>
              <a:t>同时满足一致性、可用性和分区容忍性这三个需求，最多只能同时满足其中两个，正所谓“鱼和熊掌不可兼得”。</a:t>
            </a:r>
          </a:p>
          <a:p>
            <a:endParaRPr lang="zh-CN" altLang="en-US" dirty="0">
              <a:solidFill>
                <a:schemeClr val="bg1"/>
              </a:solidFill>
            </a:endParaRPr>
          </a:p>
        </p:txBody>
      </p:sp>
      <p:pic>
        <p:nvPicPr>
          <p:cNvPr id="29700" name="Picture 6" descr="c:\users\lenovo\appdata\roaming\360se6\User Data\temp\cap-theoram-im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4904" y="1921485"/>
            <a:ext cx="4419600" cy="2855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7237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30723" name="文本框 4"/>
          <p:cNvSpPr txBox="1">
            <a:spLocks noChangeArrowheads="1"/>
          </p:cNvSpPr>
          <p:nvPr/>
        </p:nvSpPr>
        <p:spPr bwMode="auto">
          <a:xfrm>
            <a:off x="2508126" y="4400612"/>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a:r>
              <a:rPr lang="zh-CN" altLang="en-US" sz="2000" b="1">
                <a:solidFill>
                  <a:schemeClr val="bg1"/>
                </a:solidFill>
                <a:latin typeface="宋体" panose="02010600030101010101" pitchFamily="2" charset="-122"/>
                <a:ea typeface="宋体" panose="02010600030101010101" pitchFamily="2" charset="-122"/>
              </a:rPr>
              <a:t>（</a:t>
            </a:r>
            <a:r>
              <a:rPr lang="en-US" altLang="zh-CN" sz="2000" b="1">
                <a:solidFill>
                  <a:schemeClr val="bg1"/>
                </a:solidFill>
                <a:latin typeface="宋体" panose="02010600030101010101" pitchFamily="2" charset="-122"/>
                <a:ea typeface="宋体" panose="02010600030101010101" pitchFamily="2" charset="-122"/>
              </a:rPr>
              <a:t>a</a:t>
            </a:r>
            <a:r>
              <a:rPr lang="zh-CN" altLang="en-US" sz="2000" b="1">
                <a:solidFill>
                  <a:schemeClr val="bg1"/>
                </a:solidFill>
                <a:latin typeface="宋体" panose="02010600030101010101" pitchFamily="2" charset="-122"/>
                <a:ea typeface="宋体" panose="02010600030101010101" pitchFamily="2" charset="-122"/>
              </a:rPr>
              <a:t>）初始状态</a:t>
            </a:r>
          </a:p>
        </p:txBody>
      </p:sp>
      <p:sp>
        <p:nvSpPr>
          <p:cNvPr id="30724" name="Rectangle 6"/>
          <p:cNvSpPr>
            <a:spLocks noChangeArrowheads="1"/>
          </p:cNvSpPr>
          <p:nvPr/>
        </p:nvSpPr>
        <p:spPr bwMode="auto">
          <a:xfrm>
            <a:off x="228600" y="810102"/>
            <a:ext cx="40190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solidFill>
                  <a:schemeClr val="bg1"/>
                </a:solidFill>
                <a:latin typeface="宋体" panose="02010600030101010101" pitchFamily="2" charset="-122"/>
                <a:ea typeface="宋体" panose="02010600030101010101" pitchFamily="2" charset="-122"/>
              </a:rPr>
              <a:t>一个牺牲一致性来换取可用性的实例</a:t>
            </a:r>
            <a:r>
              <a:rPr lang="zh-CN" altLang="en-US" dirty="0">
                <a:solidFill>
                  <a:schemeClr val="bg1"/>
                </a:solidFill>
                <a:latin typeface="宋体" panose="02010600030101010101" pitchFamily="2" charset="-122"/>
                <a:ea typeface="宋体" panose="02010600030101010101" pitchFamily="2" charset="-122"/>
              </a:rPr>
              <a:t> </a:t>
            </a:r>
          </a:p>
        </p:txBody>
      </p:sp>
      <p:pic>
        <p:nvPicPr>
          <p:cNvPr id="3072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8782" y="1419622"/>
            <a:ext cx="3435602" cy="276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536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31747" name="文本框 3"/>
          <p:cNvSpPr txBox="1">
            <a:spLocks noChangeArrowheads="1"/>
          </p:cNvSpPr>
          <p:nvPr/>
        </p:nvSpPr>
        <p:spPr bwMode="auto">
          <a:xfrm>
            <a:off x="3048000" y="4114801"/>
            <a:ext cx="2895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ctr">
              <a:defRPr sz="2000" b="1">
                <a:solidFill>
                  <a:schemeClr val="bg1"/>
                </a:solidFill>
                <a:latin typeface="宋体" panose="02010600030101010101" pitchFamily="2" charset="-122"/>
                <a:ea typeface="宋体" panose="02010600030101010101" pitchFamily="2" charset="-122"/>
              </a:defRPr>
            </a:lvl1pPr>
            <a:lvl2pPr marL="742950" indent="-285750">
              <a:defRPr>
                <a:latin typeface="Arial" charset="0"/>
                <a:ea typeface="宋体" charset="-122"/>
              </a:defRPr>
            </a:lvl2pPr>
            <a:lvl3pPr marL="1143000" indent="-228600">
              <a:defRPr>
                <a:latin typeface="Arial" charset="0"/>
                <a:ea typeface="宋体" charset="-122"/>
              </a:defRPr>
            </a:lvl3pPr>
            <a:lvl4pPr marL="1600200" indent="-228600">
              <a:defRPr>
                <a:latin typeface="Arial" charset="0"/>
                <a:ea typeface="宋体" charset="-122"/>
              </a:defRPr>
            </a:lvl4pPr>
            <a:lvl5pPr marL="2057400" indent="-22860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r>
              <a:rPr lang="zh-CN" altLang="en-US"/>
              <a:t>（</a:t>
            </a:r>
            <a:r>
              <a:rPr lang="en-US" altLang="zh-CN"/>
              <a:t>b</a:t>
            </a:r>
            <a:r>
              <a:rPr lang="zh-CN" altLang="en-US"/>
              <a:t>）正常执行过程</a:t>
            </a:r>
          </a:p>
        </p:txBody>
      </p:sp>
      <p:sp>
        <p:nvSpPr>
          <p:cNvPr id="31748" name="Rectangle 6"/>
          <p:cNvSpPr>
            <a:spLocks noChangeArrowheads="1"/>
          </p:cNvSpPr>
          <p:nvPr/>
        </p:nvSpPr>
        <p:spPr bwMode="auto">
          <a:xfrm>
            <a:off x="228600" y="810102"/>
            <a:ext cx="4020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solidFill>
                  <a:schemeClr val="bg1"/>
                </a:solidFill>
                <a:latin typeface="宋体" panose="02010600030101010101" pitchFamily="2" charset="-122"/>
                <a:ea typeface="宋体" panose="02010600030101010101" pitchFamily="2" charset="-122"/>
              </a:rPr>
              <a:t>一个牺牲一致性来换取可用性的实例 </a:t>
            </a:r>
          </a:p>
        </p:txBody>
      </p:sp>
      <p:pic>
        <p:nvPicPr>
          <p:cNvPr id="3174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28751"/>
            <a:ext cx="7510463" cy="253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914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pic>
        <p:nvPicPr>
          <p:cNvPr id="3277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1543051"/>
            <a:ext cx="7669213" cy="261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7"/>
          <p:cNvSpPr>
            <a:spLocks noChangeArrowheads="1"/>
          </p:cNvSpPr>
          <p:nvPr/>
        </p:nvSpPr>
        <p:spPr bwMode="auto">
          <a:xfrm>
            <a:off x="2767360" y="4338608"/>
            <a:ext cx="391645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b="1" dirty="0">
                <a:solidFill>
                  <a:schemeClr val="bg1"/>
                </a:solidFill>
                <a:latin typeface="宋体" panose="02010600030101010101" pitchFamily="2" charset="-122"/>
                <a:ea typeface="宋体" panose="02010600030101010101" pitchFamily="2" charset="-122"/>
              </a:rPr>
              <a:t>(c) </a:t>
            </a:r>
            <a:r>
              <a:rPr lang="zh-CN" altLang="en-US" sz="2000" b="1" dirty="0">
                <a:solidFill>
                  <a:schemeClr val="bg1"/>
                </a:solidFill>
                <a:latin typeface="宋体" panose="02010600030101010101" pitchFamily="2" charset="-122"/>
                <a:ea typeface="宋体" panose="02010600030101010101" pitchFamily="2" charset="-122"/>
              </a:rPr>
              <a:t>更新传播失败时的执行过程 </a:t>
            </a:r>
          </a:p>
        </p:txBody>
      </p:sp>
      <p:sp>
        <p:nvSpPr>
          <p:cNvPr id="32773" name="Rectangle 8"/>
          <p:cNvSpPr>
            <a:spLocks noChangeArrowheads="1"/>
          </p:cNvSpPr>
          <p:nvPr/>
        </p:nvSpPr>
        <p:spPr bwMode="auto">
          <a:xfrm>
            <a:off x="228600" y="810102"/>
            <a:ext cx="402065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b="1" dirty="0">
                <a:solidFill>
                  <a:schemeClr val="bg1"/>
                </a:solidFill>
                <a:latin typeface="宋体" panose="02010600030101010101" pitchFamily="2" charset="-122"/>
                <a:ea typeface="宋体" panose="02010600030101010101" pitchFamily="2" charset="-122"/>
              </a:rPr>
              <a:t>一个牺牲一致性来换取可用性的实例 </a:t>
            </a:r>
          </a:p>
        </p:txBody>
      </p:sp>
    </p:spTree>
    <p:extLst>
      <p:ext uri="{BB962C8B-B14F-4D97-AF65-F5344CB8AC3E}">
        <p14:creationId xmlns:p14="http://schemas.microsoft.com/office/powerpoint/2010/main" val="107549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Autofit/>
          </a:bodyPr>
          <a:lstStyle/>
          <a:p>
            <a:r>
              <a:rPr lang="en-US" altLang="zh-CN" sz="2400" dirty="0" err="1"/>
              <a:t>NoSQL</a:t>
            </a:r>
            <a:r>
              <a:rPr lang="zh-CN" altLang="en-US" sz="2400" dirty="0"/>
              <a:t>简介</a:t>
            </a:r>
          </a:p>
        </p:txBody>
      </p:sp>
      <p:sp>
        <p:nvSpPr>
          <p:cNvPr id="4" name="椭圆 3"/>
          <p:cNvSpPr/>
          <p:nvPr/>
        </p:nvSpPr>
        <p:spPr>
          <a:xfrm>
            <a:off x="1463555" y="2705566"/>
            <a:ext cx="1656184" cy="8124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特点</a:t>
            </a:r>
          </a:p>
        </p:txBody>
      </p:sp>
      <p:sp>
        <p:nvSpPr>
          <p:cNvPr id="5" name="圆角矩形 4"/>
          <p:cNvSpPr/>
          <p:nvPr/>
        </p:nvSpPr>
        <p:spPr>
          <a:xfrm>
            <a:off x="4415883" y="1425024"/>
            <a:ext cx="2304256"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灵活的可扩展性</a:t>
            </a:r>
          </a:p>
        </p:txBody>
      </p:sp>
      <p:sp>
        <p:nvSpPr>
          <p:cNvPr id="7" name="圆角矩形 6"/>
          <p:cNvSpPr/>
          <p:nvPr/>
        </p:nvSpPr>
        <p:spPr>
          <a:xfrm>
            <a:off x="4427984" y="2787506"/>
            <a:ext cx="230425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宋体" panose="02010600030101010101" pitchFamily="2" charset="-122"/>
                <a:ea typeface="宋体" panose="02010600030101010101" pitchFamily="2" charset="-122"/>
              </a:rPr>
              <a:t>灵活的数据模型</a:t>
            </a:r>
            <a:endParaRPr lang="zh-CN" altLang="en-US" dirty="0">
              <a:solidFill>
                <a:schemeClr val="tx1"/>
              </a:solidFill>
              <a:latin typeface="宋体" panose="02010600030101010101" pitchFamily="2" charset="-122"/>
              <a:ea typeface="宋体" panose="02010600030101010101" pitchFamily="2" charset="-122"/>
            </a:endParaRPr>
          </a:p>
        </p:txBody>
      </p:sp>
      <p:cxnSp>
        <p:nvCxnSpPr>
          <p:cNvPr id="6" name="肘形连接符 5"/>
          <p:cNvCxnSpPr>
            <a:stCxn id="4" idx="0"/>
            <a:endCxn id="5" idx="1"/>
          </p:cNvCxnSpPr>
          <p:nvPr/>
        </p:nvCxnSpPr>
        <p:spPr>
          <a:xfrm rot="5400000" flipH="1" flipV="1">
            <a:off x="2875512" y="1165195"/>
            <a:ext cx="956506" cy="2124236"/>
          </a:xfrm>
          <a:prstGeom prst="bentConnector2">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7" idx="1"/>
          </p:cNvCxnSpPr>
          <p:nvPr/>
        </p:nvCxnSpPr>
        <p:spPr>
          <a:xfrm flipV="1">
            <a:off x="3119739" y="3080773"/>
            <a:ext cx="1308245" cy="2390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71043" y="736509"/>
            <a:ext cx="3647152" cy="400110"/>
          </a:xfrm>
          <a:prstGeom prst="rect">
            <a:avLst/>
          </a:prstGeom>
          <a:noFill/>
        </p:spPr>
        <p:txBody>
          <a:bodyPr wrap="none">
            <a:spAutoFit/>
          </a:bodyPr>
          <a:lstStyle/>
          <a:p>
            <a:r>
              <a:rPr lang="en-US" altLang="zh-CN" sz="2000" b="1" dirty="0" err="1" smtClean="0">
                <a:solidFill>
                  <a:schemeClr val="bg1"/>
                </a:solidFill>
                <a:latin typeface="宋体" panose="02010600030101010101" pitchFamily="2" charset="-122"/>
                <a:ea typeface="宋体" panose="02010600030101010101" pitchFamily="2" charset="-122"/>
              </a:rPr>
              <a:t>NoSQL</a:t>
            </a:r>
            <a:r>
              <a:rPr lang="zh-CN" altLang="en-US" sz="2000" b="1" dirty="0">
                <a:solidFill>
                  <a:schemeClr val="bg1"/>
                </a:solidFill>
                <a:latin typeface="宋体" panose="02010600030101010101" pitchFamily="2" charset="-122"/>
                <a:ea typeface="宋体" panose="02010600030101010101" pitchFamily="2" charset="-122"/>
              </a:rPr>
              <a:t>数据库具有以下几个特点</a:t>
            </a:r>
            <a:endParaRPr lang="zh-CN" altLang="en-US" sz="2000" b="1" dirty="0">
              <a:solidFill>
                <a:schemeClr val="bg1"/>
              </a:solidFill>
            </a:endParaRPr>
          </a:p>
        </p:txBody>
      </p:sp>
    </p:spTree>
    <p:extLst>
      <p:ext uri="{BB962C8B-B14F-4D97-AF65-F5344CB8AC3E}">
        <p14:creationId xmlns:p14="http://schemas.microsoft.com/office/powerpoint/2010/main" val="251126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
          <p:cNvSpPr>
            <a:spLocks noGrp="1"/>
          </p:cNvSpPr>
          <p:nvPr>
            <p:ph type="ctrTitle"/>
          </p:nvPr>
        </p:nvSpPr>
        <p:spPr/>
        <p:txBody>
          <a:bodyPr>
            <a:normAutofit/>
          </a:bodyPr>
          <a:lstStyle/>
          <a:p>
            <a:r>
              <a:rPr lang="en-US" altLang="zh-CN" dirty="0"/>
              <a:t>CAP</a:t>
            </a:r>
            <a:r>
              <a:rPr lang="zh-CN" altLang="en-US" dirty="0"/>
              <a:t>理论</a:t>
            </a:r>
            <a:endParaRPr lang="zh-CN" altLang="en-US" dirty="0" smtClean="0"/>
          </a:p>
        </p:txBody>
      </p:sp>
      <p:sp>
        <p:nvSpPr>
          <p:cNvPr id="33795" name="文本框 3"/>
          <p:cNvSpPr txBox="1">
            <a:spLocks noChangeArrowheads="1"/>
          </p:cNvSpPr>
          <p:nvPr/>
        </p:nvSpPr>
        <p:spPr bwMode="auto">
          <a:xfrm>
            <a:off x="381000" y="577652"/>
            <a:ext cx="8763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dirty="0">
                <a:solidFill>
                  <a:schemeClr val="bg1"/>
                </a:solidFill>
                <a:latin typeface="宋体" panose="02010600030101010101" pitchFamily="2" charset="-122"/>
                <a:ea typeface="宋体" panose="02010600030101010101" pitchFamily="2" charset="-122"/>
              </a:rPr>
              <a:t>当处理</a:t>
            </a:r>
            <a:r>
              <a:rPr lang="en-US" altLang="zh-CN" sz="2000" dirty="0">
                <a:solidFill>
                  <a:schemeClr val="bg1"/>
                </a:solidFill>
                <a:latin typeface="宋体" panose="02010600030101010101" pitchFamily="2" charset="-122"/>
                <a:ea typeface="宋体" panose="02010600030101010101" pitchFamily="2" charset="-122"/>
              </a:rPr>
              <a:t>CAP</a:t>
            </a:r>
            <a:r>
              <a:rPr lang="zh-CN" altLang="zh-CN" sz="2000" dirty="0">
                <a:solidFill>
                  <a:schemeClr val="bg1"/>
                </a:solidFill>
                <a:latin typeface="宋体" panose="02010600030101010101" pitchFamily="2" charset="-122"/>
                <a:ea typeface="宋体" panose="02010600030101010101" pitchFamily="2" charset="-122"/>
              </a:rPr>
              <a:t>的问题时，可以有几个明显的选择：</a:t>
            </a:r>
          </a:p>
          <a:p>
            <a:pPr>
              <a:lnSpc>
                <a:spcPct val="150000"/>
              </a:lnSpc>
              <a:buFont typeface="Arial" charset="0"/>
              <a:buAutoNum type="arabicPeriod"/>
            </a:pPr>
            <a:r>
              <a:rPr lang="en-US" altLang="zh-CN" sz="2000" b="1" dirty="0">
                <a:solidFill>
                  <a:schemeClr val="bg1"/>
                </a:solidFill>
                <a:latin typeface="宋体" panose="02010600030101010101" pitchFamily="2" charset="-122"/>
                <a:ea typeface="宋体" panose="02010600030101010101" pitchFamily="2" charset="-122"/>
              </a:rPr>
              <a:t>CA</a:t>
            </a:r>
            <a:r>
              <a:rPr lang="zh-CN" altLang="zh-CN" sz="2000" dirty="0">
                <a:solidFill>
                  <a:schemeClr val="bg1"/>
                </a:solidFill>
                <a:latin typeface="宋体" panose="02010600030101010101" pitchFamily="2" charset="-122"/>
                <a:ea typeface="宋体" panose="02010600030101010101" pitchFamily="2" charset="-122"/>
              </a:rPr>
              <a:t>：也就是强调一致性（</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）和可用性（</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），放弃分区容忍性（</a:t>
            </a:r>
            <a:r>
              <a:rPr lang="en-US" altLang="zh-CN" sz="2000" dirty="0">
                <a:solidFill>
                  <a:schemeClr val="bg1"/>
                </a:solidFill>
                <a:latin typeface="宋体" panose="02010600030101010101" pitchFamily="2" charset="-122"/>
                <a:ea typeface="宋体" panose="02010600030101010101" pitchFamily="2" charset="-122"/>
              </a:rPr>
              <a:t>P</a:t>
            </a:r>
            <a:r>
              <a:rPr lang="zh-CN" altLang="zh-CN" sz="2000" dirty="0">
                <a:solidFill>
                  <a:schemeClr val="bg1"/>
                </a:solidFill>
                <a:latin typeface="宋体" panose="02010600030101010101" pitchFamily="2" charset="-122"/>
                <a:ea typeface="宋体" panose="02010600030101010101" pitchFamily="2" charset="-122"/>
              </a:rPr>
              <a:t>），最简单的做法是把所有与事务相关的内容都放到同一台机器上。很显然，这种做法会严重影响系统的可扩展性。传统的关系数据库（</a:t>
            </a:r>
            <a:r>
              <a:rPr lang="en-US" altLang="zh-CN" sz="2000" dirty="0">
                <a:solidFill>
                  <a:schemeClr val="bg1"/>
                </a:solidFill>
                <a:latin typeface="宋体" panose="02010600030101010101" pitchFamily="2" charset="-122"/>
                <a:ea typeface="宋体" panose="02010600030101010101" pitchFamily="2" charset="-122"/>
              </a:rPr>
              <a:t>MySQL</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SQL Server</a:t>
            </a:r>
            <a:r>
              <a:rPr lang="zh-CN" altLang="zh-CN" sz="2000" dirty="0">
                <a:solidFill>
                  <a:schemeClr val="bg1"/>
                </a:solidFill>
                <a:latin typeface="宋体" panose="02010600030101010101" pitchFamily="2" charset="-122"/>
                <a:ea typeface="宋体" panose="02010600030101010101" pitchFamily="2" charset="-122"/>
              </a:rPr>
              <a:t>和</a:t>
            </a:r>
            <a:r>
              <a:rPr lang="en-US" altLang="zh-CN" sz="2000" dirty="0" err="1">
                <a:solidFill>
                  <a:schemeClr val="bg1"/>
                </a:solidFill>
                <a:latin typeface="宋体" panose="02010600030101010101" pitchFamily="2" charset="-122"/>
                <a:ea typeface="宋体" panose="02010600030101010101" pitchFamily="2" charset="-122"/>
              </a:rPr>
              <a:t>PostgreSQL</a:t>
            </a:r>
            <a:r>
              <a:rPr lang="zh-CN" altLang="zh-CN" sz="2000" dirty="0">
                <a:solidFill>
                  <a:schemeClr val="bg1"/>
                </a:solidFill>
                <a:latin typeface="宋体" panose="02010600030101010101" pitchFamily="2" charset="-122"/>
                <a:ea typeface="宋体" panose="02010600030101010101" pitchFamily="2" charset="-122"/>
              </a:rPr>
              <a:t>），都采用了这种设计原则，因此，扩展性都比较差</a:t>
            </a:r>
          </a:p>
          <a:p>
            <a:pPr>
              <a:lnSpc>
                <a:spcPct val="150000"/>
              </a:lnSpc>
              <a:buFont typeface="Arial" charset="0"/>
              <a:buAutoNum type="arabicPeriod"/>
            </a:pPr>
            <a:r>
              <a:rPr lang="en-US" altLang="zh-CN" sz="2000" b="1" dirty="0" err="1">
                <a:solidFill>
                  <a:schemeClr val="bg1"/>
                </a:solidFill>
                <a:latin typeface="宋体" panose="02010600030101010101" pitchFamily="2" charset="-122"/>
                <a:ea typeface="宋体" panose="02010600030101010101" pitchFamily="2" charset="-122"/>
              </a:rPr>
              <a:t>CP</a:t>
            </a:r>
            <a:r>
              <a:rPr lang="zh-CN" altLang="zh-CN" sz="2000" dirty="0">
                <a:solidFill>
                  <a:schemeClr val="bg1"/>
                </a:solidFill>
                <a:latin typeface="宋体" panose="02010600030101010101" pitchFamily="2" charset="-122"/>
                <a:ea typeface="宋体" panose="02010600030101010101" pitchFamily="2" charset="-122"/>
              </a:rPr>
              <a:t>：也就是强调一致性（</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）和分区容忍性（</a:t>
            </a:r>
            <a:r>
              <a:rPr lang="en-US" altLang="zh-CN" sz="2000" dirty="0">
                <a:solidFill>
                  <a:schemeClr val="bg1"/>
                </a:solidFill>
                <a:latin typeface="宋体" panose="02010600030101010101" pitchFamily="2" charset="-122"/>
                <a:ea typeface="宋体" panose="02010600030101010101" pitchFamily="2" charset="-122"/>
              </a:rPr>
              <a:t>P</a:t>
            </a:r>
            <a:r>
              <a:rPr lang="zh-CN" altLang="zh-CN" sz="2000" dirty="0">
                <a:solidFill>
                  <a:schemeClr val="bg1"/>
                </a:solidFill>
                <a:latin typeface="宋体" panose="02010600030101010101" pitchFamily="2" charset="-122"/>
                <a:ea typeface="宋体" panose="02010600030101010101" pitchFamily="2" charset="-122"/>
              </a:rPr>
              <a:t>），放弃可用性（</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），当出现网络分区的情况时，受影响的服务需要等待数据一致，因此在等待期间就无法对外提供服务</a:t>
            </a:r>
          </a:p>
          <a:p>
            <a:pPr>
              <a:lnSpc>
                <a:spcPct val="150000"/>
              </a:lnSpc>
              <a:buFont typeface="Arial" charset="0"/>
              <a:buAutoNum type="arabicPeriod"/>
            </a:pPr>
            <a:r>
              <a:rPr lang="en-US" altLang="zh-CN" sz="2000" b="1" dirty="0">
                <a:solidFill>
                  <a:schemeClr val="bg1"/>
                </a:solidFill>
                <a:latin typeface="宋体" panose="02010600030101010101" pitchFamily="2" charset="-122"/>
                <a:ea typeface="宋体" panose="02010600030101010101" pitchFamily="2" charset="-122"/>
              </a:rPr>
              <a:t>AP</a:t>
            </a:r>
            <a:r>
              <a:rPr lang="zh-CN" altLang="zh-CN" sz="2000" dirty="0">
                <a:solidFill>
                  <a:schemeClr val="bg1"/>
                </a:solidFill>
                <a:latin typeface="宋体" panose="02010600030101010101" pitchFamily="2" charset="-122"/>
                <a:ea typeface="宋体" panose="02010600030101010101" pitchFamily="2" charset="-122"/>
              </a:rPr>
              <a:t>：也就是强调可用性（</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）和分区容忍性（</a:t>
            </a:r>
            <a:r>
              <a:rPr lang="en-US" altLang="zh-CN" sz="2000" dirty="0">
                <a:solidFill>
                  <a:schemeClr val="bg1"/>
                </a:solidFill>
                <a:latin typeface="宋体" panose="02010600030101010101" pitchFamily="2" charset="-122"/>
                <a:ea typeface="宋体" panose="02010600030101010101" pitchFamily="2" charset="-122"/>
              </a:rPr>
              <a:t>P</a:t>
            </a:r>
            <a:r>
              <a:rPr lang="zh-CN" altLang="zh-CN" sz="2000" dirty="0">
                <a:solidFill>
                  <a:schemeClr val="bg1"/>
                </a:solidFill>
                <a:latin typeface="宋体" panose="02010600030101010101" pitchFamily="2" charset="-122"/>
                <a:ea typeface="宋体" panose="02010600030101010101" pitchFamily="2" charset="-122"/>
              </a:rPr>
              <a:t>），放弃一致性（</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），允许系统返回不一致的数据</a:t>
            </a:r>
          </a:p>
        </p:txBody>
      </p:sp>
    </p:spTree>
    <p:extLst>
      <p:ext uri="{BB962C8B-B14F-4D97-AF65-F5344CB8AC3E}">
        <p14:creationId xmlns:p14="http://schemas.microsoft.com/office/powerpoint/2010/main" val="234055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2"/>
          <p:cNvSpPr>
            <a:spLocks noGrp="1"/>
          </p:cNvSpPr>
          <p:nvPr>
            <p:ph type="ctrTitle"/>
          </p:nvPr>
        </p:nvSpPr>
        <p:spPr/>
        <p:txBody>
          <a:bodyPr>
            <a:noAutofit/>
          </a:bodyPr>
          <a:lstStyle/>
          <a:p>
            <a:r>
              <a:rPr lang="en-US" altLang="zh-CN" sz="2400" dirty="0"/>
              <a:t>CAP</a:t>
            </a:r>
            <a:r>
              <a:rPr lang="zh-CN" altLang="en-US" sz="2400" dirty="0"/>
              <a:t>理论</a:t>
            </a:r>
            <a:endParaRPr lang="zh-CN" altLang="en-US" sz="2400" dirty="0" smtClean="0"/>
          </a:p>
        </p:txBody>
      </p:sp>
      <p:pic>
        <p:nvPicPr>
          <p:cNvPr id="3481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39" y="555526"/>
            <a:ext cx="6704359" cy="4039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6"/>
          <p:cNvSpPr>
            <a:spLocks noChangeArrowheads="1"/>
          </p:cNvSpPr>
          <p:nvPr/>
        </p:nvSpPr>
        <p:spPr bwMode="auto">
          <a:xfrm>
            <a:off x="2241550" y="4410552"/>
            <a:ext cx="410881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dirty="0" smtClean="0">
                <a:solidFill>
                  <a:srgbClr val="232D26"/>
                </a:solidFill>
              </a:rPr>
              <a:t>不同</a:t>
            </a:r>
            <a:r>
              <a:rPr lang="zh-CN" altLang="en-US" dirty="0">
                <a:solidFill>
                  <a:srgbClr val="232D26"/>
                </a:solidFill>
              </a:rPr>
              <a:t>产品在</a:t>
            </a:r>
            <a:r>
              <a:rPr lang="en-US" altLang="zh-CN" dirty="0">
                <a:solidFill>
                  <a:srgbClr val="232D26"/>
                </a:solidFill>
              </a:rPr>
              <a:t>CAP</a:t>
            </a:r>
            <a:r>
              <a:rPr lang="zh-CN" altLang="en-US" dirty="0">
                <a:solidFill>
                  <a:srgbClr val="232D26"/>
                </a:solidFill>
              </a:rPr>
              <a:t>理论下的不同设计原则 </a:t>
            </a:r>
          </a:p>
        </p:txBody>
      </p:sp>
    </p:spTree>
    <p:extLst>
      <p:ext uri="{BB962C8B-B14F-4D97-AF65-F5344CB8AC3E}">
        <p14:creationId xmlns:p14="http://schemas.microsoft.com/office/powerpoint/2010/main" val="252516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
          <p:cNvSpPr>
            <a:spLocks noGrp="1"/>
          </p:cNvSpPr>
          <p:nvPr>
            <p:ph type="ctrTitle"/>
          </p:nvPr>
        </p:nvSpPr>
        <p:spPr/>
        <p:txBody>
          <a:bodyPr>
            <a:noAutofit/>
          </a:bodyPr>
          <a:lstStyle/>
          <a:p>
            <a:r>
              <a:rPr lang="en-US" altLang="zh-CN" sz="2400" dirty="0" smtClean="0"/>
              <a:t>BASE</a:t>
            </a:r>
            <a:endParaRPr lang="zh-CN" altLang="en-US" sz="2400" dirty="0" smtClean="0"/>
          </a:p>
        </p:txBody>
      </p:sp>
      <p:graphicFrame>
        <p:nvGraphicFramePr>
          <p:cNvPr id="4" name="表格 3"/>
          <p:cNvGraphicFramePr>
            <a:graphicFrameLocks noGrp="1"/>
          </p:cNvGraphicFramePr>
          <p:nvPr>
            <p:extLst>
              <p:ext uri="{D42A27DB-BD31-4B8C-83A1-F6EECF244321}">
                <p14:modId xmlns:p14="http://schemas.microsoft.com/office/powerpoint/2010/main" val="851192098"/>
              </p:ext>
            </p:extLst>
          </p:nvPr>
        </p:nvGraphicFramePr>
        <p:xfrm>
          <a:off x="1524000" y="1828800"/>
          <a:ext cx="6864424" cy="2975198"/>
        </p:xfrm>
        <a:graphic>
          <a:graphicData uri="http://schemas.openxmlformats.org/drawingml/2006/table">
            <a:tbl>
              <a:tblPr>
                <a:tableStyleId>{8799B23B-EC83-4686-B30A-512413B5E67A}</a:tableStyleId>
              </a:tblPr>
              <a:tblGrid>
                <a:gridCol w="3120008"/>
                <a:gridCol w="3744416"/>
              </a:tblGrid>
              <a:tr h="360351">
                <a:tc>
                  <a:txBody>
                    <a:bodyPr/>
                    <a:lstStyle/>
                    <a:p>
                      <a:pPr algn="ctr" fontAlgn="t"/>
                      <a:r>
                        <a:rPr lang="en-US" sz="2000" dirty="0" smtClean="0">
                          <a:solidFill>
                            <a:srgbClr val="232D26"/>
                          </a:solidFill>
                        </a:rPr>
                        <a:t>ACID</a:t>
                      </a:r>
                      <a:r>
                        <a:rPr lang="zh-CN" altLang="en-US" sz="2000" dirty="0" smtClean="0">
                          <a:solidFill>
                            <a:srgbClr val="232D26"/>
                          </a:solidFill>
                        </a:rPr>
                        <a:t>（酸）</a:t>
                      </a:r>
                      <a:endParaRPr lang="en-US" sz="2000" dirty="0">
                        <a:solidFill>
                          <a:srgbClr val="232D26"/>
                        </a:solidFill>
                        <a:latin typeface="宋体" panose="02010600030101010101" pitchFamily="2" charset="-122"/>
                        <a:ea typeface="宋体" panose="02010600030101010101" pitchFamily="2" charset="-122"/>
                      </a:endParaRPr>
                    </a:p>
                  </a:txBody>
                  <a:tcPr marL="25086" marR="25086" marT="18812" marB="18812"/>
                </a:tc>
                <a:tc>
                  <a:txBody>
                    <a:bodyPr/>
                    <a:lstStyle/>
                    <a:p>
                      <a:pPr algn="ctr" fontAlgn="t"/>
                      <a:r>
                        <a:rPr lang="en-US" sz="2000" dirty="0" smtClean="0">
                          <a:solidFill>
                            <a:srgbClr val="232D26"/>
                          </a:solidFill>
                        </a:rPr>
                        <a:t>BASE</a:t>
                      </a:r>
                      <a:r>
                        <a:rPr lang="zh-CN" altLang="en-US" sz="2000" dirty="0" smtClean="0">
                          <a:solidFill>
                            <a:srgbClr val="232D26"/>
                          </a:solidFill>
                        </a:rPr>
                        <a:t>（碱）</a:t>
                      </a:r>
                      <a:endParaRPr lang="en-US" sz="2000" dirty="0">
                        <a:solidFill>
                          <a:srgbClr val="232D26"/>
                        </a:solidFill>
                        <a:latin typeface="宋体" panose="02010600030101010101" pitchFamily="2" charset="-122"/>
                        <a:ea typeface="宋体" panose="02010600030101010101" pitchFamily="2" charset="-122"/>
                      </a:endParaRPr>
                    </a:p>
                  </a:txBody>
                  <a:tcPr marL="25086" marR="25086" marT="18812" marB="18812"/>
                </a:tc>
              </a:tr>
              <a:tr h="733901">
                <a:tc>
                  <a:txBody>
                    <a:bodyPr/>
                    <a:lstStyle/>
                    <a:p>
                      <a:pPr algn="l" fontAlgn="t"/>
                      <a:r>
                        <a:rPr lang="zh-CN" altLang="en-US" sz="2000" dirty="0">
                          <a:solidFill>
                            <a:srgbClr val="232D26"/>
                          </a:solidFill>
                        </a:rPr>
                        <a:t>原子性</a:t>
                      </a:r>
                      <a:r>
                        <a:rPr lang="en-US" altLang="zh-CN" sz="2000" dirty="0">
                          <a:solidFill>
                            <a:srgbClr val="232D26"/>
                          </a:solidFill>
                        </a:rPr>
                        <a:t>(</a:t>
                      </a:r>
                      <a:r>
                        <a:rPr lang="en-US" sz="2000" dirty="0">
                          <a:solidFill>
                            <a:srgbClr val="232D26"/>
                          </a:solidFill>
                        </a:rPr>
                        <a:t>Atomicity)</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algn="l" fontAlgn="t"/>
                      <a:r>
                        <a:rPr lang="zh-CN" altLang="en-US" sz="2000" dirty="0">
                          <a:solidFill>
                            <a:srgbClr val="232D26"/>
                          </a:solidFill>
                        </a:rPr>
                        <a:t>基本可用</a:t>
                      </a:r>
                      <a:r>
                        <a:rPr lang="en-US" altLang="zh-CN" sz="2000" dirty="0">
                          <a:solidFill>
                            <a:srgbClr val="232D26"/>
                          </a:solidFill>
                        </a:rPr>
                        <a:t>(</a:t>
                      </a:r>
                      <a:r>
                        <a:rPr lang="en-US" sz="2000" dirty="0">
                          <a:solidFill>
                            <a:srgbClr val="232D26"/>
                          </a:solidFill>
                        </a:rPr>
                        <a:t>Basically Available)</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r h="733901">
                <a:tc>
                  <a:txBody>
                    <a:bodyPr/>
                    <a:lstStyle/>
                    <a:p>
                      <a:pPr algn="l" fontAlgn="t"/>
                      <a:r>
                        <a:rPr lang="zh-CN" altLang="en-US" sz="2000" dirty="0">
                          <a:solidFill>
                            <a:srgbClr val="232D26"/>
                          </a:solidFill>
                        </a:rPr>
                        <a:t>一致性</a:t>
                      </a:r>
                      <a:r>
                        <a:rPr lang="en-US" altLang="zh-CN" sz="2000" dirty="0">
                          <a:solidFill>
                            <a:srgbClr val="232D26"/>
                          </a:solidFill>
                        </a:rPr>
                        <a:t>(</a:t>
                      </a:r>
                      <a:r>
                        <a:rPr lang="en-US" sz="2000" dirty="0">
                          <a:solidFill>
                            <a:srgbClr val="232D26"/>
                          </a:solidFill>
                        </a:rPr>
                        <a:t>Consistency)</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algn="l" fontAlgn="t"/>
                      <a:r>
                        <a:rPr lang="zh-CN" altLang="en-US" sz="2000" dirty="0">
                          <a:solidFill>
                            <a:srgbClr val="232D26"/>
                          </a:solidFill>
                        </a:rPr>
                        <a:t>软状态</a:t>
                      </a:r>
                      <a:r>
                        <a:rPr lang="en-US" altLang="zh-CN" sz="2000" dirty="0">
                          <a:solidFill>
                            <a:srgbClr val="232D26"/>
                          </a:solidFill>
                        </a:rPr>
                        <a:t>/</a:t>
                      </a:r>
                      <a:r>
                        <a:rPr lang="zh-CN" altLang="en-US" sz="2000" dirty="0">
                          <a:solidFill>
                            <a:srgbClr val="232D26"/>
                          </a:solidFill>
                        </a:rPr>
                        <a:t>柔性事务</a:t>
                      </a:r>
                      <a:r>
                        <a:rPr lang="en-US" altLang="zh-CN" sz="2000" dirty="0">
                          <a:solidFill>
                            <a:srgbClr val="232D26"/>
                          </a:solidFill>
                        </a:rPr>
                        <a:t>(</a:t>
                      </a:r>
                      <a:r>
                        <a:rPr lang="en-US" sz="2000" dirty="0">
                          <a:solidFill>
                            <a:srgbClr val="232D26"/>
                          </a:solidFill>
                        </a:rPr>
                        <a:t>Soft state)</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r h="733901">
                <a:tc>
                  <a:txBody>
                    <a:bodyPr/>
                    <a:lstStyle/>
                    <a:p>
                      <a:pPr marL="0" marR="0" indent="0" algn="l" defTabSz="309547" eaLnBrk="1" fontAlgn="t" latinLnBrk="0" hangingPunct="1">
                        <a:lnSpc>
                          <a:spcPct val="100000"/>
                        </a:lnSpc>
                        <a:spcBef>
                          <a:spcPts val="0"/>
                        </a:spcBef>
                        <a:spcAft>
                          <a:spcPts val="0"/>
                        </a:spcAft>
                        <a:buClrTx/>
                        <a:buSzTx/>
                        <a:buFontTx/>
                        <a:buNone/>
                        <a:tabLst/>
                        <a:defRPr/>
                      </a:pPr>
                      <a:r>
                        <a:rPr lang="zh-CN" altLang="en-US" sz="2000" dirty="0">
                          <a:solidFill>
                            <a:srgbClr val="232D26"/>
                          </a:solidFill>
                        </a:rPr>
                        <a:t>隔离性</a:t>
                      </a:r>
                      <a:r>
                        <a:rPr lang="en-US" altLang="zh-CN" sz="2000" dirty="0">
                          <a:solidFill>
                            <a:srgbClr val="232D26"/>
                          </a:solidFill>
                        </a:rPr>
                        <a:t>(</a:t>
                      </a:r>
                      <a:r>
                        <a:rPr lang="en-US" sz="2000" dirty="0">
                          <a:solidFill>
                            <a:srgbClr val="232D26"/>
                          </a:solidFill>
                        </a:rPr>
                        <a:t>Isolation</a:t>
                      </a:r>
                      <a:r>
                        <a:rPr lang="en-US" sz="2000" dirty="0" smtClean="0">
                          <a:solidFill>
                            <a:srgbClr val="232D26"/>
                          </a:solidFill>
                        </a:rPr>
                        <a:t>)</a:t>
                      </a:r>
                      <a:r>
                        <a:rPr lang="zh-CN" altLang="en-US" sz="2000" dirty="0" smtClean="0">
                          <a:solidFill>
                            <a:srgbClr val="232D26"/>
                          </a:solidFill>
                        </a:rPr>
                        <a:t> </a:t>
                      </a:r>
                    </a:p>
                    <a:p>
                      <a:pPr algn="l" fontAlgn="t"/>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algn="l" fontAlgn="t"/>
                      <a:r>
                        <a:rPr lang="zh-CN" altLang="en-US" sz="2000" dirty="0">
                          <a:solidFill>
                            <a:srgbClr val="232D26"/>
                          </a:solidFill>
                        </a:rPr>
                        <a:t>最终一致性 </a:t>
                      </a:r>
                      <a:r>
                        <a:rPr lang="en-US" altLang="zh-CN" sz="2000" dirty="0">
                          <a:solidFill>
                            <a:srgbClr val="232D26"/>
                          </a:solidFill>
                        </a:rPr>
                        <a:t>(</a:t>
                      </a:r>
                      <a:r>
                        <a:rPr lang="en-US" sz="2000" dirty="0">
                          <a:solidFill>
                            <a:srgbClr val="232D26"/>
                          </a:solidFill>
                        </a:rPr>
                        <a:t>Eventual consistency)</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r h="413144">
                <a:tc>
                  <a:txBody>
                    <a:bodyPr/>
                    <a:lstStyle/>
                    <a:p>
                      <a:pPr algn="l" fontAlgn="t"/>
                      <a:r>
                        <a:rPr lang="zh-CN" altLang="en-US" sz="2000" dirty="0">
                          <a:solidFill>
                            <a:srgbClr val="232D26"/>
                          </a:solidFill>
                        </a:rPr>
                        <a:t>持久性 </a:t>
                      </a:r>
                      <a:r>
                        <a:rPr lang="en-US" altLang="zh-CN" sz="2000" dirty="0">
                          <a:solidFill>
                            <a:srgbClr val="232D26"/>
                          </a:solidFill>
                        </a:rPr>
                        <a:t>(</a:t>
                      </a:r>
                      <a:r>
                        <a:rPr lang="en-US" sz="2000" dirty="0">
                          <a:solidFill>
                            <a:srgbClr val="232D26"/>
                          </a:solidFill>
                        </a:rPr>
                        <a:t>Durable)</a:t>
                      </a:r>
                      <a:endParaRPr 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c>
                  <a:txBody>
                    <a:bodyPr/>
                    <a:lstStyle/>
                    <a:p>
                      <a:pPr fontAlgn="t"/>
                      <a:endParaRPr lang="zh-CN" altLang="en-US" sz="2000" dirty="0">
                        <a:solidFill>
                          <a:srgbClr val="232D26"/>
                        </a:solidFill>
                        <a:latin typeface="宋体" panose="02010600030101010101" pitchFamily="2" charset="-122"/>
                        <a:ea typeface="宋体" panose="02010600030101010101" pitchFamily="2" charset="-122"/>
                      </a:endParaRPr>
                    </a:p>
                  </a:txBody>
                  <a:tcPr marL="41811" marR="41811" marT="43895" marB="43895"/>
                </a:tc>
              </a:tr>
            </a:tbl>
          </a:graphicData>
        </a:graphic>
      </p:graphicFrame>
      <p:sp>
        <p:nvSpPr>
          <p:cNvPr id="35866" name="矩形 4"/>
          <p:cNvSpPr>
            <a:spLocks noChangeArrowheads="1"/>
          </p:cNvSpPr>
          <p:nvPr/>
        </p:nvSpPr>
        <p:spPr bwMode="auto">
          <a:xfrm>
            <a:off x="683568" y="828566"/>
            <a:ext cx="76962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dirty="0" smtClean="0">
                <a:solidFill>
                  <a:schemeClr val="bg1"/>
                </a:solidFill>
              </a:rPr>
              <a:t>   BASE</a:t>
            </a:r>
            <a:r>
              <a:rPr lang="zh-CN" altLang="zh-CN" dirty="0">
                <a:solidFill>
                  <a:schemeClr val="bg1"/>
                </a:solidFill>
              </a:rPr>
              <a:t>（</a:t>
            </a:r>
            <a:r>
              <a:rPr lang="en-US" altLang="zh-CN" b="1" u="sng" dirty="0">
                <a:solidFill>
                  <a:schemeClr val="bg1"/>
                </a:solidFill>
              </a:rPr>
              <a:t>B</a:t>
            </a:r>
            <a:r>
              <a:rPr lang="en-US" altLang="zh-CN" b="1" dirty="0">
                <a:solidFill>
                  <a:schemeClr val="bg1"/>
                </a:solidFill>
              </a:rPr>
              <a:t>asically </a:t>
            </a:r>
            <a:r>
              <a:rPr lang="en-US" altLang="zh-CN" b="1" u="sng" dirty="0" err="1">
                <a:solidFill>
                  <a:schemeClr val="bg1"/>
                </a:solidFill>
              </a:rPr>
              <a:t>A</a:t>
            </a:r>
            <a:r>
              <a:rPr lang="en-US" altLang="zh-CN" b="1" dirty="0" err="1">
                <a:solidFill>
                  <a:schemeClr val="bg1"/>
                </a:solidFill>
              </a:rPr>
              <a:t>vailble</a:t>
            </a:r>
            <a:r>
              <a:rPr lang="en-US" altLang="zh-CN" b="1" dirty="0">
                <a:solidFill>
                  <a:schemeClr val="bg1"/>
                </a:solidFill>
              </a:rPr>
              <a:t>, </a:t>
            </a:r>
            <a:r>
              <a:rPr lang="en-US" altLang="zh-CN" b="1" u="sng" dirty="0">
                <a:solidFill>
                  <a:schemeClr val="bg1"/>
                </a:solidFill>
              </a:rPr>
              <a:t>S</a:t>
            </a:r>
            <a:r>
              <a:rPr lang="en-US" altLang="zh-CN" b="1" dirty="0">
                <a:solidFill>
                  <a:schemeClr val="bg1"/>
                </a:solidFill>
              </a:rPr>
              <a:t>oft-state, </a:t>
            </a:r>
            <a:r>
              <a:rPr lang="en-US" altLang="zh-CN" b="1" u="sng" dirty="0">
                <a:solidFill>
                  <a:schemeClr val="bg1"/>
                </a:solidFill>
              </a:rPr>
              <a:t>E</a:t>
            </a:r>
            <a:r>
              <a:rPr lang="en-US" altLang="zh-CN" b="1" dirty="0">
                <a:solidFill>
                  <a:schemeClr val="bg1"/>
                </a:solidFill>
              </a:rPr>
              <a:t>ventual consistency</a:t>
            </a:r>
            <a:r>
              <a:rPr lang="zh-CN" altLang="zh-CN" dirty="0">
                <a:solidFill>
                  <a:schemeClr val="bg1"/>
                </a:solidFill>
              </a:rPr>
              <a:t>），不得不谈到</a:t>
            </a:r>
            <a:r>
              <a:rPr lang="en-US" altLang="zh-CN" dirty="0">
                <a:solidFill>
                  <a:schemeClr val="bg1"/>
                </a:solidFill>
              </a:rPr>
              <a:t>ACID</a:t>
            </a:r>
            <a:r>
              <a:rPr lang="zh-CN" altLang="zh-CN" dirty="0">
                <a:solidFill>
                  <a:schemeClr val="bg1"/>
                </a:solidFill>
              </a:rPr>
              <a:t>。</a:t>
            </a:r>
            <a:endParaRPr lang="zh-CN" altLang="en-US" dirty="0">
              <a:solidFill>
                <a:schemeClr val="bg1"/>
              </a:solidFill>
            </a:endParaRPr>
          </a:p>
        </p:txBody>
      </p:sp>
    </p:spTree>
    <p:extLst>
      <p:ext uri="{BB962C8B-B14F-4D97-AF65-F5344CB8AC3E}">
        <p14:creationId xmlns:p14="http://schemas.microsoft.com/office/powerpoint/2010/main" val="98939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
          <p:cNvSpPr>
            <a:spLocks noGrp="1"/>
          </p:cNvSpPr>
          <p:nvPr>
            <p:ph type="ctrTitle"/>
          </p:nvPr>
        </p:nvSpPr>
        <p:spPr/>
        <p:txBody>
          <a:bodyPr>
            <a:noAutofit/>
          </a:bodyPr>
          <a:lstStyle/>
          <a:p>
            <a:r>
              <a:rPr lang="en-US" altLang="zh-CN" sz="2400" dirty="0" smtClean="0"/>
              <a:t>BASE</a:t>
            </a:r>
            <a:endParaRPr lang="zh-CN" altLang="en-US" sz="2400" dirty="0" smtClean="0"/>
          </a:p>
        </p:txBody>
      </p:sp>
      <p:sp>
        <p:nvSpPr>
          <p:cNvPr id="36867" name="文本框 3"/>
          <p:cNvSpPr txBox="1">
            <a:spLocks noChangeArrowheads="1"/>
          </p:cNvSpPr>
          <p:nvPr/>
        </p:nvSpPr>
        <p:spPr bwMode="auto">
          <a:xfrm>
            <a:off x="539552" y="699542"/>
            <a:ext cx="8424936"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zh-CN" altLang="zh-CN" sz="2000" dirty="0">
                <a:solidFill>
                  <a:schemeClr val="bg1"/>
                </a:solidFill>
                <a:latin typeface="宋体" panose="02010600030101010101" pitchFamily="2" charset="-122"/>
                <a:ea typeface="宋体" panose="02010600030101010101" pitchFamily="2" charset="-122"/>
              </a:rPr>
              <a:t>一个数据库事务具有</a:t>
            </a:r>
            <a:r>
              <a:rPr lang="en-US" altLang="zh-CN" sz="2000" dirty="0">
                <a:solidFill>
                  <a:schemeClr val="bg1"/>
                </a:solidFill>
                <a:latin typeface="宋体" panose="02010600030101010101" pitchFamily="2" charset="-122"/>
                <a:ea typeface="宋体" panose="02010600030101010101" pitchFamily="2" charset="-122"/>
              </a:rPr>
              <a:t>ACID</a:t>
            </a:r>
            <a:r>
              <a:rPr lang="zh-CN" altLang="zh-CN" sz="2000" dirty="0">
                <a:solidFill>
                  <a:schemeClr val="bg1"/>
                </a:solidFill>
                <a:latin typeface="宋体" panose="02010600030101010101" pitchFamily="2" charset="-122"/>
                <a:ea typeface="宋体" panose="02010600030101010101" pitchFamily="2" charset="-122"/>
              </a:rPr>
              <a:t>四性：</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Atomicity</a:t>
            </a:r>
            <a:r>
              <a:rPr lang="zh-CN" altLang="zh-CN" sz="2000" dirty="0">
                <a:solidFill>
                  <a:schemeClr val="bg1"/>
                </a:solidFill>
                <a:latin typeface="宋体" panose="02010600030101010101" pitchFamily="2" charset="-122"/>
                <a:ea typeface="宋体" panose="02010600030101010101" pitchFamily="2" charset="-122"/>
              </a:rPr>
              <a:t>）：原子性，是指事务必须是原子工作单元，对于其数据修改，要么全都执行，要么全都不执行</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Consistency</a:t>
            </a:r>
            <a:r>
              <a:rPr lang="zh-CN" altLang="zh-CN" sz="2000" dirty="0">
                <a:solidFill>
                  <a:schemeClr val="bg1"/>
                </a:solidFill>
                <a:latin typeface="宋体" panose="02010600030101010101" pitchFamily="2" charset="-122"/>
                <a:ea typeface="宋体" panose="02010600030101010101" pitchFamily="2" charset="-122"/>
              </a:rPr>
              <a:t>）：一致性，是指事务在完成时，必须使所有的数据都保持一致状态</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I</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Isolation</a:t>
            </a:r>
            <a:r>
              <a:rPr lang="zh-CN" altLang="zh-CN" sz="2000" dirty="0">
                <a:solidFill>
                  <a:schemeClr val="bg1"/>
                </a:solidFill>
                <a:latin typeface="宋体" panose="02010600030101010101" pitchFamily="2" charset="-122"/>
                <a:ea typeface="宋体" panose="02010600030101010101" pitchFamily="2" charset="-122"/>
              </a:rPr>
              <a:t>）：隔离性，是指由并发事务所做的修改必须与任何其它并发事务所做的修改隔离</a:t>
            </a:r>
          </a:p>
          <a:p>
            <a:pPr indent="324000">
              <a:lnSpc>
                <a:spcPct val="150000"/>
              </a:lnSpc>
              <a:buSzPct val="60000"/>
              <a:buFont typeface="Wingdings" pitchFamily="2" charset="2"/>
              <a:buChar char="l"/>
            </a:pPr>
            <a:r>
              <a:rPr lang="en-US" altLang="zh-CN" sz="2000" dirty="0">
                <a:solidFill>
                  <a:schemeClr val="bg1"/>
                </a:solidFill>
                <a:latin typeface="宋体" panose="02010600030101010101" pitchFamily="2" charset="-122"/>
                <a:ea typeface="宋体" panose="02010600030101010101" pitchFamily="2" charset="-122"/>
              </a:rPr>
              <a:t>D</a:t>
            </a:r>
            <a:r>
              <a:rPr lang="zh-CN" altLang="zh-CN"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Durability</a:t>
            </a:r>
            <a:r>
              <a:rPr lang="zh-CN" altLang="zh-CN" sz="2000" dirty="0">
                <a:solidFill>
                  <a:schemeClr val="bg1"/>
                </a:solidFill>
                <a:latin typeface="宋体" panose="02010600030101010101" pitchFamily="2" charset="-122"/>
                <a:ea typeface="宋体" panose="02010600030101010101" pitchFamily="2" charset="-122"/>
              </a:rPr>
              <a:t>）：持久性，是指事务完成之后，它对于系统的影响是永久性的，该修改即使出现</a:t>
            </a:r>
            <a:r>
              <a:rPr lang="zh-CN" altLang="zh-CN" sz="2000" dirty="0" smtClean="0">
                <a:solidFill>
                  <a:schemeClr val="bg1"/>
                </a:solidFill>
                <a:latin typeface="宋体" panose="02010600030101010101" pitchFamily="2" charset="-122"/>
                <a:ea typeface="宋体" panose="02010600030101010101" pitchFamily="2" charset="-122"/>
              </a:rPr>
              <a:t>致命</a:t>
            </a:r>
            <a:r>
              <a:rPr lang="zh-CN" altLang="zh-CN" sz="2000" dirty="0">
                <a:solidFill>
                  <a:schemeClr val="bg1"/>
                </a:solidFill>
                <a:latin typeface="宋体" panose="02010600030101010101" pitchFamily="2" charset="-122"/>
                <a:ea typeface="宋体" panose="02010600030101010101" pitchFamily="2" charset="-122"/>
              </a:rPr>
              <a:t>的系统故障也将一直保持</a:t>
            </a:r>
          </a:p>
        </p:txBody>
      </p:sp>
    </p:spTree>
    <p:extLst>
      <p:ext uri="{BB962C8B-B14F-4D97-AF65-F5344CB8AC3E}">
        <p14:creationId xmlns:p14="http://schemas.microsoft.com/office/powerpoint/2010/main" val="3708256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
          <p:cNvSpPr>
            <a:spLocks noGrp="1"/>
          </p:cNvSpPr>
          <p:nvPr>
            <p:ph type="ctrTitle"/>
          </p:nvPr>
        </p:nvSpPr>
        <p:spPr/>
        <p:txBody>
          <a:bodyPr>
            <a:noAutofit/>
          </a:bodyPr>
          <a:lstStyle/>
          <a:p>
            <a:r>
              <a:rPr lang="en-US" altLang="zh-CN" sz="2400" dirty="0" smtClean="0"/>
              <a:t> BASE</a:t>
            </a:r>
            <a:endParaRPr lang="zh-CN" altLang="en-US" sz="2400" dirty="0" smtClean="0"/>
          </a:p>
        </p:txBody>
      </p:sp>
      <p:sp>
        <p:nvSpPr>
          <p:cNvPr id="37891" name="文本框 3"/>
          <p:cNvSpPr txBox="1">
            <a:spLocks noChangeArrowheads="1"/>
          </p:cNvSpPr>
          <p:nvPr/>
        </p:nvSpPr>
        <p:spPr bwMode="auto">
          <a:xfrm>
            <a:off x="401836" y="422943"/>
            <a:ext cx="83820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solidFill>
                  <a:schemeClr val="bg1"/>
                </a:solidFill>
                <a:latin typeface="宋体" panose="02010600030101010101" pitchFamily="2" charset="-122"/>
                <a:ea typeface="宋体" panose="02010600030101010101" pitchFamily="2" charset="-122"/>
              </a:rPr>
              <a:t>       BASE</a:t>
            </a:r>
            <a:r>
              <a:rPr lang="zh-CN" altLang="zh-CN" sz="2000" dirty="0">
                <a:solidFill>
                  <a:schemeClr val="bg1"/>
                </a:solidFill>
                <a:latin typeface="宋体" panose="02010600030101010101" pitchFamily="2" charset="-122"/>
                <a:ea typeface="宋体" panose="02010600030101010101" pitchFamily="2" charset="-122"/>
              </a:rPr>
              <a:t>的基本含义是基本可用（</a:t>
            </a:r>
            <a:r>
              <a:rPr lang="en-US" altLang="zh-CN" sz="2000" dirty="0">
                <a:solidFill>
                  <a:schemeClr val="bg1"/>
                </a:solidFill>
                <a:latin typeface="宋体" panose="02010600030101010101" pitchFamily="2" charset="-122"/>
                <a:ea typeface="宋体" panose="02010600030101010101" pitchFamily="2" charset="-122"/>
              </a:rPr>
              <a:t>Basically </a:t>
            </a:r>
            <a:r>
              <a:rPr lang="en-US" altLang="zh-CN" sz="2000" dirty="0" err="1">
                <a:solidFill>
                  <a:schemeClr val="bg1"/>
                </a:solidFill>
                <a:latin typeface="宋体" panose="02010600030101010101" pitchFamily="2" charset="-122"/>
                <a:ea typeface="宋体" panose="02010600030101010101" pitchFamily="2" charset="-122"/>
              </a:rPr>
              <a:t>Availble</a:t>
            </a:r>
            <a:r>
              <a:rPr lang="zh-CN" altLang="zh-CN" sz="2000" dirty="0">
                <a:solidFill>
                  <a:schemeClr val="bg1"/>
                </a:solidFill>
                <a:latin typeface="宋体" panose="02010600030101010101" pitchFamily="2" charset="-122"/>
                <a:ea typeface="宋体" panose="02010600030101010101" pitchFamily="2" charset="-122"/>
              </a:rPr>
              <a:t>）、软状态（</a:t>
            </a:r>
            <a:r>
              <a:rPr lang="en-US" altLang="zh-CN" sz="2000" dirty="0">
                <a:solidFill>
                  <a:schemeClr val="bg1"/>
                </a:solidFill>
                <a:latin typeface="宋体" panose="02010600030101010101" pitchFamily="2" charset="-122"/>
                <a:ea typeface="宋体" panose="02010600030101010101" pitchFamily="2" charset="-122"/>
              </a:rPr>
              <a:t>Soft-state</a:t>
            </a:r>
            <a:r>
              <a:rPr lang="zh-CN" altLang="zh-CN" sz="2000" dirty="0">
                <a:solidFill>
                  <a:schemeClr val="bg1"/>
                </a:solidFill>
                <a:latin typeface="宋体" panose="02010600030101010101" pitchFamily="2" charset="-122"/>
                <a:ea typeface="宋体" panose="02010600030101010101" pitchFamily="2" charset="-122"/>
              </a:rPr>
              <a:t>）和最终一致性（</a:t>
            </a:r>
            <a:r>
              <a:rPr lang="en-US" altLang="zh-CN" sz="2000" dirty="0">
                <a:solidFill>
                  <a:schemeClr val="bg1"/>
                </a:solidFill>
                <a:latin typeface="宋体" panose="02010600030101010101" pitchFamily="2" charset="-122"/>
                <a:ea typeface="宋体" panose="02010600030101010101" pitchFamily="2" charset="-122"/>
              </a:rPr>
              <a:t>Eventual consistency</a:t>
            </a:r>
            <a:r>
              <a:rPr lang="zh-CN" altLang="zh-CN" sz="2000" dirty="0">
                <a:solidFill>
                  <a:schemeClr val="bg1"/>
                </a:solidFill>
                <a:latin typeface="宋体" panose="02010600030101010101" pitchFamily="2" charset="-122"/>
                <a:ea typeface="宋体" panose="02010600030101010101" pitchFamily="2" charset="-122"/>
              </a:rPr>
              <a:t>）</a:t>
            </a:r>
            <a:r>
              <a:rPr lang="zh-CN" altLang="en-US" sz="2000" dirty="0">
                <a:solidFill>
                  <a:schemeClr val="bg1"/>
                </a:solidFill>
                <a:latin typeface="宋体" panose="02010600030101010101" pitchFamily="2" charset="-122"/>
                <a:ea typeface="宋体" panose="02010600030101010101" pitchFamily="2" charset="-122"/>
              </a:rPr>
              <a:t>：</a:t>
            </a:r>
            <a:endParaRPr lang="zh-CN" altLang="zh-CN" sz="2000" dirty="0">
              <a:solidFill>
                <a:schemeClr val="bg1"/>
              </a:solidFill>
              <a:latin typeface="宋体" panose="02010600030101010101" pitchFamily="2" charset="-122"/>
              <a:ea typeface="宋体" panose="02010600030101010101" pitchFamily="2" charset="-122"/>
            </a:endParaRPr>
          </a:p>
        </p:txBody>
      </p:sp>
      <p:sp>
        <p:nvSpPr>
          <p:cNvPr id="37892" name="文本框 5"/>
          <p:cNvSpPr txBox="1">
            <a:spLocks noChangeArrowheads="1"/>
          </p:cNvSpPr>
          <p:nvPr/>
        </p:nvSpPr>
        <p:spPr bwMode="auto">
          <a:xfrm>
            <a:off x="401836" y="1394711"/>
            <a:ext cx="838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marL="0" indent="-288000">
              <a:lnSpc>
                <a:spcPct val="150000"/>
              </a:lnSpc>
              <a:buSzPct val="60000"/>
              <a:buFont typeface="Wingdings" pitchFamily="2" charset="2"/>
              <a:buChar char="l"/>
            </a:pPr>
            <a:r>
              <a:rPr lang="zh-CN" altLang="zh-CN" sz="2000" b="1" dirty="0">
                <a:solidFill>
                  <a:schemeClr val="bg1"/>
                </a:solidFill>
                <a:latin typeface="宋体" panose="02010600030101010101" pitchFamily="2" charset="-122"/>
                <a:ea typeface="宋体" panose="02010600030101010101" pitchFamily="2" charset="-122"/>
              </a:rPr>
              <a:t>基本可用</a:t>
            </a:r>
            <a:endParaRPr lang="zh-CN" altLang="zh-CN" sz="2000" dirty="0">
              <a:solidFill>
                <a:schemeClr val="bg1"/>
              </a:solidFill>
              <a:latin typeface="宋体" panose="02010600030101010101" pitchFamily="2" charset="-122"/>
              <a:ea typeface="宋体" panose="02010600030101010101" pitchFamily="2" charset="-122"/>
            </a:endParaRPr>
          </a:p>
          <a:p>
            <a:pPr marL="0" indent="-180000">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zh-CN" altLang="zh-CN" sz="2000" dirty="0">
                <a:solidFill>
                  <a:schemeClr val="bg1"/>
                </a:solidFill>
                <a:latin typeface="宋体" panose="02010600030101010101" pitchFamily="2" charset="-122"/>
                <a:ea typeface="宋体" panose="02010600030101010101" pitchFamily="2" charset="-122"/>
              </a:rPr>
              <a:t>基本可用，是指一个分布式系统的一部分发生问题变得不可用时，其他部分仍然可以正常使用，也就是允许分区失败的情形出现</a:t>
            </a:r>
          </a:p>
          <a:p>
            <a:pPr marL="0" indent="-288000">
              <a:lnSpc>
                <a:spcPct val="150000"/>
              </a:lnSpc>
              <a:buSzPct val="60000"/>
              <a:buFont typeface="Wingdings" pitchFamily="2" charset="2"/>
              <a:buChar char="l"/>
            </a:pPr>
            <a:r>
              <a:rPr lang="zh-CN" altLang="zh-CN" sz="2000" b="1" dirty="0">
                <a:solidFill>
                  <a:schemeClr val="bg1"/>
                </a:solidFill>
                <a:latin typeface="宋体" panose="02010600030101010101" pitchFamily="2" charset="-122"/>
                <a:ea typeface="宋体" panose="02010600030101010101" pitchFamily="2" charset="-122"/>
              </a:rPr>
              <a:t>软状态</a:t>
            </a:r>
          </a:p>
          <a:p>
            <a:pPr marL="0" indent="-180000">
              <a:lnSpc>
                <a:spcPct val="150000"/>
              </a:lnSpc>
            </a:pPr>
            <a:r>
              <a:rPr lang="en-US" altLang="zh-CN" sz="2000" dirty="0">
                <a:solidFill>
                  <a:schemeClr val="bg1"/>
                </a:solidFill>
                <a:latin typeface="宋体" panose="02010600030101010101" pitchFamily="2" charset="-122"/>
                <a:ea typeface="宋体" panose="02010600030101010101" pitchFamily="2" charset="-122"/>
              </a:rPr>
              <a:t>    </a:t>
            </a:r>
            <a:r>
              <a:rPr lang="zh-CN" altLang="zh-CN" sz="2000" dirty="0">
                <a:solidFill>
                  <a:schemeClr val="bg1"/>
                </a:solidFill>
                <a:latin typeface="宋体" panose="02010600030101010101" pitchFamily="2" charset="-122"/>
                <a:ea typeface="宋体" panose="02010600030101010101" pitchFamily="2" charset="-122"/>
              </a:rPr>
              <a:t>软状态（</a:t>
            </a:r>
            <a:r>
              <a:rPr lang="en-US" altLang="zh-CN" sz="2000" dirty="0">
                <a:solidFill>
                  <a:schemeClr val="bg1"/>
                </a:solidFill>
                <a:latin typeface="宋体" panose="02010600030101010101" pitchFamily="2" charset="-122"/>
                <a:ea typeface="宋体" panose="02010600030101010101" pitchFamily="2" charset="-122"/>
              </a:rPr>
              <a:t>soft-state</a:t>
            </a:r>
            <a:r>
              <a:rPr lang="zh-CN" altLang="zh-CN" sz="2000" dirty="0">
                <a:solidFill>
                  <a:schemeClr val="bg1"/>
                </a:solidFill>
                <a:latin typeface="宋体" panose="02010600030101010101" pitchFamily="2" charset="-122"/>
                <a:ea typeface="宋体" panose="02010600030101010101" pitchFamily="2" charset="-122"/>
              </a:rPr>
              <a:t>）”是与“硬状态（</a:t>
            </a:r>
            <a:r>
              <a:rPr lang="en-US" altLang="zh-CN" sz="2000" dirty="0">
                <a:solidFill>
                  <a:schemeClr val="bg1"/>
                </a:solidFill>
                <a:latin typeface="宋体" panose="02010600030101010101" pitchFamily="2" charset="-122"/>
                <a:ea typeface="宋体" panose="02010600030101010101" pitchFamily="2" charset="-122"/>
              </a:rPr>
              <a:t>hard-state</a:t>
            </a:r>
            <a:r>
              <a:rPr lang="zh-CN" altLang="zh-CN" sz="2000" dirty="0">
                <a:solidFill>
                  <a:schemeClr val="bg1"/>
                </a:solidFill>
                <a:latin typeface="宋体" panose="02010600030101010101" pitchFamily="2" charset="-122"/>
                <a:ea typeface="宋体" panose="02010600030101010101" pitchFamily="2" charset="-122"/>
              </a:rPr>
              <a:t>）”相对应的一种提法。数据库保存的数据是“硬状态”时，可以保证数据一致性，即保证数据一直是正确的。“软状态”是指状态可以有一段时间不同步，具有一定的滞后性</a:t>
            </a:r>
            <a:endParaRPr lang="zh-CN" altLang="zh-CN"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66761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
          <p:cNvSpPr>
            <a:spLocks noGrp="1"/>
          </p:cNvSpPr>
          <p:nvPr>
            <p:ph type="ctrTitle"/>
          </p:nvPr>
        </p:nvSpPr>
        <p:spPr/>
        <p:txBody>
          <a:bodyPr>
            <a:normAutofit fontScale="90000"/>
          </a:bodyPr>
          <a:lstStyle/>
          <a:p>
            <a:r>
              <a:rPr lang="en-US" altLang="zh-CN" sz="2700" dirty="0" smtClean="0"/>
              <a:t>BASE</a:t>
            </a:r>
            <a:endParaRPr lang="zh-CN" altLang="en-US" dirty="0" smtClean="0"/>
          </a:p>
        </p:txBody>
      </p:sp>
      <p:sp>
        <p:nvSpPr>
          <p:cNvPr id="38915" name="文本框 3"/>
          <p:cNvSpPr txBox="1">
            <a:spLocks noChangeArrowheads="1"/>
          </p:cNvSpPr>
          <p:nvPr/>
        </p:nvSpPr>
        <p:spPr bwMode="auto">
          <a:xfrm>
            <a:off x="381000" y="555526"/>
            <a:ext cx="83820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dirty="0">
                <a:solidFill>
                  <a:schemeClr val="bg1"/>
                </a:solidFill>
                <a:latin typeface="宋体" panose="02010600030101010101" pitchFamily="2" charset="-122"/>
                <a:ea typeface="宋体" panose="02010600030101010101" pitchFamily="2" charset="-122"/>
              </a:rPr>
              <a:t>       </a:t>
            </a:r>
            <a:r>
              <a:rPr lang="en-US" altLang="zh-CN" sz="2000" dirty="0">
                <a:solidFill>
                  <a:schemeClr val="bg1"/>
                </a:solidFill>
                <a:latin typeface="宋体" panose="02010600030101010101" pitchFamily="2" charset="-122"/>
                <a:ea typeface="宋体" panose="02010600030101010101" pitchFamily="2" charset="-122"/>
              </a:rPr>
              <a:t>BASE</a:t>
            </a:r>
            <a:r>
              <a:rPr lang="zh-CN" altLang="zh-CN" sz="2000" dirty="0">
                <a:solidFill>
                  <a:schemeClr val="bg1"/>
                </a:solidFill>
                <a:latin typeface="宋体" panose="02010600030101010101" pitchFamily="2" charset="-122"/>
                <a:ea typeface="宋体" panose="02010600030101010101" pitchFamily="2" charset="-122"/>
              </a:rPr>
              <a:t>的基本含义是基本可用（</a:t>
            </a:r>
            <a:r>
              <a:rPr lang="en-US" altLang="zh-CN" sz="2000" dirty="0">
                <a:solidFill>
                  <a:schemeClr val="bg1"/>
                </a:solidFill>
                <a:latin typeface="宋体" panose="02010600030101010101" pitchFamily="2" charset="-122"/>
                <a:ea typeface="宋体" panose="02010600030101010101" pitchFamily="2" charset="-122"/>
              </a:rPr>
              <a:t>Basically </a:t>
            </a:r>
            <a:r>
              <a:rPr lang="en-US" altLang="zh-CN" sz="2000" dirty="0" err="1">
                <a:solidFill>
                  <a:schemeClr val="bg1"/>
                </a:solidFill>
                <a:latin typeface="宋体" panose="02010600030101010101" pitchFamily="2" charset="-122"/>
                <a:ea typeface="宋体" panose="02010600030101010101" pitchFamily="2" charset="-122"/>
              </a:rPr>
              <a:t>Availble</a:t>
            </a:r>
            <a:r>
              <a:rPr lang="zh-CN" altLang="zh-CN" sz="2000" dirty="0">
                <a:solidFill>
                  <a:schemeClr val="bg1"/>
                </a:solidFill>
                <a:latin typeface="宋体" panose="02010600030101010101" pitchFamily="2" charset="-122"/>
                <a:ea typeface="宋体" panose="02010600030101010101" pitchFamily="2" charset="-122"/>
              </a:rPr>
              <a:t>）、软状态（</a:t>
            </a:r>
            <a:r>
              <a:rPr lang="en-US" altLang="zh-CN" sz="2000" dirty="0">
                <a:solidFill>
                  <a:schemeClr val="bg1"/>
                </a:solidFill>
                <a:latin typeface="宋体" panose="02010600030101010101" pitchFamily="2" charset="-122"/>
                <a:ea typeface="宋体" panose="02010600030101010101" pitchFamily="2" charset="-122"/>
              </a:rPr>
              <a:t>Soft-state</a:t>
            </a:r>
            <a:r>
              <a:rPr lang="zh-CN" altLang="zh-CN" sz="2000" dirty="0">
                <a:solidFill>
                  <a:schemeClr val="bg1"/>
                </a:solidFill>
                <a:latin typeface="宋体" panose="02010600030101010101" pitchFamily="2" charset="-122"/>
                <a:ea typeface="宋体" panose="02010600030101010101" pitchFamily="2" charset="-122"/>
              </a:rPr>
              <a:t>）和最终一致性（</a:t>
            </a:r>
            <a:r>
              <a:rPr lang="en-US" altLang="zh-CN" sz="2000" dirty="0">
                <a:solidFill>
                  <a:schemeClr val="bg1"/>
                </a:solidFill>
                <a:latin typeface="宋体" panose="02010600030101010101" pitchFamily="2" charset="-122"/>
                <a:ea typeface="宋体" panose="02010600030101010101" pitchFamily="2" charset="-122"/>
              </a:rPr>
              <a:t>Eventual consistency</a:t>
            </a:r>
            <a:r>
              <a:rPr lang="zh-CN" altLang="zh-CN" sz="2000" dirty="0">
                <a:solidFill>
                  <a:schemeClr val="bg1"/>
                </a:solidFill>
                <a:latin typeface="宋体" panose="02010600030101010101" pitchFamily="2" charset="-122"/>
                <a:ea typeface="宋体" panose="02010600030101010101" pitchFamily="2" charset="-122"/>
              </a:rPr>
              <a:t>）</a:t>
            </a:r>
            <a:r>
              <a:rPr lang="zh-CN" altLang="en-US" sz="2000" dirty="0"/>
              <a:t>：</a:t>
            </a:r>
            <a:endParaRPr lang="zh-CN" altLang="zh-CN" sz="2000" dirty="0"/>
          </a:p>
        </p:txBody>
      </p:sp>
      <p:sp>
        <p:nvSpPr>
          <p:cNvPr id="5" name="文本框 4"/>
          <p:cNvSpPr txBox="1"/>
          <p:nvPr/>
        </p:nvSpPr>
        <p:spPr>
          <a:xfrm>
            <a:off x="381000" y="1478856"/>
            <a:ext cx="8568952" cy="3670236"/>
          </a:xfrm>
          <a:prstGeom prst="rect">
            <a:avLst/>
          </a:prstGeom>
          <a:noFill/>
        </p:spPr>
        <p:txBody>
          <a:bodyPr wrap="square">
            <a:spAutoFit/>
          </a:bodyPr>
          <a:lstStyle/>
          <a:p>
            <a:pPr indent="-288000">
              <a:lnSpc>
                <a:spcPct val="150000"/>
              </a:lnSpc>
              <a:buSzPct val="60000"/>
              <a:buFont typeface="Wingdings" pitchFamily="2" charset="2"/>
              <a:buChar char="l"/>
              <a:defRPr/>
            </a:pPr>
            <a:r>
              <a:rPr lang="zh-CN" altLang="zh-CN" sz="2000" b="1" dirty="0">
                <a:solidFill>
                  <a:schemeClr val="bg1"/>
                </a:solidFill>
                <a:latin typeface="宋体" panose="02010600030101010101" pitchFamily="2" charset="-122"/>
                <a:ea typeface="宋体" panose="02010600030101010101" pitchFamily="2" charset="-122"/>
              </a:rPr>
              <a:t>最终一致性</a:t>
            </a:r>
          </a:p>
          <a:p>
            <a:pPr>
              <a:lnSpc>
                <a:spcPts val="2700"/>
              </a:lnSpc>
              <a:defRPr/>
            </a:pPr>
            <a:r>
              <a:rPr lang="en-US" altLang="zh-CN" sz="2000" dirty="0">
                <a:solidFill>
                  <a:schemeClr val="bg1"/>
                </a:solidFill>
                <a:latin typeface="宋体" panose="02010600030101010101" pitchFamily="2" charset="-122"/>
                <a:ea typeface="宋体" panose="02010600030101010101" pitchFamily="2" charset="-122"/>
              </a:rPr>
              <a:t>  </a:t>
            </a:r>
            <a:r>
              <a:rPr lang="en-US" altLang="zh-CN" dirty="0">
                <a:solidFill>
                  <a:schemeClr val="bg1"/>
                </a:solidFill>
                <a:latin typeface="宋体" panose="02010600030101010101" pitchFamily="2" charset="-122"/>
                <a:ea typeface="宋体" panose="02010600030101010101" pitchFamily="2" charset="-122"/>
              </a:rPr>
              <a:t>  </a:t>
            </a:r>
            <a:r>
              <a:rPr lang="zh-CN" altLang="zh-CN" dirty="0" smtClean="0">
                <a:solidFill>
                  <a:schemeClr val="bg1"/>
                </a:solidFill>
                <a:latin typeface="宋体" panose="02010600030101010101" pitchFamily="2" charset="-122"/>
                <a:ea typeface="宋体" panose="02010600030101010101" pitchFamily="2" charset="-122"/>
              </a:rPr>
              <a:t>一致性</a:t>
            </a:r>
            <a:r>
              <a:rPr lang="zh-CN" altLang="zh-CN" dirty="0">
                <a:solidFill>
                  <a:schemeClr val="bg1"/>
                </a:solidFill>
                <a:latin typeface="宋体" panose="02010600030101010101" pitchFamily="2" charset="-122"/>
                <a:ea typeface="宋体" panose="02010600030101010101" pitchFamily="2" charset="-122"/>
              </a:rPr>
              <a:t>的类型包括</a:t>
            </a:r>
            <a:r>
              <a:rPr lang="zh-CN" altLang="zh-CN" dirty="0">
                <a:solidFill>
                  <a:srgbClr val="FF0000"/>
                </a:solidFill>
                <a:latin typeface="宋体" panose="02010600030101010101" pitchFamily="2" charset="-122"/>
                <a:ea typeface="宋体" panose="02010600030101010101" pitchFamily="2" charset="-122"/>
              </a:rPr>
              <a:t>强一致性</a:t>
            </a:r>
            <a:r>
              <a:rPr lang="zh-CN" altLang="zh-CN" dirty="0">
                <a:solidFill>
                  <a:schemeClr val="bg1"/>
                </a:solidFill>
                <a:latin typeface="宋体" panose="02010600030101010101" pitchFamily="2" charset="-122"/>
                <a:ea typeface="宋体" panose="02010600030101010101" pitchFamily="2" charset="-122"/>
              </a:rPr>
              <a:t>和</a:t>
            </a:r>
            <a:r>
              <a:rPr lang="zh-CN" altLang="zh-CN" dirty="0">
                <a:solidFill>
                  <a:srgbClr val="FF0000"/>
                </a:solidFill>
                <a:latin typeface="宋体" panose="02010600030101010101" pitchFamily="2" charset="-122"/>
                <a:ea typeface="宋体" panose="02010600030101010101" pitchFamily="2" charset="-122"/>
              </a:rPr>
              <a:t>弱一致性</a:t>
            </a:r>
            <a:r>
              <a:rPr lang="zh-CN" altLang="zh-CN" dirty="0">
                <a:solidFill>
                  <a:schemeClr val="bg1"/>
                </a:solidFill>
                <a:latin typeface="宋体" panose="02010600030101010101" pitchFamily="2" charset="-122"/>
                <a:ea typeface="宋体" panose="02010600030101010101" pitchFamily="2" charset="-122"/>
              </a:rPr>
              <a:t>，二者的主要区别在于高并发的数据访问操作下，后续操作是否能够获取最新的数据。对于强一致性而言，当执行完一次更新操作后，后续的其他读操作就可以保证读到更新后的最新数据；反之，如果不能保证后续访问读到的都是更新后的最新数据，那么就是弱一致性。而最终一致性只不过是弱一致性的一种特例，允许后续的访问操作可以暂时读不到更新后的数据，但是经过一段时间之后，必须最终读到更新后的数据。</a:t>
            </a:r>
            <a:endParaRPr lang="en-US" altLang="zh-CN" dirty="0">
              <a:solidFill>
                <a:schemeClr val="bg1"/>
              </a:solidFill>
              <a:latin typeface="宋体" panose="02010600030101010101" pitchFamily="2" charset="-122"/>
              <a:ea typeface="宋体" panose="02010600030101010101" pitchFamily="2" charset="-122"/>
            </a:endParaRPr>
          </a:p>
          <a:p>
            <a:pPr>
              <a:lnSpc>
                <a:spcPts val="2700"/>
              </a:lnSpc>
              <a:defRPr/>
            </a:pPr>
            <a:r>
              <a:rPr lang="zh-CN" altLang="en-US" dirty="0">
                <a:solidFill>
                  <a:schemeClr val="bg1"/>
                </a:solidFill>
                <a:latin typeface="宋体" panose="02010600030101010101" pitchFamily="2" charset="-122"/>
                <a:ea typeface="宋体" panose="02010600030101010101" pitchFamily="2" charset="-122"/>
              </a:rPr>
              <a:t>    最常见的实现最终一致性的系统是</a:t>
            </a:r>
            <a:r>
              <a:rPr lang="en-US" altLang="zh-CN" dirty="0">
                <a:solidFill>
                  <a:schemeClr val="bg1"/>
                </a:solidFill>
                <a:latin typeface="宋体" panose="02010600030101010101" pitchFamily="2" charset="-122"/>
                <a:ea typeface="宋体" panose="02010600030101010101" pitchFamily="2" charset="-122"/>
              </a:rPr>
              <a:t>DNS</a:t>
            </a:r>
            <a:r>
              <a:rPr lang="zh-CN" altLang="en-US" dirty="0">
                <a:solidFill>
                  <a:schemeClr val="bg1"/>
                </a:solidFill>
                <a:latin typeface="宋体" panose="02010600030101010101" pitchFamily="2" charset="-122"/>
                <a:ea typeface="宋体" panose="02010600030101010101" pitchFamily="2" charset="-122"/>
              </a:rPr>
              <a:t>（域名系统）。一个域名更新操作根据配置的形式被分发出去，并结合有过期机制的缓存；最终所有的客户端可以看到最新的值。</a:t>
            </a:r>
            <a:endParaRPr lang="zh-CN" altLang="zh-CN"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440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
          <p:cNvSpPr>
            <a:spLocks noGrp="1"/>
          </p:cNvSpPr>
          <p:nvPr>
            <p:ph type="ctrTitle"/>
          </p:nvPr>
        </p:nvSpPr>
        <p:spPr/>
        <p:txBody>
          <a:bodyPr>
            <a:noAutofit/>
          </a:bodyPr>
          <a:lstStyle/>
          <a:p>
            <a:r>
              <a:rPr lang="en-US" altLang="zh-CN" sz="2400" dirty="0" smtClean="0"/>
              <a:t> </a:t>
            </a:r>
            <a:r>
              <a:rPr lang="zh-CN" altLang="en-US" sz="2400" dirty="0" smtClean="0"/>
              <a:t>最终一致性</a:t>
            </a:r>
          </a:p>
        </p:txBody>
      </p:sp>
      <p:sp>
        <p:nvSpPr>
          <p:cNvPr id="39939" name="文本框 4"/>
          <p:cNvSpPr txBox="1">
            <a:spLocks noChangeArrowheads="1"/>
          </p:cNvSpPr>
          <p:nvPr/>
        </p:nvSpPr>
        <p:spPr bwMode="auto">
          <a:xfrm>
            <a:off x="539552" y="503829"/>
            <a:ext cx="83820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nSpc>
                <a:spcPct val="150000"/>
              </a:lnSpc>
            </a:pPr>
            <a:r>
              <a:rPr lang="en-US" altLang="zh-CN" sz="2000" dirty="0"/>
              <a:t>       </a:t>
            </a:r>
            <a:r>
              <a:rPr lang="zh-CN" altLang="zh-CN" sz="2000" dirty="0">
                <a:solidFill>
                  <a:schemeClr val="bg1"/>
                </a:solidFill>
              </a:rPr>
              <a:t>最终一致性根据更新数据后各进程访问到数据的时间和方式的不同，又可以区分为：</a:t>
            </a:r>
          </a:p>
          <a:p>
            <a:pPr>
              <a:lnSpc>
                <a:spcPct val="150000"/>
              </a:lnSpc>
              <a:buSzPct val="60000"/>
              <a:buFont typeface="Wingdings" pitchFamily="2" charset="2"/>
              <a:buChar char="l"/>
            </a:pPr>
            <a:r>
              <a:rPr lang="en-US" altLang="zh-CN" sz="2000" b="1" dirty="0">
                <a:solidFill>
                  <a:schemeClr val="bg1"/>
                </a:solidFill>
                <a:latin typeface="宋体" panose="02010600030101010101" pitchFamily="2" charset="-122"/>
                <a:ea typeface="宋体" panose="02010600030101010101" pitchFamily="2" charset="-122"/>
              </a:rPr>
              <a:t> </a:t>
            </a:r>
            <a:r>
              <a:rPr lang="zh-CN" altLang="zh-CN" sz="2000" b="1" dirty="0">
                <a:solidFill>
                  <a:schemeClr val="bg1"/>
                </a:solidFill>
                <a:latin typeface="宋体" panose="02010600030101010101" pitchFamily="2" charset="-122"/>
                <a:ea typeface="宋体" panose="02010600030101010101" pitchFamily="2" charset="-122"/>
              </a:rPr>
              <a:t>因果一致性：</a:t>
            </a:r>
            <a:r>
              <a:rPr lang="zh-CN" altLang="zh-CN" sz="2000" dirty="0">
                <a:solidFill>
                  <a:schemeClr val="bg1"/>
                </a:solidFill>
                <a:latin typeface="宋体" panose="02010600030101010101" pitchFamily="2" charset="-122"/>
                <a:ea typeface="宋体" panose="02010600030101010101" pitchFamily="2" charset="-122"/>
              </a:rPr>
              <a:t>如果进程</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通知进程</a:t>
            </a:r>
            <a:r>
              <a:rPr lang="en-US" altLang="zh-CN" sz="2000" dirty="0">
                <a:solidFill>
                  <a:schemeClr val="bg1"/>
                </a:solidFill>
                <a:latin typeface="宋体" panose="02010600030101010101" pitchFamily="2" charset="-122"/>
                <a:ea typeface="宋体" panose="02010600030101010101" pitchFamily="2" charset="-122"/>
              </a:rPr>
              <a:t>B</a:t>
            </a:r>
            <a:r>
              <a:rPr lang="zh-CN" altLang="zh-CN" sz="2000" dirty="0">
                <a:solidFill>
                  <a:schemeClr val="bg1"/>
                </a:solidFill>
                <a:latin typeface="宋体" panose="02010600030101010101" pitchFamily="2" charset="-122"/>
                <a:ea typeface="宋体" panose="02010600030101010101" pitchFamily="2" charset="-122"/>
              </a:rPr>
              <a:t>它已更新了一个数据项，那么进程</a:t>
            </a:r>
            <a:r>
              <a:rPr lang="en-US" altLang="zh-CN" sz="2000" dirty="0">
                <a:solidFill>
                  <a:schemeClr val="bg1"/>
                </a:solidFill>
                <a:latin typeface="宋体" panose="02010600030101010101" pitchFamily="2" charset="-122"/>
                <a:ea typeface="宋体" panose="02010600030101010101" pitchFamily="2" charset="-122"/>
              </a:rPr>
              <a:t>B</a:t>
            </a:r>
            <a:r>
              <a:rPr lang="zh-CN" altLang="zh-CN" sz="2000" dirty="0">
                <a:solidFill>
                  <a:schemeClr val="bg1"/>
                </a:solidFill>
                <a:latin typeface="宋体" panose="02010600030101010101" pitchFamily="2" charset="-122"/>
                <a:ea typeface="宋体" panose="02010600030101010101" pitchFamily="2" charset="-122"/>
              </a:rPr>
              <a:t>的后续访问将获得</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写入的最新值。而与进程</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无因果关系的进程</a:t>
            </a:r>
            <a:r>
              <a:rPr lang="en-US" altLang="zh-CN" sz="2000" dirty="0">
                <a:solidFill>
                  <a:schemeClr val="bg1"/>
                </a:solidFill>
                <a:latin typeface="宋体" panose="02010600030101010101" pitchFamily="2" charset="-122"/>
                <a:ea typeface="宋体" panose="02010600030101010101" pitchFamily="2" charset="-122"/>
              </a:rPr>
              <a:t>C</a:t>
            </a:r>
            <a:r>
              <a:rPr lang="zh-CN" altLang="zh-CN" sz="2000" dirty="0">
                <a:solidFill>
                  <a:schemeClr val="bg1"/>
                </a:solidFill>
                <a:latin typeface="宋体" panose="02010600030101010101" pitchFamily="2" charset="-122"/>
                <a:ea typeface="宋体" panose="02010600030101010101" pitchFamily="2" charset="-122"/>
              </a:rPr>
              <a:t>的访问，仍然遵守一般的最终一致性规则</a:t>
            </a:r>
          </a:p>
          <a:p>
            <a:pPr>
              <a:lnSpc>
                <a:spcPct val="150000"/>
              </a:lnSpc>
              <a:buSzPct val="60000"/>
              <a:buFont typeface="Wingdings" pitchFamily="2" charset="2"/>
              <a:buChar char="l"/>
            </a:pPr>
            <a:r>
              <a:rPr lang="zh-CN" altLang="zh-CN" sz="2000" b="1" dirty="0">
                <a:solidFill>
                  <a:schemeClr val="bg1"/>
                </a:solidFill>
                <a:latin typeface="宋体" panose="02010600030101010101" pitchFamily="2" charset="-122"/>
                <a:ea typeface="宋体" panose="02010600030101010101" pitchFamily="2" charset="-122"/>
              </a:rPr>
              <a:t>“读己之所写”一致性：</a:t>
            </a:r>
            <a:r>
              <a:rPr lang="zh-CN" altLang="zh-CN" sz="2000" dirty="0">
                <a:solidFill>
                  <a:schemeClr val="bg1"/>
                </a:solidFill>
                <a:latin typeface="宋体" panose="02010600030101010101" pitchFamily="2" charset="-122"/>
                <a:ea typeface="宋体" panose="02010600030101010101" pitchFamily="2" charset="-122"/>
              </a:rPr>
              <a:t>可以视为因果一致性的一个特例。当进程</a:t>
            </a:r>
            <a:r>
              <a:rPr lang="en-US" altLang="zh-CN" sz="2000" dirty="0">
                <a:solidFill>
                  <a:schemeClr val="bg1"/>
                </a:solidFill>
                <a:latin typeface="宋体" panose="02010600030101010101" pitchFamily="2" charset="-122"/>
                <a:ea typeface="宋体" panose="02010600030101010101" pitchFamily="2" charset="-122"/>
              </a:rPr>
              <a:t>A</a:t>
            </a:r>
            <a:r>
              <a:rPr lang="zh-CN" altLang="zh-CN" sz="2000" dirty="0">
                <a:solidFill>
                  <a:schemeClr val="bg1"/>
                </a:solidFill>
                <a:latin typeface="宋体" panose="02010600030101010101" pitchFamily="2" charset="-122"/>
                <a:ea typeface="宋体" panose="02010600030101010101" pitchFamily="2" charset="-122"/>
              </a:rPr>
              <a:t>自己执行一个更新操作之后，它自己总是可以访问到更新过的值，绝不会看到旧值</a:t>
            </a:r>
            <a:endParaRPr lang="en-US" altLang="zh-CN" sz="2000" dirty="0">
              <a:solidFill>
                <a:schemeClr val="bg1"/>
              </a:solidFill>
              <a:latin typeface="宋体" panose="02010600030101010101" pitchFamily="2" charset="-122"/>
              <a:ea typeface="宋体" panose="02010600030101010101" pitchFamily="2" charset="-122"/>
            </a:endParaRPr>
          </a:p>
          <a:p>
            <a:pPr>
              <a:lnSpc>
                <a:spcPct val="150000"/>
              </a:lnSpc>
              <a:buSzPct val="60000"/>
              <a:buFont typeface="Wingdings" pitchFamily="2" charset="2"/>
              <a:buChar char="l"/>
            </a:pPr>
            <a:r>
              <a:rPr lang="en-US" altLang="zh-CN" sz="2000" b="1" dirty="0" smtClean="0">
                <a:solidFill>
                  <a:schemeClr val="bg1"/>
                </a:solidFill>
                <a:latin typeface="宋体" panose="02010600030101010101" pitchFamily="2" charset="-122"/>
                <a:ea typeface="宋体" panose="02010600030101010101" pitchFamily="2" charset="-122"/>
              </a:rPr>
              <a:t> </a:t>
            </a:r>
            <a:r>
              <a:rPr lang="zh-CN" altLang="zh-CN" sz="2000" b="1" dirty="0" smtClean="0">
                <a:solidFill>
                  <a:schemeClr val="bg1"/>
                </a:solidFill>
                <a:latin typeface="宋体" panose="02010600030101010101" pitchFamily="2" charset="-122"/>
                <a:ea typeface="宋体" panose="02010600030101010101" pitchFamily="2" charset="-122"/>
              </a:rPr>
              <a:t>单调</a:t>
            </a:r>
            <a:r>
              <a:rPr lang="zh-CN" altLang="zh-CN" sz="2000" b="1" dirty="0">
                <a:solidFill>
                  <a:schemeClr val="bg1"/>
                </a:solidFill>
                <a:latin typeface="宋体" panose="02010600030101010101" pitchFamily="2" charset="-122"/>
                <a:ea typeface="宋体" panose="02010600030101010101" pitchFamily="2" charset="-122"/>
              </a:rPr>
              <a:t>读一致性：</a:t>
            </a:r>
            <a:r>
              <a:rPr lang="zh-CN" altLang="zh-CN" sz="2000" dirty="0">
                <a:solidFill>
                  <a:schemeClr val="bg1"/>
                </a:solidFill>
                <a:latin typeface="宋体" panose="02010600030101010101" pitchFamily="2" charset="-122"/>
                <a:ea typeface="宋体" panose="02010600030101010101" pitchFamily="2" charset="-122"/>
              </a:rPr>
              <a:t>如果进程已经看到过数据对象的某个值，那么任何后续访问都不会返回在那个值之前</a:t>
            </a:r>
            <a:r>
              <a:rPr lang="zh-CN" altLang="zh-CN" sz="2000" dirty="0" smtClean="0">
                <a:solidFill>
                  <a:schemeClr val="bg1"/>
                </a:solidFill>
                <a:latin typeface="宋体" panose="02010600030101010101" pitchFamily="2" charset="-122"/>
                <a:ea typeface="宋体" panose="02010600030101010101" pitchFamily="2" charset="-122"/>
              </a:rPr>
              <a:t>的</a:t>
            </a:r>
            <a:r>
              <a:rPr lang="zh-CN" altLang="en-US" sz="2000" dirty="0" smtClean="0">
                <a:solidFill>
                  <a:schemeClr val="bg1"/>
                </a:solidFill>
                <a:latin typeface="宋体" panose="02010600030101010101" pitchFamily="2" charset="-122"/>
                <a:ea typeface="宋体" panose="02010600030101010101" pitchFamily="2" charset="-122"/>
              </a:rPr>
              <a:t>旧</a:t>
            </a:r>
            <a:r>
              <a:rPr lang="zh-CN" altLang="zh-CN" sz="2000" dirty="0" smtClean="0">
                <a:solidFill>
                  <a:schemeClr val="bg1"/>
                </a:solidFill>
                <a:latin typeface="宋体" panose="02010600030101010101" pitchFamily="2" charset="-122"/>
                <a:ea typeface="宋体" panose="02010600030101010101" pitchFamily="2" charset="-122"/>
              </a:rPr>
              <a:t>值</a:t>
            </a:r>
            <a:endParaRPr lang="zh-CN" altLang="zh-CN"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5726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zh-CN" altLang="en-US" sz="2400" dirty="0"/>
              <a:t>最终一致性</a:t>
            </a:r>
          </a:p>
        </p:txBody>
      </p:sp>
      <p:sp>
        <p:nvSpPr>
          <p:cNvPr id="3" name="副标题 2"/>
          <p:cNvSpPr>
            <a:spLocks noGrp="1"/>
          </p:cNvSpPr>
          <p:nvPr>
            <p:ph type="subTitle" idx="1"/>
          </p:nvPr>
        </p:nvSpPr>
        <p:spPr>
          <a:xfrm>
            <a:off x="827584" y="843558"/>
            <a:ext cx="7992888" cy="4155926"/>
          </a:xfrm>
        </p:spPr>
        <p:txBody>
          <a:bodyPr>
            <a:normAutofit fontScale="92500" lnSpcReduction="20000"/>
          </a:bodyPr>
          <a:lstStyle/>
          <a:p>
            <a:pPr marL="0" indent="0" defTabSz="914400" rtl="0">
              <a:lnSpc>
                <a:spcPct val="160000"/>
              </a:lnSpc>
              <a:buNone/>
            </a:pPr>
            <a:r>
              <a:rPr lang="en-US" altLang="zh-CN" sz="2400" kern="1200" dirty="0" smtClean="0">
                <a:solidFill>
                  <a:schemeClr val="tx1"/>
                </a:solidFill>
              </a:rPr>
              <a:t>     </a:t>
            </a:r>
            <a:r>
              <a:rPr lang="zh-CN" altLang="zh-CN" sz="2400" kern="1200" dirty="0">
                <a:solidFill>
                  <a:schemeClr val="bg1"/>
                </a:solidFill>
              </a:rPr>
              <a:t>最终一致性根据更新数据后各进程访问到数据的时间和方式的不同，又可以区分为：</a:t>
            </a:r>
            <a:endParaRPr lang="en-US" altLang="zh-CN" sz="2400" kern="1200" dirty="0">
              <a:solidFill>
                <a:schemeClr val="bg1"/>
              </a:solidFill>
            </a:endParaRPr>
          </a:p>
          <a:p>
            <a:pPr marL="0" indent="342900" defTabSz="914400" rtl="0">
              <a:lnSpc>
                <a:spcPct val="170000"/>
              </a:lnSpc>
              <a:buClr>
                <a:schemeClr val="bg1"/>
              </a:buClr>
              <a:buSzPct val="60000"/>
              <a:buFont typeface="Wingdings" panose="05000000000000000000" pitchFamily="2" charset="2"/>
              <a:buChar char="l"/>
            </a:pPr>
            <a:r>
              <a:rPr lang="zh-CN" altLang="zh-CN" sz="2400" b="1" kern="1200" dirty="0">
                <a:solidFill>
                  <a:schemeClr val="bg1"/>
                </a:solidFill>
              </a:rPr>
              <a:t>会话一致性</a:t>
            </a:r>
            <a:r>
              <a:rPr lang="zh-CN" altLang="zh-CN" sz="2400" kern="1200" dirty="0">
                <a:solidFill>
                  <a:schemeClr val="bg1"/>
                </a:solidFill>
              </a:rPr>
              <a:t>：它把访问存储系统的进程放到会话（</a:t>
            </a:r>
            <a:r>
              <a:rPr lang="en-US" altLang="zh-CN" sz="2400" kern="1200" dirty="0">
                <a:solidFill>
                  <a:schemeClr val="bg1"/>
                </a:solidFill>
              </a:rPr>
              <a:t>session</a:t>
            </a:r>
            <a:r>
              <a:rPr lang="zh-CN" altLang="zh-CN" sz="2400" kern="1200" dirty="0">
                <a:solidFill>
                  <a:schemeClr val="bg1"/>
                </a:solidFill>
              </a:rPr>
              <a:t>）的上下文中，只要会话还存在，系统就保证“读己之所写”一致性。如果由于某些失败情形令会话终止，就要建立新的会话，而且系统保证不会延续到新的会话</a:t>
            </a:r>
          </a:p>
          <a:p>
            <a:pPr marL="0" indent="-342900" defTabSz="914400" rtl="0">
              <a:lnSpc>
                <a:spcPct val="170000"/>
              </a:lnSpc>
              <a:buClrTx/>
              <a:buSzPct val="60000"/>
              <a:buFont typeface="Wingdings" panose="05000000000000000000" pitchFamily="2" charset="2"/>
              <a:buChar char="l"/>
            </a:pPr>
            <a:r>
              <a:rPr lang="zh-CN" altLang="zh-CN" sz="2400" b="1" kern="1200" dirty="0">
                <a:solidFill>
                  <a:schemeClr val="bg1"/>
                </a:solidFill>
              </a:rPr>
              <a:t>单调写一致性：</a:t>
            </a:r>
            <a:r>
              <a:rPr lang="zh-CN" altLang="zh-CN" sz="2400" kern="1200" dirty="0">
                <a:solidFill>
                  <a:schemeClr val="bg1"/>
                </a:solidFill>
              </a:rPr>
              <a:t>系统保证来自同一个进程的写操作顺序执行。系统必须保证这种程度的一致性，否则就非常难以编程了</a:t>
            </a:r>
          </a:p>
          <a:p>
            <a:endParaRPr lang="zh-CN" altLang="en-US" dirty="0"/>
          </a:p>
        </p:txBody>
      </p:sp>
    </p:spTree>
    <p:extLst>
      <p:ext uri="{BB962C8B-B14F-4D97-AF65-F5344CB8AC3E}">
        <p14:creationId xmlns:p14="http://schemas.microsoft.com/office/powerpoint/2010/main" val="32747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2"/>
          <p:cNvSpPr>
            <a:spLocks noGrp="1"/>
          </p:cNvSpPr>
          <p:nvPr>
            <p:ph type="ctrTitle"/>
          </p:nvPr>
        </p:nvSpPr>
        <p:spPr/>
        <p:txBody>
          <a:bodyPr>
            <a:normAutofit/>
          </a:bodyPr>
          <a:lstStyle/>
          <a:p>
            <a:r>
              <a:rPr lang="zh-CN" altLang="en-US" dirty="0" smtClean="0"/>
              <a:t>最终一致性</a:t>
            </a:r>
          </a:p>
        </p:txBody>
      </p:sp>
      <p:sp>
        <p:nvSpPr>
          <p:cNvPr id="41987" name="矩形 3"/>
          <p:cNvSpPr>
            <a:spLocks noChangeArrowheads="1"/>
          </p:cNvSpPr>
          <p:nvPr/>
        </p:nvSpPr>
        <p:spPr bwMode="auto">
          <a:xfrm>
            <a:off x="539552" y="843558"/>
            <a:ext cx="81534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chemeClr val="bg1"/>
                </a:solidFill>
                <a:latin typeface="宋体" panose="02010600030101010101" pitchFamily="2" charset="-122"/>
                <a:ea typeface="宋体" panose="02010600030101010101" pitchFamily="2" charset="-122"/>
              </a:rPr>
              <a:t>如何实现各种类型的一致性？</a:t>
            </a:r>
            <a:endParaRPr lang="en-US" altLang="zh-CN" sz="2000" b="1" dirty="0">
              <a:solidFill>
                <a:schemeClr val="bg1"/>
              </a:solidFill>
              <a:latin typeface="宋体" panose="02010600030101010101" pitchFamily="2" charset="-122"/>
              <a:ea typeface="宋体" panose="02010600030101010101" pitchFamily="2" charset="-122"/>
            </a:endParaRPr>
          </a:p>
          <a:p>
            <a:pPr>
              <a:lnSpc>
                <a:spcPct val="150000"/>
              </a:lnSpc>
            </a:pPr>
            <a:r>
              <a:rPr lang="zh-CN" altLang="en-US" sz="2000" dirty="0" smtClean="0">
                <a:solidFill>
                  <a:schemeClr val="bg1"/>
                </a:solidFill>
                <a:latin typeface="宋体" panose="02010600030101010101" pitchFamily="2" charset="-122"/>
                <a:ea typeface="宋体" panose="02010600030101010101" pitchFamily="2" charset="-122"/>
              </a:rPr>
              <a:t>假设有一个分布式</a:t>
            </a:r>
            <a:r>
              <a:rPr lang="zh-CN" altLang="en-US" sz="2000" dirty="0">
                <a:solidFill>
                  <a:schemeClr val="bg1"/>
                </a:solidFill>
                <a:latin typeface="宋体" panose="02010600030101010101" pitchFamily="2" charset="-122"/>
                <a:ea typeface="宋体" panose="02010600030101010101" pitchFamily="2" charset="-122"/>
              </a:rPr>
              <a:t>数据系统：</a:t>
            </a:r>
          </a:p>
          <a:p>
            <a:pPr marL="342900" indent="-342900">
              <a:lnSpc>
                <a:spcPct val="150000"/>
              </a:lnSpc>
              <a:buSzPct val="60000"/>
              <a:buFont typeface="Wingdings" panose="05000000000000000000" pitchFamily="2" charset="2"/>
              <a:buChar char="l"/>
            </a:pPr>
            <a:r>
              <a:rPr lang="en-US" altLang="zh-CN" sz="2000" dirty="0" smtClean="0">
                <a:solidFill>
                  <a:schemeClr val="bg1"/>
                </a:solidFill>
                <a:latin typeface="宋体" panose="02010600030101010101" pitchFamily="2" charset="-122"/>
                <a:ea typeface="宋体" panose="02010600030101010101" pitchFamily="2" charset="-122"/>
              </a:rPr>
              <a:t>N </a:t>
            </a:r>
            <a:r>
              <a:rPr lang="en-US" altLang="zh-CN" sz="2000" dirty="0">
                <a:solidFill>
                  <a:schemeClr val="bg1"/>
                </a:solidFill>
                <a:latin typeface="宋体" panose="02010600030101010101" pitchFamily="2" charset="-122"/>
                <a:ea typeface="宋体" panose="02010600030101010101" pitchFamily="2" charset="-122"/>
              </a:rPr>
              <a:t>— </a:t>
            </a:r>
            <a:r>
              <a:rPr lang="zh-CN" altLang="en-US" sz="2000" dirty="0">
                <a:solidFill>
                  <a:schemeClr val="bg1"/>
                </a:solidFill>
                <a:latin typeface="宋体" panose="02010600030101010101" pitchFamily="2" charset="-122"/>
                <a:ea typeface="宋体" panose="02010600030101010101" pitchFamily="2" charset="-122"/>
              </a:rPr>
              <a:t>数据复制的份数</a:t>
            </a:r>
          </a:p>
          <a:p>
            <a:pPr marL="342900" indent="-342900">
              <a:lnSpc>
                <a:spcPct val="150000"/>
              </a:lnSpc>
              <a:buSzPct val="60000"/>
              <a:buFont typeface="Wingdings" panose="05000000000000000000" pitchFamily="2" charset="2"/>
              <a:buChar char="l"/>
            </a:pPr>
            <a:r>
              <a:rPr lang="en-US" altLang="zh-CN" sz="2000" dirty="0">
                <a:solidFill>
                  <a:schemeClr val="bg1"/>
                </a:solidFill>
                <a:latin typeface="宋体" panose="02010600030101010101" pitchFamily="2" charset="-122"/>
                <a:ea typeface="宋体" panose="02010600030101010101" pitchFamily="2" charset="-122"/>
              </a:rPr>
              <a:t>W — </a:t>
            </a:r>
            <a:r>
              <a:rPr lang="zh-CN" altLang="en-US" sz="2000" dirty="0">
                <a:solidFill>
                  <a:schemeClr val="bg1"/>
                </a:solidFill>
                <a:latin typeface="宋体" panose="02010600030101010101" pitchFamily="2" charset="-122"/>
                <a:ea typeface="宋体" panose="02010600030101010101" pitchFamily="2" charset="-122"/>
              </a:rPr>
              <a:t>更新数据是需要保证写完成的节点数</a:t>
            </a:r>
          </a:p>
          <a:p>
            <a:pPr marL="342900" indent="-342900">
              <a:lnSpc>
                <a:spcPct val="150000"/>
              </a:lnSpc>
              <a:buSzPct val="60000"/>
              <a:buFont typeface="Wingdings" panose="05000000000000000000" pitchFamily="2" charset="2"/>
              <a:buChar char="l"/>
            </a:pPr>
            <a:r>
              <a:rPr lang="en-US" altLang="zh-CN" sz="2000" dirty="0">
                <a:solidFill>
                  <a:schemeClr val="bg1"/>
                </a:solidFill>
                <a:latin typeface="宋体" panose="02010600030101010101" pitchFamily="2" charset="-122"/>
                <a:ea typeface="宋体" panose="02010600030101010101" pitchFamily="2" charset="-122"/>
              </a:rPr>
              <a:t>R — </a:t>
            </a:r>
            <a:r>
              <a:rPr lang="zh-CN" altLang="en-US" sz="2000" dirty="0">
                <a:solidFill>
                  <a:schemeClr val="bg1"/>
                </a:solidFill>
                <a:latin typeface="宋体" panose="02010600030101010101" pitchFamily="2" charset="-122"/>
                <a:ea typeface="宋体" panose="02010600030101010101" pitchFamily="2" charset="-122"/>
              </a:rPr>
              <a:t>读取数据的时候需要读取的节点</a:t>
            </a:r>
            <a:r>
              <a:rPr lang="zh-CN" altLang="en-US" sz="2000" dirty="0" smtClean="0">
                <a:solidFill>
                  <a:schemeClr val="bg1"/>
                </a:solidFill>
                <a:latin typeface="宋体" panose="02010600030101010101" pitchFamily="2" charset="-122"/>
                <a:ea typeface="宋体" panose="02010600030101010101" pitchFamily="2" charset="-122"/>
              </a:rPr>
              <a:t>数</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111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animEffect transition="in" filter="fade">
                                      <p:cBhvr>
                                        <p:cTn id="7" dur="500"/>
                                        <p:tgtEl>
                                          <p:spTgt spid="419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animEffect transition="in" filter="fade">
                                      <p:cBhvr>
                                        <p:cTn id="12" dur="500"/>
                                        <p:tgtEl>
                                          <p:spTgt spid="419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987">
                                            <p:txEl>
                                              <p:pRg st="4" end="4"/>
                                            </p:txEl>
                                          </p:spTgt>
                                        </p:tgtEl>
                                        <p:attrNameLst>
                                          <p:attrName>style.visibility</p:attrName>
                                        </p:attrNameLst>
                                      </p:cBhvr>
                                      <p:to>
                                        <p:strVal val="visible"/>
                                      </p:to>
                                    </p:set>
                                    <p:animEffect transition="in" filter="fade">
                                      <p:cBhvr>
                                        <p:cTn id="17"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最终一致性</a:t>
            </a:r>
          </a:p>
        </p:txBody>
      </p:sp>
      <p:sp>
        <p:nvSpPr>
          <p:cNvPr id="4" name="竖卷形 3"/>
          <p:cNvSpPr/>
          <p:nvPr/>
        </p:nvSpPr>
        <p:spPr>
          <a:xfrm>
            <a:off x="251520" y="1133081"/>
            <a:ext cx="3024336" cy="389161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smtClean="0">
                <a:solidFill>
                  <a:schemeClr val="bg1"/>
                </a:solidFill>
                <a:latin typeface="宋体" panose="02010600030101010101" pitchFamily="2" charset="-122"/>
                <a:ea typeface="宋体" panose="02010600030101010101" pitchFamily="2" charset="-122"/>
              </a:rPr>
              <a:t>W+R</a:t>
            </a:r>
            <a:r>
              <a:rPr lang="en-US" altLang="zh-CN" b="1" dirty="0" smtClean="0">
                <a:solidFill>
                  <a:schemeClr val="bg1"/>
                </a:solidFill>
                <a:latin typeface="宋体" panose="02010600030101010101" pitchFamily="2" charset="-122"/>
                <a:ea typeface="宋体" panose="02010600030101010101" pitchFamily="2" charset="-122"/>
              </a:rPr>
              <a:t>&gt;N</a:t>
            </a:r>
          </a:p>
          <a:p>
            <a:pPr algn="ctr"/>
            <a:r>
              <a:rPr lang="zh-CN" altLang="en-US" b="1" dirty="0" smtClean="0">
                <a:solidFill>
                  <a:schemeClr val="bg1"/>
                </a:solidFill>
                <a:latin typeface="宋体" panose="02010600030101010101" pitchFamily="2" charset="-122"/>
                <a:ea typeface="宋体" panose="02010600030101010101" pitchFamily="2" charset="-122"/>
              </a:rPr>
              <a:t>强一致性</a:t>
            </a:r>
            <a:endParaRPr lang="en-US" altLang="zh-CN" b="1" dirty="0" smtClean="0">
              <a:solidFill>
                <a:schemeClr val="bg1"/>
              </a:solidFill>
              <a:latin typeface="宋体" panose="02010600030101010101" pitchFamily="2" charset="-122"/>
              <a:ea typeface="宋体" panose="02010600030101010101" pitchFamily="2" charset="-122"/>
            </a:endParaRPr>
          </a:p>
          <a:p>
            <a:pPr algn="ctr"/>
            <a:r>
              <a:rPr lang="zh-CN" altLang="en-US" dirty="0">
                <a:solidFill>
                  <a:schemeClr val="bg1"/>
                </a:solidFill>
                <a:latin typeface="宋体" panose="02010600030101010101" pitchFamily="2" charset="-122"/>
                <a:ea typeface="宋体" panose="02010600030101010101" pitchFamily="2" charset="-122"/>
              </a:rPr>
              <a:t>写的节点和读的节点</a:t>
            </a:r>
            <a:r>
              <a:rPr lang="zh-CN" altLang="en-US" dirty="0" smtClean="0">
                <a:solidFill>
                  <a:schemeClr val="bg1"/>
                </a:solidFill>
                <a:latin typeface="宋体" panose="02010600030101010101" pitchFamily="2" charset="-122"/>
                <a:ea typeface="宋体" panose="02010600030101010101" pitchFamily="2" charset="-122"/>
              </a:rPr>
              <a:t>重叠，</a:t>
            </a:r>
            <a:r>
              <a:rPr lang="zh-CN" altLang="en-US" dirty="0">
                <a:solidFill>
                  <a:schemeClr val="bg1"/>
                </a:solidFill>
                <a:latin typeface="宋体" panose="02010600030101010101" pitchFamily="2" charset="-122"/>
                <a:ea typeface="宋体" panose="02010600030101010101" pitchFamily="2" charset="-122"/>
              </a:rPr>
              <a:t>例如对于典型的一主一备同步复制的关系型数据库，</a:t>
            </a:r>
            <a:r>
              <a:rPr lang="en-US" altLang="zh-CN" dirty="0">
                <a:solidFill>
                  <a:schemeClr val="bg1"/>
                </a:solidFill>
                <a:latin typeface="宋体" panose="02010600030101010101" pitchFamily="2" charset="-122"/>
                <a:ea typeface="宋体" panose="02010600030101010101" pitchFamily="2" charset="-122"/>
              </a:rPr>
              <a:t>N=2,W=2,R=1</a:t>
            </a:r>
            <a:r>
              <a:rPr lang="zh-CN" altLang="en-US" dirty="0">
                <a:solidFill>
                  <a:schemeClr val="bg1"/>
                </a:solidFill>
                <a:latin typeface="宋体" panose="02010600030101010101" pitchFamily="2" charset="-122"/>
                <a:ea typeface="宋体" panose="02010600030101010101" pitchFamily="2" charset="-122"/>
              </a:rPr>
              <a:t>，则不管读的是主库还是备库的数据，都是一致</a:t>
            </a:r>
            <a:r>
              <a:rPr lang="zh-CN" altLang="en-US" dirty="0" smtClean="0">
                <a:solidFill>
                  <a:schemeClr val="bg1"/>
                </a:solidFill>
                <a:latin typeface="宋体" panose="02010600030101010101" pitchFamily="2" charset="-122"/>
                <a:ea typeface="宋体" panose="02010600030101010101" pitchFamily="2" charset="-122"/>
              </a:rPr>
              <a:t>的</a:t>
            </a:r>
            <a:endParaRPr lang="zh-CN" altLang="en-US" dirty="0">
              <a:solidFill>
                <a:schemeClr val="bg1"/>
              </a:solidFill>
              <a:latin typeface="宋体" panose="02010600030101010101" pitchFamily="2" charset="-122"/>
              <a:ea typeface="宋体" panose="02010600030101010101" pitchFamily="2" charset="-122"/>
            </a:endParaRPr>
          </a:p>
        </p:txBody>
      </p:sp>
      <p:sp>
        <p:nvSpPr>
          <p:cNvPr id="5" name="矩形 4"/>
          <p:cNvSpPr/>
          <p:nvPr/>
        </p:nvSpPr>
        <p:spPr>
          <a:xfrm>
            <a:off x="755576" y="677752"/>
            <a:ext cx="3539752" cy="400110"/>
          </a:xfrm>
          <a:prstGeom prst="rect">
            <a:avLst/>
          </a:prstGeom>
        </p:spPr>
        <p:txBody>
          <a:bodyPr wrap="none">
            <a:spAutoFit/>
          </a:bodyPr>
          <a:lstStyle/>
          <a:p>
            <a:r>
              <a:rPr lang="zh-CN" altLang="en-US" sz="2000" b="1" dirty="0">
                <a:solidFill>
                  <a:schemeClr val="bg1"/>
                </a:solidFill>
                <a:latin typeface="宋体" panose="02010600030101010101" pitchFamily="2" charset="-122"/>
                <a:ea typeface="宋体" panose="02010600030101010101" pitchFamily="2" charset="-122"/>
              </a:rPr>
              <a:t>如何实现各种类型的一致性？</a:t>
            </a:r>
            <a:endParaRPr lang="en-US" altLang="zh-CN" sz="2000" b="1" dirty="0">
              <a:solidFill>
                <a:schemeClr val="bg1"/>
              </a:solidFill>
              <a:latin typeface="宋体" panose="02010600030101010101" pitchFamily="2" charset="-122"/>
              <a:ea typeface="宋体" panose="02010600030101010101" pitchFamily="2" charset="-122"/>
            </a:endParaRPr>
          </a:p>
        </p:txBody>
      </p:sp>
      <p:sp>
        <p:nvSpPr>
          <p:cNvPr id="6" name="竖卷形 5"/>
          <p:cNvSpPr/>
          <p:nvPr/>
        </p:nvSpPr>
        <p:spPr>
          <a:xfrm>
            <a:off x="3062660" y="1164872"/>
            <a:ext cx="3021508" cy="3893890"/>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bg1"/>
                </a:solidFill>
                <a:latin typeface="宋体" panose="02010600030101010101" pitchFamily="2" charset="-122"/>
                <a:ea typeface="宋体" panose="02010600030101010101" pitchFamily="2" charset="-122"/>
              </a:rPr>
              <a:t>W+R</a:t>
            </a:r>
            <a:r>
              <a:rPr lang="en-US" altLang="zh-CN" b="1" dirty="0">
                <a:solidFill>
                  <a:schemeClr val="bg1"/>
                </a:solidFill>
                <a:latin typeface="宋体" panose="02010600030101010101" pitchFamily="2" charset="-122"/>
                <a:ea typeface="宋体" panose="02010600030101010101" pitchFamily="2" charset="-122"/>
              </a:rPr>
              <a:t>&lt;=N</a:t>
            </a:r>
            <a:endParaRPr lang="en-US" altLang="zh-CN" b="1" dirty="0" smtClean="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弱</a:t>
            </a:r>
            <a:r>
              <a:rPr lang="zh-CN" altLang="en-US" b="1" dirty="0" smtClean="0">
                <a:solidFill>
                  <a:schemeClr val="bg1"/>
                </a:solidFill>
                <a:latin typeface="宋体" panose="02010600030101010101" pitchFamily="2" charset="-122"/>
                <a:ea typeface="宋体" panose="02010600030101010101" pitchFamily="2" charset="-122"/>
              </a:rPr>
              <a:t>一致性</a:t>
            </a:r>
            <a:endParaRPr lang="en-US" altLang="zh-CN" b="1" dirty="0" smtClean="0">
              <a:solidFill>
                <a:schemeClr val="bg1"/>
              </a:solidFill>
              <a:latin typeface="宋体" panose="02010600030101010101" pitchFamily="2" charset="-122"/>
              <a:ea typeface="宋体" panose="02010600030101010101" pitchFamily="2" charset="-122"/>
            </a:endParaRPr>
          </a:p>
          <a:p>
            <a:pPr>
              <a:lnSpc>
                <a:spcPts val="2900"/>
              </a:lnSpc>
            </a:pPr>
            <a:r>
              <a:rPr lang="zh-CN" altLang="en-US" dirty="0">
                <a:solidFill>
                  <a:schemeClr val="bg1"/>
                </a:solidFill>
                <a:latin typeface="宋体" panose="02010600030101010101" pitchFamily="2" charset="-122"/>
                <a:ea typeface="宋体" panose="02010600030101010101" pitchFamily="2" charset="-122"/>
              </a:rPr>
              <a:t>例如对于一主一备异步复制的关系型数据库，</a:t>
            </a:r>
            <a:r>
              <a:rPr lang="en-US" altLang="zh-CN" dirty="0">
                <a:solidFill>
                  <a:schemeClr val="bg1"/>
                </a:solidFill>
                <a:latin typeface="宋体" panose="02010600030101010101" pitchFamily="2" charset="-122"/>
                <a:ea typeface="宋体" panose="02010600030101010101" pitchFamily="2" charset="-122"/>
              </a:rPr>
              <a:t>N=2,W=1,R=1</a:t>
            </a:r>
            <a:r>
              <a:rPr lang="zh-CN" altLang="en-US" dirty="0">
                <a:solidFill>
                  <a:schemeClr val="bg1"/>
                </a:solidFill>
                <a:latin typeface="宋体" panose="02010600030101010101" pitchFamily="2" charset="-122"/>
                <a:ea typeface="宋体" panose="02010600030101010101" pitchFamily="2" charset="-122"/>
              </a:rPr>
              <a:t>，则如果读的是备库，就可能无法读取主库已经更新过的</a:t>
            </a:r>
            <a:r>
              <a:rPr lang="zh-CN" altLang="en-US" dirty="0" smtClean="0">
                <a:solidFill>
                  <a:schemeClr val="bg1"/>
                </a:solidFill>
                <a:latin typeface="宋体" panose="02010600030101010101" pitchFamily="2" charset="-122"/>
                <a:ea typeface="宋体" panose="02010600030101010101" pitchFamily="2" charset="-122"/>
              </a:rPr>
              <a:t>数据</a:t>
            </a:r>
            <a:r>
              <a:rPr lang="zh-CN" altLang="en-US" dirty="0">
                <a:solidFill>
                  <a:schemeClr val="bg1"/>
                </a:solidFill>
                <a:latin typeface="宋体" panose="02010600030101010101" pitchFamily="2" charset="-122"/>
                <a:ea typeface="宋体" panose="02010600030101010101" pitchFamily="2" charset="-122"/>
              </a:rPr>
              <a:t>。</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7" name="竖卷形 6"/>
          <p:cNvSpPr/>
          <p:nvPr/>
        </p:nvSpPr>
        <p:spPr>
          <a:xfrm>
            <a:off x="6112652" y="1077862"/>
            <a:ext cx="2907432" cy="3891618"/>
          </a:xfrm>
          <a:prstGeom prst="verticalScroll">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altLang="zh-CN" dirty="0" smtClean="0">
              <a:solidFill>
                <a:schemeClr val="bg1"/>
              </a:solidFill>
              <a:latin typeface="宋体" panose="02010600030101010101" pitchFamily="2" charset="-122"/>
              <a:ea typeface="宋体" panose="02010600030101010101" pitchFamily="2" charset="-122"/>
            </a:endParaRPr>
          </a:p>
          <a:p>
            <a:pPr algn="ctr"/>
            <a:r>
              <a:rPr lang="en-US" altLang="zh-CN" b="1" dirty="0" smtClean="0">
                <a:solidFill>
                  <a:schemeClr val="bg1"/>
                </a:solidFill>
                <a:latin typeface="宋体" panose="02010600030101010101" pitchFamily="2" charset="-122"/>
                <a:ea typeface="宋体" panose="02010600030101010101" pitchFamily="2" charset="-122"/>
              </a:rPr>
              <a:t>N=</a:t>
            </a:r>
            <a:r>
              <a:rPr lang="en-US" altLang="zh-CN" b="1" dirty="0" err="1" smtClean="0">
                <a:solidFill>
                  <a:schemeClr val="bg1"/>
                </a:solidFill>
                <a:latin typeface="宋体" panose="02010600030101010101" pitchFamily="2" charset="-122"/>
                <a:ea typeface="宋体" panose="02010600030101010101" pitchFamily="2" charset="-122"/>
              </a:rPr>
              <a:t>W,R</a:t>
            </a:r>
            <a:r>
              <a:rPr lang="en-US" altLang="zh-CN" b="1" dirty="0" smtClean="0">
                <a:solidFill>
                  <a:schemeClr val="bg1"/>
                </a:solidFill>
                <a:latin typeface="宋体" panose="02010600030101010101" pitchFamily="2" charset="-122"/>
                <a:ea typeface="宋体" panose="02010600030101010101" pitchFamily="2" charset="-122"/>
              </a:rPr>
              <a:t>=1</a:t>
            </a:r>
            <a:endParaRPr lang="en-US" altLang="zh-CN" b="1" dirty="0">
              <a:solidFill>
                <a:schemeClr val="bg1"/>
              </a:solidFill>
              <a:latin typeface="宋体" panose="02010600030101010101" pitchFamily="2" charset="-122"/>
              <a:ea typeface="宋体" panose="02010600030101010101" pitchFamily="2" charset="-122"/>
            </a:endParaRPr>
          </a:p>
          <a:p>
            <a:pPr algn="ctr"/>
            <a:r>
              <a:rPr lang="zh-CN" altLang="en-US" b="1" dirty="0">
                <a:solidFill>
                  <a:schemeClr val="bg1"/>
                </a:solidFill>
                <a:latin typeface="宋体" panose="02010600030101010101" pitchFamily="2" charset="-122"/>
                <a:ea typeface="宋体" panose="02010600030101010101" pitchFamily="2" charset="-122"/>
              </a:rPr>
              <a:t>强一致性</a:t>
            </a:r>
            <a:endParaRPr lang="en-US" altLang="zh-CN" b="1" dirty="0">
              <a:solidFill>
                <a:schemeClr val="bg1"/>
              </a:solidFill>
              <a:latin typeface="宋体" panose="02010600030101010101" pitchFamily="2" charset="-122"/>
              <a:ea typeface="宋体" panose="02010600030101010101" pitchFamily="2" charset="-122"/>
            </a:endParaRPr>
          </a:p>
          <a:p>
            <a:pPr>
              <a:lnSpc>
                <a:spcPct val="150000"/>
              </a:lnSpc>
            </a:pPr>
            <a:r>
              <a:rPr lang="zh-CN" altLang="en-US" dirty="0" smtClean="0">
                <a:solidFill>
                  <a:schemeClr val="bg1"/>
                </a:solidFill>
                <a:latin typeface="宋体" panose="02010600030101010101" pitchFamily="2" charset="-122"/>
                <a:ea typeface="宋体" panose="02010600030101010101" pitchFamily="2" charset="-122"/>
              </a:rPr>
              <a:t>任何</a:t>
            </a:r>
            <a:r>
              <a:rPr lang="zh-CN" altLang="en-US" dirty="0">
                <a:solidFill>
                  <a:schemeClr val="bg1"/>
                </a:solidFill>
                <a:latin typeface="宋体" panose="02010600030101010101" pitchFamily="2" charset="-122"/>
                <a:ea typeface="宋体" panose="02010600030101010101" pitchFamily="2" charset="-122"/>
              </a:rPr>
              <a:t>一个写节点失效，都会导致写失败，因此可用性会降低，但是由于数据分布的</a:t>
            </a:r>
            <a:r>
              <a:rPr lang="en-US" altLang="zh-CN" dirty="0">
                <a:solidFill>
                  <a:schemeClr val="bg1"/>
                </a:solidFill>
                <a:latin typeface="宋体" panose="02010600030101010101" pitchFamily="2" charset="-122"/>
                <a:ea typeface="宋体" panose="02010600030101010101" pitchFamily="2" charset="-122"/>
              </a:rPr>
              <a:t>N</a:t>
            </a:r>
            <a:r>
              <a:rPr lang="zh-CN" altLang="en-US" dirty="0">
                <a:solidFill>
                  <a:schemeClr val="bg1"/>
                </a:solidFill>
                <a:latin typeface="宋体" panose="02010600030101010101" pitchFamily="2" charset="-122"/>
                <a:ea typeface="宋体" panose="02010600030101010101" pitchFamily="2" charset="-122"/>
              </a:rPr>
              <a:t>个节点是同步写入的，因此可以保证强一致性。</a:t>
            </a:r>
            <a:endParaRPr lang="en-US" altLang="zh-CN" dirty="0">
              <a:solidFill>
                <a:schemeClr val="bg1"/>
              </a:solidFill>
              <a:latin typeface="宋体" panose="02010600030101010101" pitchFamily="2" charset="-122"/>
              <a:ea typeface="宋体" panose="02010600030101010101" pitchFamily="2" charset="-122"/>
            </a:endParaRPr>
          </a:p>
          <a:p>
            <a:pPr>
              <a:lnSpc>
                <a:spcPts val="2900"/>
              </a:lnSpc>
            </a:pP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733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err="1"/>
              <a:t>NoSQL</a:t>
            </a:r>
            <a:r>
              <a:rPr lang="zh-CN" altLang="en-US" dirty="0" smtClean="0"/>
              <a:t>简介</a:t>
            </a:r>
            <a:endParaRPr lang="zh-CN" altLang="en-US" dirty="0"/>
          </a:p>
        </p:txBody>
      </p:sp>
      <p:pic>
        <p:nvPicPr>
          <p:cNvPr id="9218" name="Picture 2" descr="Apache HBa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444162"/>
            <a:ext cx="44767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08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
          <p:cNvSpPr>
            <a:spLocks noGrp="1"/>
          </p:cNvSpPr>
          <p:nvPr>
            <p:ph type="ctrTitle"/>
          </p:nvPr>
        </p:nvSpPr>
        <p:spPr/>
        <p:txBody>
          <a:bodyPr>
            <a:normAutofit/>
          </a:bodyPr>
          <a:lstStyle/>
          <a:p>
            <a:r>
              <a:rPr lang="zh-CN" altLang="en-US" dirty="0" smtClean="0"/>
              <a:t>最终一致性</a:t>
            </a:r>
          </a:p>
        </p:txBody>
      </p:sp>
      <p:sp>
        <p:nvSpPr>
          <p:cNvPr id="43011" name="矩形 3"/>
          <p:cNvSpPr>
            <a:spLocks noChangeArrowheads="1"/>
          </p:cNvSpPr>
          <p:nvPr/>
        </p:nvSpPr>
        <p:spPr bwMode="auto">
          <a:xfrm>
            <a:off x="611560" y="1851670"/>
            <a:ext cx="8229600" cy="1938992"/>
          </a:xfrm>
          <a:prstGeom prst="rect">
            <a:avLst/>
          </a:prstGeom>
          <a:solidFill>
            <a:srgbClr val="80C3FF">
              <a:alpha val="56863"/>
            </a:srgbClr>
          </a:solidFill>
          <a:ln w="9525">
            <a:solidFill>
              <a:srgbClr val="000000"/>
            </a:solidFill>
            <a:miter lim="800000"/>
            <a:headEnd/>
            <a:tailEnd/>
          </a:ln>
          <a:extLst/>
        </p:spPr>
        <p:txBody>
          <a:bodyPr>
            <a:spAutoFit/>
          </a:bodyPr>
          <a:lstStyle/>
          <a:p>
            <a:pPr>
              <a:lnSpc>
                <a:spcPct val="150000"/>
              </a:lnSpc>
            </a:pPr>
            <a:r>
              <a:rPr lang="en-US" altLang="zh-CN" sz="2000" dirty="0" err="1" smtClean="0">
                <a:solidFill>
                  <a:schemeClr val="bg1"/>
                </a:solidFill>
                <a:latin typeface="宋体" panose="02010600030101010101" pitchFamily="2" charset="-122"/>
                <a:ea typeface="宋体" panose="02010600030101010101" pitchFamily="2" charset="-122"/>
              </a:rPr>
              <a:t>HBase</a:t>
            </a:r>
            <a:r>
              <a:rPr lang="zh-CN" altLang="en-US" sz="2000" dirty="0">
                <a:solidFill>
                  <a:schemeClr val="bg1"/>
                </a:solidFill>
                <a:latin typeface="宋体" panose="02010600030101010101" pitchFamily="2" charset="-122"/>
                <a:ea typeface="宋体" panose="02010600030101010101" pitchFamily="2" charset="-122"/>
              </a:rPr>
              <a:t>是借助其底层的</a:t>
            </a:r>
            <a:r>
              <a:rPr lang="en-US" altLang="zh-CN" sz="2000" dirty="0" err="1">
                <a:solidFill>
                  <a:srgbClr val="FF0000"/>
                </a:solidFill>
                <a:latin typeface="宋体" panose="02010600030101010101" pitchFamily="2" charset="-122"/>
                <a:ea typeface="宋体" panose="02010600030101010101" pitchFamily="2" charset="-122"/>
              </a:rPr>
              <a:t>HDFS</a:t>
            </a:r>
            <a:r>
              <a:rPr lang="zh-CN" altLang="en-US" sz="2000" dirty="0">
                <a:solidFill>
                  <a:schemeClr val="bg1"/>
                </a:solidFill>
                <a:latin typeface="宋体" panose="02010600030101010101" pitchFamily="2" charset="-122"/>
                <a:ea typeface="宋体" panose="02010600030101010101" pitchFamily="2" charset="-122"/>
              </a:rPr>
              <a:t>来实现其数据冗余备份的</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smtClean="0">
              <a:solidFill>
                <a:schemeClr val="bg1"/>
              </a:solidFill>
              <a:latin typeface="宋体" panose="02010600030101010101" pitchFamily="2" charset="-122"/>
              <a:ea typeface="宋体" panose="02010600030101010101" pitchFamily="2" charset="-122"/>
            </a:endParaRPr>
          </a:p>
          <a:p>
            <a:pPr>
              <a:lnSpc>
                <a:spcPct val="150000"/>
              </a:lnSpc>
            </a:pPr>
            <a:r>
              <a:rPr lang="en-US" altLang="zh-CN" sz="2000" dirty="0" err="1" smtClean="0">
                <a:solidFill>
                  <a:schemeClr val="bg1"/>
                </a:solidFill>
                <a:latin typeface="宋体" panose="02010600030101010101" pitchFamily="2" charset="-122"/>
                <a:ea typeface="宋体" panose="02010600030101010101" pitchFamily="2" charset="-122"/>
              </a:rPr>
              <a:t>HDFS</a:t>
            </a:r>
            <a:r>
              <a:rPr lang="zh-CN" altLang="en-US" sz="2000" dirty="0">
                <a:solidFill>
                  <a:schemeClr val="bg1"/>
                </a:solidFill>
                <a:latin typeface="宋体" panose="02010600030101010101" pitchFamily="2" charset="-122"/>
                <a:ea typeface="宋体" panose="02010600030101010101" pitchFamily="2" charset="-122"/>
              </a:rPr>
              <a:t>采用的就是强一致性保证。在数据没有完全同步到</a:t>
            </a:r>
            <a:r>
              <a:rPr lang="en-US" altLang="zh-CN" sz="2000" dirty="0">
                <a:solidFill>
                  <a:schemeClr val="bg1"/>
                </a:solidFill>
                <a:latin typeface="宋体" panose="02010600030101010101" pitchFamily="2" charset="-122"/>
                <a:ea typeface="宋体" panose="02010600030101010101" pitchFamily="2" charset="-122"/>
              </a:rPr>
              <a:t>N</a:t>
            </a:r>
            <a:r>
              <a:rPr lang="zh-CN" altLang="en-US" sz="2000" dirty="0">
                <a:solidFill>
                  <a:schemeClr val="bg1"/>
                </a:solidFill>
                <a:latin typeface="宋体" panose="02010600030101010101" pitchFamily="2" charset="-122"/>
                <a:ea typeface="宋体" panose="02010600030101010101" pitchFamily="2" charset="-122"/>
              </a:rPr>
              <a:t>个节点前，写操作是不会返回成功的。也就是说它的</a:t>
            </a:r>
            <a:r>
              <a:rPr lang="en-US" altLang="zh-CN" sz="2000" dirty="0">
                <a:solidFill>
                  <a:schemeClr val="bg1"/>
                </a:solidFill>
                <a:latin typeface="宋体" panose="02010600030101010101" pitchFamily="2" charset="-122"/>
                <a:ea typeface="宋体" panose="02010600030101010101" pitchFamily="2" charset="-122"/>
              </a:rPr>
              <a:t>W</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N</a:t>
            </a:r>
            <a:r>
              <a:rPr lang="zh-CN" altLang="en-US" sz="2000" dirty="0">
                <a:solidFill>
                  <a:schemeClr val="bg1"/>
                </a:solidFill>
                <a:latin typeface="宋体" panose="02010600030101010101" pitchFamily="2" charset="-122"/>
                <a:ea typeface="宋体" panose="02010600030101010101" pitchFamily="2" charset="-122"/>
              </a:rPr>
              <a:t>，而读操作只需要读到一个值即可，也就是说它</a:t>
            </a:r>
            <a:r>
              <a:rPr lang="en-US" altLang="zh-CN" sz="2000" dirty="0">
                <a:solidFill>
                  <a:schemeClr val="bg1"/>
                </a:solidFill>
                <a:latin typeface="宋体" panose="02010600030101010101" pitchFamily="2" charset="-122"/>
                <a:ea typeface="宋体" panose="02010600030101010101" pitchFamily="2" charset="-122"/>
              </a:rPr>
              <a:t>R</a:t>
            </a:r>
            <a:r>
              <a:rPr lang="zh-CN" altLang="en-US" sz="2000" dirty="0">
                <a:solidFill>
                  <a:schemeClr val="bg1"/>
                </a:solidFill>
                <a:latin typeface="宋体" panose="02010600030101010101" pitchFamily="2" charset="-122"/>
                <a:ea typeface="宋体" panose="02010600030101010101" pitchFamily="2" charset="-122"/>
              </a:rPr>
              <a:t>＝</a:t>
            </a:r>
            <a:r>
              <a:rPr lang="en-US" altLang="zh-CN" sz="2000" dirty="0">
                <a:solidFill>
                  <a:schemeClr val="bg1"/>
                </a:solidFill>
                <a:latin typeface="宋体" panose="02010600030101010101" pitchFamily="2" charset="-122"/>
                <a:ea typeface="宋体" panose="02010600030101010101" pitchFamily="2" charset="-122"/>
              </a:rPr>
              <a:t>1</a:t>
            </a:r>
            <a:r>
              <a:rPr lang="zh-CN" altLang="en-US" sz="2000" dirty="0" smtClean="0">
                <a:solidFill>
                  <a:schemeClr val="bg1"/>
                </a:solidFill>
                <a:latin typeface="宋体" panose="02010600030101010101" pitchFamily="2" charset="-122"/>
                <a:ea typeface="宋体" panose="02010600030101010101" pitchFamily="2" charset="-122"/>
              </a:rPr>
              <a:t>。</a:t>
            </a:r>
            <a:endParaRPr lang="en-US" altLang="zh-CN" sz="2000" dirty="0">
              <a:solidFill>
                <a:schemeClr val="bg1"/>
              </a:solidFill>
              <a:latin typeface="宋体" panose="02010600030101010101" pitchFamily="2" charset="-122"/>
              <a:ea typeface="宋体" panose="02010600030101010101" pitchFamily="2" charset="-122"/>
            </a:endParaRPr>
          </a:p>
        </p:txBody>
      </p:sp>
      <p:sp>
        <p:nvSpPr>
          <p:cNvPr id="2" name="矩形 1"/>
          <p:cNvSpPr/>
          <p:nvPr/>
        </p:nvSpPr>
        <p:spPr>
          <a:xfrm>
            <a:off x="611560" y="906274"/>
            <a:ext cx="700833" cy="400110"/>
          </a:xfrm>
          <a:prstGeom prst="rect">
            <a:avLst/>
          </a:prstGeom>
        </p:spPr>
        <p:txBody>
          <a:bodyPr wrap="none">
            <a:spAutoFit/>
          </a:bodyPr>
          <a:lstStyle/>
          <a:p>
            <a:r>
              <a:rPr lang="zh-CN" altLang="en-US" sz="2000" b="1" dirty="0">
                <a:solidFill>
                  <a:schemeClr val="bg1"/>
                </a:solidFill>
                <a:latin typeface="宋体" panose="02010600030101010101" pitchFamily="2" charset="-122"/>
                <a:ea typeface="宋体" panose="02010600030101010101" pitchFamily="2" charset="-122"/>
              </a:rPr>
              <a:t>实例</a:t>
            </a:r>
            <a:endParaRPr lang="zh-CN" altLang="en-US" sz="2000" b="1" dirty="0"/>
          </a:p>
        </p:txBody>
      </p:sp>
    </p:spTree>
    <p:extLst>
      <p:ext uri="{BB962C8B-B14F-4D97-AF65-F5344CB8AC3E}">
        <p14:creationId xmlns:p14="http://schemas.microsoft.com/office/powerpoint/2010/main" val="422171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Autofit/>
          </a:bodyPr>
          <a:lstStyle/>
          <a:p>
            <a:r>
              <a:rPr lang="zh-CN" altLang="en-US" sz="2400" dirty="0" smtClean="0"/>
              <a:t>本章大纲</a:t>
            </a:r>
            <a:endParaRPr lang="zh-CN" altLang="en-US" sz="2400" dirty="0"/>
          </a:p>
        </p:txBody>
      </p:sp>
      <p:sp>
        <p:nvSpPr>
          <p:cNvPr id="2" name="内容占位符 1"/>
          <p:cNvSpPr>
            <a:spLocks noGrp="1"/>
          </p:cNvSpPr>
          <p:nvPr>
            <p:ph type="subTitle" idx="1"/>
          </p:nvPr>
        </p:nvSpPr>
        <p:spPr>
          <a:xfrm>
            <a:off x="611560" y="987574"/>
            <a:ext cx="8325450" cy="3855600"/>
          </a:xfrm>
        </p:spPr>
        <p:txBody>
          <a:bodyPr>
            <a:noAutofit/>
          </a:bodyPr>
          <a:lstStyle/>
          <a:p>
            <a:pPr>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简介</a:t>
            </a:r>
          </a:p>
          <a:p>
            <a:pPr>
              <a:lnSpc>
                <a:spcPct val="140000"/>
              </a:lnSpc>
              <a:buFont typeface="Wingdings" panose="05000000000000000000" pitchFamily="2" charset="2"/>
              <a:buChar char="Ø"/>
            </a:pPr>
            <a:r>
              <a:rPr lang="en-US" altLang="zh-CN" sz="2400" dirty="0" err="1" smtClean="0">
                <a:solidFill>
                  <a:schemeClr val="bg1"/>
                </a:solidFill>
              </a:rPr>
              <a:t>NoSQL</a:t>
            </a:r>
            <a:r>
              <a:rPr lang="zh-CN" altLang="en-US" sz="2400" dirty="0">
                <a:solidFill>
                  <a:schemeClr val="bg1"/>
                </a:solidFill>
              </a:rPr>
              <a:t>与关系数据库的比较</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的四大类型</a:t>
            </a:r>
          </a:p>
          <a:p>
            <a:pPr>
              <a:lnSpc>
                <a:spcPct val="140000"/>
              </a:lnSpc>
              <a:buFont typeface="Wingdings" panose="05000000000000000000" pitchFamily="2" charset="2"/>
              <a:buChar char="Ø"/>
            </a:pPr>
            <a:r>
              <a:rPr lang="en-US" altLang="zh-CN" sz="2400" dirty="0" err="1">
                <a:solidFill>
                  <a:schemeClr val="bg1"/>
                </a:solidFill>
              </a:rPr>
              <a:t>NoSQL</a:t>
            </a:r>
            <a:r>
              <a:rPr lang="zh-CN" altLang="en-US" sz="2400" dirty="0">
                <a:solidFill>
                  <a:schemeClr val="bg1"/>
                </a:solidFill>
              </a:rPr>
              <a:t>的三大基石</a:t>
            </a:r>
          </a:p>
          <a:p>
            <a:pPr>
              <a:lnSpc>
                <a:spcPct val="140000"/>
              </a:lnSpc>
              <a:buFont typeface="Wingdings" panose="05000000000000000000" pitchFamily="2" charset="2"/>
              <a:buChar char="Ø"/>
            </a:pPr>
            <a:r>
              <a:rPr lang="zh-CN" altLang="en-US" sz="2400" dirty="0">
                <a:solidFill>
                  <a:srgbClr val="FF0000"/>
                </a:solidFill>
              </a:rPr>
              <a:t>从</a:t>
            </a:r>
            <a:r>
              <a:rPr lang="en-US" altLang="zh-CN" sz="2400" dirty="0" err="1">
                <a:solidFill>
                  <a:srgbClr val="FF0000"/>
                </a:solidFill>
              </a:rPr>
              <a:t>NoSQL</a:t>
            </a:r>
            <a:r>
              <a:rPr lang="zh-CN" altLang="en-US" sz="2400" dirty="0">
                <a:solidFill>
                  <a:srgbClr val="FF0000"/>
                </a:solidFill>
              </a:rPr>
              <a:t>到</a:t>
            </a:r>
            <a:r>
              <a:rPr lang="en-US" altLang="zh-CN" sz="2400" dirty="0" err="1">
                <a:solidFill>
                  <a:srgbClr val="FF0000"/>
                </a:solidFill>
              </a:rPr>
              <a:t>NewSQL</a:t>
            </a:r>
            <a:r>
              <a:rPr lang="zh-CN" altLang="en-US" sz="2400" dirty="0">
                <a:solidFill>
                  <a:srgbClr val="FF0000"/>
                </a:solidFill>
              </a:rPr>
              <a:t>数据库</a:t>
            </a:r>
            <a:endParaRPr lang="en-US" altLang="zh-CN" sz="2400" dirty="0">
              <a:solidFill>
                <a:srgbClr val="FF0000"/>
              </a:solidFill>
            </a:endParaRPr>
          </a:p>
          <a:p>
            <a:pPr>
              <a:lnSpc>
                <a:spcPct val="140000"/>
              </a:lnSpc>
              <a:buFont typeface="Wingdings" panose="05000000000000000000" pitchFamily="2" charset="2"/>
              <a:buChar char="Ø"/>
            </a:pPr>
            <a:endParaRPr lang="zh-CN" altLang="en-US" sz="24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079039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2"/>
          <p:cNvSpPr>
            <a:spLocks noGrp="1"/>
          </p:cNvSpPr>
          <p:nvPr>
            <p:ph type="ctrTitle"/>
          </p:nvPr>
        </p:nvSpPr>
        <p:spPr/>
        <p:txBody>
          <a:bodyPr>
            <a:normAutofit/>
          </a:bodyPr>
          <a:lstStyle/>
          <a:p>
            <a:r>
              <a:rPr lang="zh-CN" altLang="en-US" dirty="0" smtClean="0"/>
              <a:t>从</a:t>
            </a:r>
            <a:r>
              <a:rPr lang="en-US" altLang="zh-CN" dirty="0" err="1" smtClean="0"/>
              <a:t>NoSQL</a:t>
            </a:r>
            <a:r>
              <a:rPr lang="zh-CN" altLang="en-US" dirty="0" smtClean="0"/>
              <a:t>到</a:t>
            </a:r>
            <a:r>
              <a:rPr lang="en-US" altLang="zh-CN" dirty="0" err="1" smtClean="0"/>
              <a:t>NewSQL</a:t>
            </a:r>
            <a:r>
              <a:rPr lang="zh-CN" altLang="en-US" dirty="0" smtClean="0"/>
              <a:t>数据库</a:t>
            </a:r>
          </a:p>
        </p:txBody>
      </p:sp>
      <p:pic>
        <p:nvPicPr>
          <p:cNvPr id="4403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16" y="1352109"/>
            <a:ext cx="7543800" cy="2709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6"/>
          <p:cNvSpPr>
            <a:spLocks noChangeArrowheads="1"/>
          </p:cNvSpPr>
          <p:nvPr/>
        </p:nvSpPr>
        <p:spPr bwMode="auto">
          <a:xfrm>
            <a:off x="2743199" y="4254526"/>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zh-CN" altLang="en-US" sz="2000" dirty="0" smtClean="0">
                <a:solidFill>
                  <a:schemeClr val="bg1"/>
                </a:solidFill>
                <a:latin typeface="宋体" panose="02010600030101010101" pitchFamily="2" charset="-122"/>
                <a:ea typeface="宋体" panose="02010600030101010101" pitchFamily="2" charset="-122"/>
              </a:rPr>
              <a:t>大数据引发数据处理架构变革</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8" name="TextBox 7"/>
          <p:cNvSpPr txBox="1"/>
          <p:nvPr/>
        </p:nvSpPr>
        <p:spPr>
          <a:xfrm>
            <a:off x="835968" y="683825"/>
            <a:ext cx="3384376"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数据库的发展</a:t>
            </a:r>
          </a:p>
        </p:txBody>
      </p:sp>
    </p:spTree>
    <p:extLst>
      <p:ext uri="{BB962C8B-B14F-4D97-AF65-F5344CB8AC3E}">
        <p14:creationId xmlns:p14="http://schemas.microsoft.com/office/powerpoint/2010/main" val="405548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zh-CN" altLang="en-US" dirty="0"/>
              <a:t>从</a:t>
            </a:r>
            <a:r>
              <a:rPr lang="en-US" altLang="zh-CN" dirty="0" err="1"/>
              <a:t>NoSQL</a:t>
            </a:r>
            <a:r>
              <a:rPr lang="zh-CN" altLang="en-US" dirty="0"/>
              <a:t>到</a:t>
            </a:r>
            <a:r>
              <a:rPr lang="en-US" altLang="zh-CN" dirty="0" err="1"/>
              <a:t>NewSQL</a:t>
            </a:r>
            <a:r>
              <a:rPr lang="zh-CN" altLang="en-US" dirty="0"/>
              <a:t>数据库</a:t>
            </a:r>
          </a:p>
        </p:txBody>
      </p:sp>
      <p:sp>
        <p:nvSpPr>
          <p:cNvPr id="5" name="椭圆 4"/>
          <p:cNvSpPr/>
          <p:nvPr/>
        </p:nvSpPr>
        <p:spPr>
          <a:xfrm>
            <a:off x="1043607" y="2552572"/>
            <a:ext cx="1750489" cy="103252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应用场景</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6" name="圆角矩形 5"/>
          <p:cNvSpPr/>
          <p:nvPr/>
        </p:nvSpPr>
        <p:spPr>
          <a:xfrm>
            <a:off x="3221809" y="1075184"/>
            <a:ext cx="1777488"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分析型应用</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7" name="圆角矩形 6"/>
          <p:cNvSpPr/>
          <p:nvPr/>
        </p:nvSpPr>
        <p:spPr>
          <a:xfrm>
            <a:off x="3302974" y="2643758"/>
            <a:ext cx="2005711"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事务型应用</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8" name="圆角矩形 7"/>
          <p:cNvSpPr/>
          <p:nvPr/>
        </p:nvSpPr>
        <p:spPr>
          <a:xfrm>
            <a:off x="3188885" y="4371950"/>
            <a:ext cx="2131580"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宋体" panose="02010600030101010101" pitchFamily="2" charset="-122"/>
                <a:ea typeface="宋体" panose="02010600030101010101" pitchFamily="2" charset="-122"/>
              </a:rPr>
              <a:t>互联网应用</a:t>
            </a:r>
            <a:endParaRPr lang="zh-CN" altLang="en-US" sz="2000" dirty="0">
              <a:solidFill>
                <a:schemeClr val="tx1"/>
              </a:solidFill>
              <a:latin typeface="宋体" panose="02010600030101010101" pitchFamily="2" charset="-122"/>
              <a:ea typeface="宋体" panose="02010600030101010101" pitchFamily="2" charset="-122"/>
            </a:endParaRPr>
          </a:p>
        </p:txBody>
      </p:sp>
      <p:cxnSp>
        <p:nvCxnSpPr>
          <p:cNvPr id="9" name="肘形连接符 8"/>
          <p:cNvCxnSpPr>
            <a:stCxn id="5" idx="0"/>
            <a:endCxn id="6" idx="1"/>
          </p:cNvCxnSpPr>
          <p:nvPr/>
        </p:nvCxnSpPr>
        <p:spPr>
          <a:xfrm rot="5400000" flipH="1" flipV="1">
            <a:off x="1993654" y="1324418"/>
            <a:ext cx="1153352" cy="1302957"/>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794097" y="2937025"/>
            <a:ext cx="506569" cy="0"/>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11" name="肘形连接符 10"/>
          <p:cNvCxnSpPr>
            <a:stCxn id="5" idx="4"/>
            <a:endCxn id="8" idx="1"/>
          </p:cNvCxnSpPr>
          <p:nvPr/>
        </p:nvCxnSpPr>
        <p:spPr>
          <a:xfrm rot="16200000" flipH="1">
            <a:off x="2021525" y="3482421"/>
            <a:ext cx="1064686" cy="1270033"/>
          </a:xfrm>
          <a:prstGeom prst="bentConnector2">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
        <p:nvSpPr>
          <p:cNvPr id="8199" name="矩形 8198"/>
          <p:cNvSpPr/>
          <p:nvPr/>
        </p:nvSpPr>
        <p:spPr>
          <a:xfrm>
            <a:off x="5868144" y="1075184"/>
            <a:ext cx="1695080" cy="64807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宋体" panose="02010600030101010101" pitchFamily="2" charset="-122"/>
                <a:ea typeface="宋体" panose="02010600030101010101" pitchFamily="2" charset="-122"/>
              </a:rPr>
              <a:t>NewSQL</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40" name="矩形 39"/>
          <p:cNvSpPr/>
          <p:nvPr/>
        </p:nvSpPr>
        <p:spPr>
          <a:xfrm>
            <a:off x="5868144" y="2643758"/>
            <a:ext cx="1728192" cy="67771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solidFill>
                  <a:schemeClr val="tx1"/>
                </a:solidFill>
                <a:latin typeface="宋体" panose="02010600030101010101" pitchFamily="2" charset="-122"/>
                <a:ea typeface="宋体" panose="02010600030101010101" pitchFamily="2" charset="-122"/>
              </a:rPr>
              <a:t>OldSQL</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41" name="矩形 40"/>
          <p:cNvSpPr/>
          <p:nvPr/>
        </p:nvSpPr>
        <p:spPr>
          <a:xfrm>
            <a:off x="5868144" y="4299940"/>
            <a:ext cx="1728192" cy="62767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chemeClr val="tx1"/>
                </a:solidFill>
                <a:latin typeface="宋体" panose="02010600030101010101" pitchFamily="2" charset="-122"/>
                <a:ea typeface="宋体" panose="02010600030101010101" pitchFamily="2" charset="-122"/>
              </a:rPr>
              <a:t>NoSQL</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14" name="TextBox 13"/>
          <p:cNvSpPr txBox="1"/>
          <p:nvPr/>
        </p:nvSpPr>
        <p:spPr>
          <a:xfrm>
            <a:off x="835968" y="683825"/>
            <a:ext cx="3384376" cy="400110"/>
          </a:xfrm>
          <a:prstGeom prst="rect">
            <a:avLst/>
          </a:prstGeom>
          <a:ln w="50800">
            <a:noFill/>
            <a:miter lim="800000"/>
          </a:ln>
        </p:spPr>
        <p:txBody>
          <a:bodyPr wrap="square" rtlCol="0">
            <a:spAutoFit/>
          </a:bodyPr>
          <a:lstStyle/>
          <a:p>
            <a:pPr marL="0" indent="0" algn="l">
              <a:buNone/>
            </a:pPr>
            <a:r>
              <a:rPr lang="zh-CN" altLang="en-US" sz="2000" dirty="0" smtClean="0">
                <a:solidFill>
                  <a:schemeClr val="bg1"/>
                </a:solidFill>
                <a:latin typeface="宋体" panose="02010600030101010101" pitchFamily="2" charset="-122"/>
                <a:ea typeface="宋体" panose="02010600030101010101" pitchFamily="2" charset="-122"/>
              </a:rPr>
              <a:t>应用场景</a:t>
            </a:r>
          </a:p>
        </p:txBody>
      </p:sp>
    </p:spTree>
    <p:extLst>
      <p:ext uri="{BB962C8B-B14F-4D97-AF65-F5344CB8AC3E}">
        <p14:creationId xmlns:p14="http://schemas.microsoft.com/office/powerpoint/2010/main" val="1139117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a:t>从</a:t>
            </a:r>
            <a:r>
              <a:rPr lang="en-US" altLang="zh-CN" dirty="0" err="1"/>
              <a:t>NoSQL</a:t>
            </a:r>
            <a:r>
              <a:rPr lang="zh-CN" altLang="en-US" dirty="0"/>
              <a:t>到</a:t>
            </a:r>
            <a:r>
              <a:rPr lang="en-US" altLang="zh-CN" dirty="0" err="1"/>
              <a:t>NewSQL</a:t>
            </a:r>
            <a:r>
              <a:rPr lang="zh-CN" altLang="en-US" dirty="0"/>
              <a:t>数据库</a:t>
            </a:r>
          </a:p>
        </p:txBody>
      </p:sp>
      <p:sp>
        <p:nvSpPr>
          <p:cNvPr id="5" name="副标题 4"/>
          <p:cNvSpPr>
            <a:spLocks noGrp="1"/>
          </p:cNvSpPr>
          <p:nvPr>
            <p:ph type="subTitle" idx="1"/>
          </p:nvPr>
        </p:nvSpPr>
        <p:spPr>
          <a:xfrm>
            <a:off x="755576" y="719339"/>
            <a:ext cx="6852600" cy="3450600"/>
          </a:xfrm>
        </p:spPr>
        <p:txBody>
          <a:bodyPr/>
          <a:lstStyle/>
          <a:p>
            <a:pPr marL="71550" indent="0">
              <a:buNone/>
            </a:pPr>
            <a:r>
              <a:rPr lang="en-US" altLang="zh-CN" dirty="0" err="1" smtClean="0">
                <a:solidFill>
                  <a:schemeClr val="bg1"/>
                </a:solidFill>
              </a:rPr>
              <a:t>NewSQL</a:t>
            </a:r>
            <a:r>
              <a:rPr lang="zh-CN" altLang="en-US" dirty="0" smtClean="0">
                <a:solidFill>
                  <a:schemeClr val="bg1"/>
                </a:solidFill>
              </a:rPr>
              <a:t>数据库</a:t>
            </a:r>
            <a:endParaRPr lang="en-US" altLang="zh-CN" dirty="0" smtClean="0">
              <a:solidFill>
                <a:schemeClr val="bg1"/>
              </a:solidFill>
            </a:endParaRPr>
          </a:p>
          <a:p>
            <a:pPr marL="71550" indent="0">
              <a:buNone/>
            </a:pPr>
            <a:r>
              <a:rPr lang="en-US" altLang="zh-CN" dirty="0" smtClean="0">
                <a:solidFill>
                  <a:schemeClr val="bg1"/>
                </a:solidFill>
              </a:rPr>
              <a:t>	</a:t>
            </a:r>
            <a:r>
              <a:rPr lang="en-US" altLang="zh-CN" dirty="0" err="1" smtClean="0">
                <a:solidFill>
                  <a:schemeClr val="bg1"/>
                </a:solidFill>
              </a:rPr>
              <a:t>NewSQL</a:t>
            </a:r>
            <a:r>
              <a:rPr lang="zh-CN" altLang="en-US" dirty="0" smtClean="0">
                <a:solidFill>
                  <a:schemeClr val="bg1"/>
                </a:solidFill>
              </a:rPr>
              <a:t>同时具备</a:t>
            </a:r>
            <a:r>
              <a:rPr lang="en-US" altLang="zh-CN" dirty="0" err="1" smtClean="0">
                <a:solidFill>
                  <a:schemeClr val="bg1"/>
                </a:solidFill>
              </a:rPr>
              <a:t>OldSQL</a:t>
            </a:r>
            <a:r>
              <a:rPr lang="zh-CN" altLang="en-US" dirty="0" smtClean="0">
                <a:solidFill>
                  <a:schemeClr val="bg1"/>
                </a:solidFill>
              </a:rPr>
              <a:t>数据库和</a:t>
            </a:r>
            <a:r>
              <a:rPr lang="en-US" altLang="zh-CN" dirty="0" err="1" smtClean="0">
                <a:solidFill>
                  <a:schemeClr val="bg1"/>
                </a:solidFill>
              </a:rPr>
              <a:t>NoSQL</a:t>
            </a:r>
            <a:r>
              <a:rPr lang="zh-CN" altLang="en-US" dirty="0" smtClean="0">
                <a:solidFill>
                  <a:schemeClr val="bg1"/>
                </a:solidFill>
              </a:rPr>
              <a:t>数据库各自的优点</a:t>
            </a:r>
            <a:endParaRPr lang="zh-CN" altLang="en-US" dirty="0">
              <a:solidFill>
                <a:schemeClr val="bg1"/>
              </a:solidFill>
            </a:endParaRPr>
          </a:p>
        </p:txBody>
      </p:sp>
      <p:sp>
        <p:nvSpPr>
          <p:cNvPr id="6" name="椭圆 5"/>
          <p:cNvSpPr/>
          <p:nvPr/>
        </p:nvSpPr>
        <p:spPr>
          <a:xfrm>
            <a:off x="3491880" y="1851670"/>
            <a:ext cx="1691224"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en-US" altLang="zh-CN" b="0" i="0" u="none" strike="noStrike" cap="none" spc="0" normalizeH="0" baseline="0" dirty="0" err="1" smtClean="0">
                <a:ln>
                  <a:noFill/>
                </a:ln>
                <a:solidFill>
                  <a:schemeClr val="bg1"/>
                </a:solidFill>
                <a:effectLst/>
                <a:uFillTx/>
                <a:latin typeface="宋体" panose="02010600030101010101" pitchFamily="2" charset="-122"/>
                <a:ea typeface="宋体" panose="02010600030101010101" pitchFamily="2" charset="-122"/>
                <a:sym typeface="Helvetica Light"/>
              </a:rPr>
              <a:t>NewSQL</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数据库</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8" name="椭圆 7"/>
          <p:cNvSpPr/>
          <p:nvPr/>
        </p:nvSpPr>
        <p:spPr>
          <a:xfrm>
            <a:off x="323528" y="2389051"/>
            <a:ext cx="187220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非常好的水平可扩展性</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9" name="椭圆 8"/>
          <p:cNvSpPr/>
          <p:nvPr/>
        </p:nvSpPr>
        <p:spPr>
          <a:xfrm>
            <a:off x="1763688" y="3609459"/>
            <a:ext cx="151216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强</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一致性</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10" name="椭圆 9"/>
          <p:cNvSpPr/>
          <p:nvPr/>
        </p:nvSpPr>
        <p:spPr>
          <a:xfrm>
            <a:off x="3581408" y="3701854"/>
            <a:ext cx="151216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事务</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一致性</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11" name="椭圆 10"/>
          <p:cNvSpPr/>
          <p:nvPr/>
        </p:nvSpPr>
        <p:spPr>
          <a:xfrm>
            <a:off x="5508104" y="3701854"/>
            <a:ext cx="1512168" cy="923290"/>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支持</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lang="en-US" altLang="zh-CN" dirty="0" smtClean="0">
                <a:solidFill>
                  <a:schemeClr val="bg1"/>
                </a:solidFill>
                <a:latin typeface="宋体" panose="02010600030101010101" pitchFamily="2" charset="-122"/>
                <a:ea typeface="宋体" panose="02010600030101010101" pitchFamily="2" charset="-122"/>
                <a:sym typeface="Helvetica Light"/>
              </a:rPr>
              <a:t>SQL</a:t>
            </a:r>
            <a:r>
              <a:rPr lang="zh-CN" altLang="en-US" dirty="0" smtClean="0">
                <a:solidFill>
                  <a:schemeClr val="bg1"/>
                </a:solidFill>
                <a:latin typeface="宋体" panose="02010600030101010101" pitchFamily="2" charset="-122"/>
                <a:ea typeface="宋体" panose="02010600030101010101" pitchFamily="2" charset="-122"/>
                <a:sym typeface="Helvetica Light"/>
              </a:rPr>
              <a:t>查询</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sp>
        <p:nvSpPr>
          <p:cNvPr id="12" name="椭圆 11"/>
          <p:cNvSpPr/>
          <p:nvPr/>
        </p:nvSpPr>
        <p:spPr>
          <a:xfrm>
            <a:off x="7236296" y="2850696"/>
            <a:ext cx="1512168" cy="1312803"/>
          </a:xfrm>
          <a:prstGeom prst="ellipse">
            <a:avLst/>
          </a:prstGeom>
          <a:noFill/>
          <a:ln w="12700" cap="flat">
            <a:solidFill>
              <a:schemeClr val="accent3"/>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支持</a:t>
            </a:r>
            <a:endParaRPr kumimoji="0" lang="en-US" altLang="zh-CN"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endParaRPr>
          </a:p>
          <a:p>
            <a:pPr marL="0" marR="0" indent="0" algn="ctr" defTabSz="825500" rtl="0" fontAlgn="auto" latinLnBrk="1" hangingPunct="0">
              <a:lnSpc>
                <a:spcPct val="100000"/>
              </a:lnSpc>
              <a:spcBef>
                <a:spcPts val="0"/>
              </a:spcBef>
              <a:spcAft>
                <a:spcPts val="0"/>
              </a:spcAft>
              <a:buClrTx/>
              <a:buSzTx/>
              <a:buFontTx/>
              <a:buNone/>
              <a:tabLst/>
            </a:pPr>
            <a:r>
              <a:rPr kumimoji="0" lang="zh-CN" altLang="en-US" b="0" i="0" u="none" strike="noStrike" cap="none" spc="0" normalizeH="0" baseline="0" dirty="0" smtClean="0">
                <a:ln>
                  <a:noFill/>
                </a:ln>
                <a:solidFill>
                  <a:schemeClr val="bg1"/>
                </a:solidFill>
                <a:effectLst/>
                <a:uFillTx/>
                <a:latin typeface="宋体" panose="02010600030101010101" pitchFamily="2" charset="-122"/>
                <a:ea typeface="宋体" panose="02010600030101010101" pitchFamily="2" charset="-122"/>
                <a:sym typeface="Helvetica Light"/>
              </a:rPr>
              <a:t>海量的数据存储</a:t>
            </a:r>
            <a:endParaRPr kumimoji="0" lang="zh-CN" altLang="en-US" b="0" i="0" u="none" strike="noStrike" cap="none" spc="0" normalizeH="0" baseline="0" dirty="0">
              <a:ln>
                <a:noFill/>
              </a:ln>
              <a:solidFill>
                <a:schemeClr val="bg1"/>
              </a:solidFill>
              <a:effectLst/>
              <a:uFillTx/>
              <a:latin typeface="宋体" panose="02010600030101010101" pitchFamily="2" charset="-122"/>
              <a:ea typeface="宋体" panose="02010600030101010101" pitchFamily="2" charset="-122"/>
              <a:sym typeface="Helvetica Light"/>
            </a:endParaRPr>
          </a:p>
        </p:txBody>
      </p:sp>
      <p:cxnSp>
        <p:nvCxnSpPr>
          <p:cNvPr id="13" name="直接连接符 12"/>
          <p:cNvCxnSpPr>
            <a:stCxn id="6" idx="2"/>
            <a:endCxn id="8" idx="6"/>
          </p:cNvCxnSpPr>
          <p:nvPr/>
        </p:nvCxnSpPr>
        <p:spPr>
          <a:xfrm flipH="1">
            <a:off x="2195736" y="2313315"/>
            <a:ext cx="1296144" cy="537381"/>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5" name="直接连接符 14"/>
          <p:cNvCxnSpPr>
            <a:endCxn id="9" idx="7"/>
          </p:cNvCxnSpPr>
          <p:nvPr/>
        </p:nvCxnSpPr>
        <p:spPr>
          <a:xfrm flipH="1">
            <a:off x="3054404" y="2582005"/>
            <a:ext cx="527004" cy="1162667"/>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直接连接符 16"/>
          <p:cNvCxnSpPr>
            <a:endCxn id="10" idx="0"/>
          </p:cNvCxnSpPr>
          <p:nvPr/>
        </p:nvCxnSpPr>
        <p:spPr>
          <a:xfrm>
            <a:off x="4211960" y="2774960"/>
            <a:ext cx="125532" cy="926894"/>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2" name="直接连接符 21"/>
          <p:cNvCxnSpPr>
            <a:endCxn id="11" idx="0"/>
          </p:cNvCxnSpPr>
          <p:nvPr/>
        </p:nvCxnSpPr>
        <p:spPr>
          <a:xfrm>
            <a:off x="5093576" y="2520784"/>
            <a:ext cx="1170612" cy="1181070"/>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4" name="直接连接符 23"/>
          <p:cNvCxnSpPr>
            <a:endCxn id="12" idx="0"/>
          </p:cNvCxnSpPr>
          <p:nvPr/>
        </p:nvCxnSpPr>
        <p:spPr>
          <a:xfrm>
            <a:off x="5183104" y="2190872"/>
            <a:ext cx="2809276" cy="659824"/>
          </a:xfrm>
          <a:prstGeom prst="line">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243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2"/>
          <p:cNvSpPr>
            <a:spLocks noGrp="1"/>
          </p:cNvSpPr>
          <p:nvPr>
            <p:ph type="ctrTitle"/>
          </p:nvPr>
        </p:nvSpPr>
        <p:spPr/>
        <p:txBody>
          <a:bodyPr>
            <a:normAutofit/>
          </a:bodyPr>
          <a:lstStyle/>
          <a:p>
            <a:r>
              <a:rPr lang="en-US" altLang="zh-CN" dirty="0" smtClean="0"/>
              <a:t> </a:t>
            </a:r>
            <a:r>
              <a:rPr lang="zh-CN" altLang="en-US" dirty="0" smtClean="0"/>
              <a:t>从</a:t>
            </a:r>
            <a:r>
              <a:rPr lang="en-US" altLang="zh-CN" dirty="0" err="1" smtClean="0"/>
              <a:t>NoSQL</a:t>
            </a:r>
            <a:r>
              <a:rPr lang="zh-CN" altLang="en-US" dirty="0" smtClean="0"/>
              <a:t>到</a:t>
            </a:r>
            <a:r>
              <a:rPr lang="en-US" altLang="zh-CN" dirty="0" err="1" smtClean="0"/>
              <a:t>NewSQL</a:t>
            </a:r>
            <a:r>
              <a:rPr lang="zh-CN" altLang="en-US" dirty="0" smtClean="0"/>
              <a:t>数据库</a:t>
            </a:r>
          </a:p>
        </p:txBody>
      </p:sp>
      <p:pic>
        <p:nvPicPr>
          <p:cNvPr id="4505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1600" y="1151395"/>
            <a:ext cx="7315200" cy="3707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467543" y="751285"/>
            <a:ext cx="6326411" cy="400110"/>
          </a:xfrm>
          <a:prstGeom prst="rect">
            <a:avLst/>
          </a:prstGeom>
        </p:spPr>
        <p:txBody>
          <a:bodyPr wrap="square">
            <a:spAutoFit/>
          </a:bodyPr>
          <a:lstStyle/>
          <a:p>
            <a:r>
              <a:rPr lang="zh-CN" altLang="en-US" sz="2000" dirty="0">
                <a:solidFill>
                  <a:schemeClr val="bg1"/>
                </a:solidFill>
                <a:latin typeface="宋体" panose="02010600030101010101" pitchFamily="2" charset="-122"/>
                <a:ea typeface="宋体" panose="02010600030101010101" pitchFamily="2" charset="-122"/>
              </a:rPr>
              <a:t>关系数据库、</a:t>
            </a:r>
            <a:r>
              <a:rPr lang="en-US" altLang="zh-CN" sz="2000" dirty="0" err="1">
                <a:solidFill>
                  <a:schemeClr val="bg1"/>
                </a:solidFill>
                <a:latin typeface="宋体" panose="02010600030101010101" pitchFamily="2" charset="-122"/>
                <a:ea typeface="宋体" panose="02010600030101010101" pitchFamily="2" charset="-122"/>
              </a:rPr>
              <a:t>NoSQL</a:t>
            </a:r>
            <a:r>
              <a:rPr lang="zh-CN" altLang="en-US" sz="2000" dirty="0">
                <a:solidFill>
                  <a:schemeClr val="bg1"/>
                </a:solidFill>
                <a:latin typeface="宋体" panose="02010600030101010101" pitchFamily="2" charset="-122"/>
                <a:ea typeface="宋体" panose="02010600030101010101" pitchFamily="2" charset="-122"/>
              </a:rPr>
              <a:t>和</a:t>
            </a:r>
            <a:r>
              <a:rPr lang="en-US" altLang="zh-CN" sz="2000" dirty="0" err="1">
                <a:solidFill>
                  <a:schemeClr val="bg1"/>
                </a:solidFill>
                <a:latin typeface="宋体" panose="02010600030101010101" pitchFamily="2" charset="-122"/>
                <a:ea typeface="宋体" panose="02010600030101010101" pitchFamily="2" charset="-122"/>
              </a:rPr>
              <a:t>NewSQL</a:t>
            </a:r>
            <a:r>
              <a:rPr lang="zh-CN" altLang="en-US" sz="2000" dirty="0">
                <a:solidFill>
                  <a:schemeClr val="bg1"/>
                </a:solidFill>
                <a:latin typeface="宋体" panose="02010600030101010101" pitchFamily="2" charset="-122"/>
                <a:ea typeface="宋体" panose="02010600030101010101" pitchFamily="2" charset="-122"/>
              </a:rPr>
              <a:t>数据库产品分类图 </a:t>
            </a:r>
          </a:p>
        </p:txBody>
      </p:sp>
      <p:sp>
        <p:nvSpPr>
          <p:cNvPr id="2" name="矩形 1"/>
          <p:cNvSpPr/>
          <p:nvPr/>
        </p:nvSpPr>
        <p:spPr>
          <a:xfrm>
            <a:off x="2987824" y="2787774"/>
            <a:ext cx="3590106" cy="1008112"/>
          </a:xfrm>
          <a:prstGeom prst="rect">
            <a:avLst/>
          </a:prstGeom>
          <a:noFill/>
          <a:ln w="12700" cap="flat">
            <a:solidFill>
              <a:srgbClr val="FF0000"/>
            </a:solid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1" hangingPunct="0">
              <a:lnSpc>
                <a:spcPct val="100000"/>
              </a:lnSpc>
              <a:spcBef>
                <a:spcPts val="0"/>
              </a:spcBef>
              <a:spcAft>
                <a:spcPts val="0"/>
              </a:spcAft>
              <a:buClrTx/>
              <a:buSzTx/>
              <a:buFontTx/>
              <a:buNone/>
              <a:tabLst/>
            </a:pPr>
            <a:endParaRPr kumimoji="0" lang="zh-CN" altLang="en-US" sz="3600"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136692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课后题</a:t>
            </a:r>
            <a:endParaRPr lang="zh-CN" altLang="en-US" dirty="0"/>
          </a:p>
        </p:txBody>
      </p:sp>
      <p:sp>
        <p:nvSpPr>
          <p:cNvPr id="3" name="副标题 2"/>
          <p:cNvSpPr>
            <a:spLocks noGrp="1"/>
          </p:cNvSpPr>
          <p:nvPr>
            <p:ph type="subTitle" idx="1"/>
          </p:nvPr>
        </p:nvSpPr>
        <p:spPr>
          <a:xfrm>
            <a:off x="611560" y="699542"/>
            <a:ext cx="8208912" cy="3450600"/>
          </a:xfrm>
        </p:spPr>
        <p:txBody>
          <a:bodyPr>
            <a:normAutofit fontScale="85000" lnSpcReduction="10000"/>
          </a:bodyPr>
          <a:lstStyle/>
          <a:p>
            <a:pPr>
              <a:buClr>
                <a:schemeClr val="bg1"/>
              </a:buClr>
              <a:buSzPct val="65000"/>
              <a:buFont typeface="Wingdings" panose="05000000000000000000" pitchFamily="2" charset="2"/>
              <a:buChar char="l"/>
            </a:pPr>
            <a:r>
              <a:rPr lang="zh-CN" altLang="en-US" dirty="0" smtClean="0">
                <a:solidFill>
                  <a:schemeClr val="bg1"/>
                </a:solidFill>
              </a:rPr>
              <a:t>关系数据库在哪些方面无法满足</a:t>
            </a:r>
            <a:r>
              <a:rPr lang="en-US" altLang="zh-CN" dirty="0" smtClean="0">
                <a:solidFill>
                  <a:schemeClr val="bg1"/>
                </a:solidFill>
              </a:rPr>
              <a:t>web2.0</a:t>
            </a:r>
            <a:r>
              <a:rPr lang="zh-CN" altLang="en-US" dirty="0" smtClean="0">
                <a:solidFill>
                  <a:schemeClr val="bg1"/>
                </a:solidFill>
              </a:rPr>
              <a:t>的需求</a:t>
            </a:r>
            <a:r>
              <a:rPr lang="en-US" altLang="zh-CN" dirty="0" smtClean="0">
                <a:solidFill>
                  <a:schemeClr val="bg1"/>
                </a:solidFill>
              </a:rPr>
              <a:t>?</a:t>
            </a:r>
          </a:p>
          <a:p>
            <a:pPr>
              <a:buClr>
                <a:schemeClr val="bg1"/>
              </a:buClr>
              <a:buSzPct val="65000"/>
              <a:buFont typeface="Wingdings" panose="05000000000000000000" pitchFamily="2" charset="2"/>
              <a:buChar char="l"/>
            </a:pPr>
            <a:r>
              <a:rPr lang="zh-CN" altLang="en-US" dirty="0" smtClean="0">
                <a:solidFill>
                  <a:schemeClr val="bg1"/>
                </a:solidFill>
              </a:rPr>
              <a:t>为什么说关系数据库的一些关键特性在</a:t>
            </a:r>
            <a:r>
              <a:rPr lang="en-US" altLang="zh-CN" dirty="0" smtClean="0">
                <a:solidFill>
                  <a:schemeClr val="bg1"/>
                </a:solidFill>
              </a:rPr>
              <a:t>web2.0</a:t>
            </a:r>
            <a:r>
              <a:rPr lang="zh-CN" altLang="en-US" dirty="0" smtClean="0">
                <a:solidFill>
                  <a:schemeClr val="bg1"/>
                </a:solidFill>
              </a:rPr>
              <a:t>时代称为肋“鸡肋”？</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比较关系数据库与</a:t>
            </a:r>
            <a:r>
              <a:rPr lang="en-US" altLang="zh-CN" dirty="0" err="1" smtClean="0">
                <a:solidFill>
                  <a:schemeClr val="bg1"/>
                </a:solidFill>
              </a:rPr>
              <a:t>NoSQL</a:t>
            </a:r>
            <a:r>
              <a:rPr lang="zh-CN" altLang="en-US" dirty="0" smtClean="0">
                <a:solidFill>
                  <a:schemeClr val="bg1"/>
                </a:solidFill>
              </a:rPr>
              <a:t>的优缺点</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a:t>
            </a:r>
            <a:r>
              <a:rPr lang="en-US" altLang="zh-CN" dirty="0" err="1" smtClean="0">
                <a:solidFill>
                  <a:schemeClr val="bg1"/>
                </a:solidFill>
              </a:rPr>
              <a:t>NoSQL</a:t>
            </a:r>
            <a:r>
              <a:rPr lang="zh-CN" altLang="en-US" dirty="0" smtClean="0">
                <a:solidFill>
                  <a:schemeClr val="bg1"/>
                </a:solidFill>
              </a:rPr>
              <a:t>数据库的四大类型，适用场合和优缺点</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a:t>
            </a:r>
            <a:r>
              <a:rPr lang="en-US" altLang="zh-CN" dirty="0" smtClean="0">
                <a:solidFill>
                  <a:schemeClr val="bg1"/>
                </a:solidFill>
              </a:rPr>
              <a:t>CAP</a:t>
            </a:r>
            <a:r>
              <a:rPr lang="zh-CN" altLang="en-US" dirty="0" smtClean="0">
                <a:solidFill>
                  <a:schemeClr val="bg1"/>
                </a:solidFill>
              </a:rPr>
              <a:t>理论的具体含义</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论述数据库</a:t>
            </a:r>
            <a:r>
              <a:rPr lang="en-US" altLang="zh-CN" dirty="0" smtClean="0">
                <a:solidFill>
                  <a:schemeClr val="bg1"/>
                </a:solidFill>
              </a:rPr>
              <a:t>ACID</a:t>
            </a:r>
            <a:r>
              <a:rPr lang="zh-CN" altLang="en-US" dirty="0" smtClean="0">
                <a:solidFill>
                  <a:schemeClr val="bg1"/>
                </a:solidFill>
              </a:rPr>
              <a:t>四性的含义</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论述</a:t>
            </a:r>
            <a:r>
              <a:rPr lang="en-US" altLang="zh-CN" dirty="0" smtClean="0">
                <a:solidFill>
                  <a:schemeClr val="bg1"/>
                </a:solidFill>
              </a:rPr>
              <a:t>BASE</a:t>
            </a:r>
            <a:r>
              <a:rPr lang="zh-CN" altLang="en-US" dirty="0" smtClean="0">
                <a:solidFill>
                  <a:schemeClr val="bg1"/>
                </a:solidFill>
              </a:rPr>
              <a:t>的含义</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en-US" dirty="0" smtClean="0">
                <a:solidFill>
                  <a:schemeClr val="bg1"/>
                </a:solidFill>
              </a:rPr>
              <a:t>什么是最终一致性？</a:t>
            </a:r>
            <a:endParaRPr lang="en-US" altLang="zh-CN" dirty="0" smtClean="0">
              <a:solidFill>
                <a:schemeClr val="bg1"/>
              </a:solidFill>
            </a:endParaRPr>
          </a:p>
          <a:p>
            <a:pPr>
              <a:buClr>
                <a:schemeClr val="bg1"/>
              </a:buClr>
              <a:buSzPct val="65000"/>
              <a:buFont typeface="Wingdings" panose="05000000000000000000" pitchFamily="2" charset="2"/>
              <a:buChar char="l"/>
            </a:pPr>
            <a:r>
              <a:rPr lang="zh-CN" altLang="zh-CN" dirty="0">
                <a:solidFill>
                  <a:schemeClr val="bg1"/>
                </a:solidFill>
              </a:rPr>
              <a:t>最终一致性根据更新数据后各进程访问到数据的时间和方式的不同，又可以区分</a:t>
            </a:r>
            <a:r>
              <a:rPr lang="zh-CN" altLang="zh-CN" dirty="0" smtClean="0">
                <a:solidFill>
                  <a:schemeClr val="bg1"/>
                </a:solidFill>
              </a:rPr>
              <a:t>为</a:t>
            </a:r>
            <a:r>
              <a:rPr lang="zh-CN" altLang="en-US" dirty="0" smtClean="0">
                <a:solidFill>
                  <a:schemeClr val="bg1"/>
                </a:solidFill>
              </a:rPr>
              <a:t>哪些不同类型的一致性？</a:t>
            </a:r>
            <a:endParaRPr lang="zh-CN" altLang="zh-CN" dirty="0">
              <a:solidFill>
                <a:schemeClr val="bg1"/>
              </a:solidFill>
            </a:endParaRPr>
          </a:p>
          <a:p>
            <a:pPr>
              <a:buClr>
                <a:schemeClr val="bg1"/>
              </a:buClr>
              <a:buSzPct val="65000"/>
              <a:buFont typeface="Wingdings" panose="05000000000000000000" pitchFamily="2" charset="2"/>
              <a:buChar char="l"/>
            </a:pPr>
            <a:endParaRPr lang="en-US" altLang="zh-CN" dirty="0" smtClean="0">
              <a:solidFill>
                <a:schemeClr val="bg1"/>
              </a:solidFill>
            </a:endParaRPr>
          </a:p>
          <a:p>
            <a:endParaRPr lang="zh-CN" altLang="en-US" dirty="0"/>
          </a:p>
        </p:txBody>
      </p:sp>
    </p:spTree>
    <p:extLst>
      <p:ext uri="{BB962C8B-B14F-4D97-AF65-F5344CB8AC3E}">
        <p14:creationId xmlns:p14="http://schemas.microsoft.com/office/powerpoint/2010/main" val="3549364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sp>
        <p:nvSpPr>
          <p:cNvPr id="4" name="椭圆 3"/>
          <p:cNvSpPr/>
          <p:nvPr/>
        </p:nvSpPr>
        <p:spPr>
          <a:xfrm>
            <a:off x="887491" y="2584336"/>
            <a:ext cx="1656184" cy="81249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特点</a:t>
            </a:r>
          </a:p>
        </p:txBody>
      </p:sp>
      <p:sp>
        <p:nvSpPr>
          <p:cNvPr id="5" name="圆角矩形 4"/>
          <p:cNvSpPr/>
          <p:nvPr/>
        </p:nvSpPr>
        <p:spPr>
          <a:xfrm>
            <a:off x="3839819" y="1270806"/>
            <a:ext cx="2304256" cy="64807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灵活的可扩展性</a:t>
            </a:r>
          </a:p>
        </p:txBody>
      </p:sp>
      <p:sp>
        <p:nvSpPr>
          <p:cNvPr id="7" name="圆角矩形 6"/>
          <p:cNvSpPr/>
          <p:nvPr/>
        </p:nvSpPr>
        <p:spPr>
          <a:xfrm>
            <a:off x="3851920" y="2633288"/>
            <a:ext cx="2304256" cy="5865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灵活的数据模型</a:t>
            </a:r>
          </a:p>
        </p:txBody>
      </p:sp>
      <p:sp>
        <p:nvSpPr>
          <p:cNvPr id="8" name="圆角矩形 7"/>
          <p:cNvSpPr/>
          <p:nvPr/>
        </p:nvSpPr>
        <p:spPr>
          <a:xfrm>
            <a:off x="3851920" y="4022110"/>
            <a:ext cx="2304256" cy="555662"/>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宋体" panose="02010600030101010101" pitchFamily="2" charset="-122"/>
                <a:ea typeface="宋体" panose="02010600030101010101" pitchFamily="2" charset="-122"/>
              </a:rPr>
              <a:t>和云计算的紧密结合</a:t>
            </a:r>
          </a:p>
        </p:txBody>
      </p:sp>
      <p:cxnSp>
        <p:nvCxnSpPr>
          <p:cNvPr id="6" name="肘形连接符 5"/>
          <p:cNvCxnSpPr>
            <a:endCxn id="5" idx="1"/>
          </p:cNvCxnSpPr>
          <p:nvPr/>
        </p:nvCxnSpPr>
        <p:spPr>
          <a:xfrm rot="5400000" flipH="1" flipV="1">
            <a:off x="2299448" y="1010977"/>
            <a:ext cx="956506" cy="2124236"/>
          </a:xfrm>
          <a:prstGeom prst="bentConnector2">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endCxn id="7" idx="1"/>
          </p:cNvCxnSpPr>
          <p:nvPr/>
        </p:nvCxnSpPr>
        <p:spPr>
          <a:xfrm flipV="1">
            <a:off x="2543675" y="2926555"/>
            <a:ext cx="1308245" cy="23903"/>
          </a:xfrm>
          <a:prstGeom prst="straightConnector1">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a:endCxn id="8" idx="1"/>
          </p:cNvCxnSpPr>
          <p:nvPr/>
        </p:nvCxnSpPr>
        <p:spPr>
          <a:xfrm rot="16200000" flipH="1">
            <a:off x="2315700" y="2763720"/>
            <a:ext cx="936103" cy="2136337"/>
          </a:xfrm>
          <a:prstGeom prst="bentConnector2">
            <a:avLst/>
          </a:prstGeom>
          <a:ln>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271043" y="736509"/>
            <a:ext cx="3647152" cy="400110"/>
          </a:xfrm>
          <a:prstGeom prst="rect">
            <a:avLst/>
          </a:prstGeom>
          <a:noFill/>
        </p:spPr>
        <p:txBody>
          <a:bodyPr wrap="none">
            <a:spAutoFit/>
          </a:bodyPr>
          <a:lstStyle/>
          <a:p>
            <a:r>
              <a:rPr lang="en-US" altLang="zh-CN" sz="2000" b="1" dirty="0" err="1" smtClean="0">
                <a:solidFill>
                  <a:schemeClr val="bg1"/>
                </a:solidFill>
                <a:latin typeface="宋体" panose="02010600030101010101" pitchFamily="2" charset="-122"/>
                <a:ea typeface="宋体" panose="02010600030101010101" pitchFamily="2" charset="-122"/>
              </a:rPr>
              <a:t>NoSQL</a:t>
            </a:r>
            <a:r>
              <a:rPr lang="zh-CN" altLang="en-US" sz="2000" b="1" dirty="0">
                <a:solidFill>
                  <a:schemeClr val="bg1"/>
                </a:solidFill>
                <a:latin typeface="宋体" panose="02010600030101010101" pitchFamily="2" charset="-122"/>
                <a:ea typeface="宋体" panose="02010600030101010101" pitchFamily="2" charset="-122"/>
              </a:rPr>
              <a:t>数据库具有以下几个特点</a:t>
            </a:r>
            <a:endParaRPr lang="zh-CN" altLang="en-US" sz="2000" b="1" dirty="0">
              <a:solidFill>
                <a:schemeClr val="bg1"/>
              </a:solidFill>
            </a:endParaRPr>
          </a:p>
        </p:txBody>
      </p:sp>
    </p:spTree>
    <p:extLst>
      <p:ext uri="{BB962C8B-B14F-4D97-AF65-F5344CB8AC3E}">
        <p14:creationId xmlns:p14="http://schemas.microsoft.com/office/powerpoint/2010/main" val="3478616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anim calcmode="lin" valueType="num">
                                      <p:cBhvr>
                                        <p:cTn id="13" dur="1000" fill="hold"/>
                                        <p:tgtEl>
                                          <p:spTgt spid="12"/>
                                        </p:tgtEl>
                                        <p:attrNameLst>
                                          <p:attrName>ppt_x</p:attrName>
                                        </p:attrNameLst>
                                      </p:cBhvr>
                                      <p:tavLst>
                                        <p:tav tm="0">
                                          <p:val>
                                            <p:strVal val="#ppt_x"/>
                                          </p:val>
                                        </p:tav>
                                        <p:tav tm="100000">
                                          <p:val>
                                            <p:strVal val="#ppt_x"/>
                                          </p:val>
                                        </p:tav>
                                      </p:tavLst>
                                    </p:anim>
                                    <p:anim calcmode="lin" valueType="num">
                                      <p:cBhvr>
                                        <p:cTn id="1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err="1"/>
              <a:t>NoSQL</a:t>
            </a:r>
            <a:r>
              <a:rPr lang="zh-CN" altLang="en-US" dirty="0"/>
              <a:t>简介</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771550"/>
            <a:ext cx="4392488" cy="4180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71043" y="925794"/>
            <a:ext cx="958917" cy="400110"/>
          </a:xfrm>
          <a:prstGeom prst="rect">
            <a:avLst/>
          </a:prstGeom>
          <a:noFill/>
        </p:spPr>
        <p:txBody>
          <a:bodyPr wrap="none">
            <a:spAutoFit/>
          </a:bodyPr>
          <a:lstStyle/>
          <a:p>
            <a:r>
              <a:rPr lang="zh-CN" altLang="en-US" sz="2000" b="1" dirty="0">
                <a:solidFill>
                  <a:schemeClr val="bg1"/>
                </a:solidFill>
                <a:latin typeface="宋体" panose="02010600030101010101" pitchFamily="2" charset="-122"/>
                <a:ea typeface="宋体" panose="02010600030101010101" pitchFamily="2" charset="-122"/>
              </a:rPr>
              <a:t>云计算</a:t>
            </a:r>
          </a:p>
        </p:txBody>
      </p:sp>
    </p:spTree>
    <p:extLst>
      <p:ext uri="{BB962C8B-B14F-4D97-AF65-F5344CB8AC3E}">
        <p14:creationId xmlns:p14="http://schemas.microsoft.com/office/powerpoint/2010/main" val="424257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Effect transition="in" filter="fade">
                                      <p:cBhvr>
                                        <p:cTn id="14" dur="1000"/>
                                        <p:tgtEl>
                                          <p:spTgt spid="2050"/>
                                        </p:tgtEl>
                                      </p:cBhvr>
                                    </p:animEffect>
                                    <p:anim calcmode="lin" valueType="num">
                                      <p:cBhvr>
                                        <p:cTn id="15" dur="1000" fill="hold"/>
                                        <p:tgtEl>
                                          <p:spTgt spid="2050"/>
                                        </p:tgtEl>
                                        <p:attrNameLst>
                                          <p:attrName>ppt_x</p:attrName>
                                        </p:attrNameLst>
                                      </p:cBhvr>
                                      <p:tavLst>
                                        <p:tav tm="0">
                                          <p:val>
                                            <p:strVal val="#ppt_x"/>
                                          </p:val>
                                        </p:tav>
                                        <p:tav tm="100000">
                                          <p:val>
                                            <p:strVal val="#ppt_x"/>
                                          </p:val>
                                        </p:tav>
                                      </p:tavLst>
                                    </p:anim>
                                    <p:anim calcmode="lin" valueType="num">
                                      <p:cBhvr>
                                        <p:cTn id="16"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tailEnd type="triangle"/>
        </a:ln>
      </a:spPr>
      <a:bodyPr/>
      <a:lstStyle/>
      <a:style>
        <a:lnRef idx="1">
          <a:schemeClr val="accent3"/>
        </a:lnRef>
        <a:fillRef idx="0">
          <a:schemeClr val="accent3"/>
        </a:fillRef>
        <a:effectRef idx="0">
          <a:schemeClr val="accent3"/>
        </a:effectRef>
        <a:fontRef idx="minor">
          <a:schemeClr val="tx1"/>
        </a:fontRef>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 xmlns:thm15="http://schemas.microsoft.com/office/thememl/2012/main" name="PPT模板V2-Windows-PowerPoint-PPT.potx" id="{20762C19-B23E-4BEB-93D1-C3851CE18177}" vid="{DBA93716-93B0-4C40-BF2A-3EFAFA21AD8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
  <TotalTime>2662</TotalTime>
  <Words>7667</Words>
  <Application>Microsoft Office PowerPoint</Application>
  <PresentationFormat>全屏显示(16:9)</PresentationFormat>
  <Paragraphs>714</Paragraphs>
  <Slides>76</Slides>
  <Notes>63</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Black</vt:lpstr>
      <vt:lpstr>课程目标</vt:lpstr>
      <vt:lpstr>参考书</vt:lpstr>
      <vt:lpstr>NoSQL概述  </vt:lpstr>
      <vt:lpstr>本章大纲</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NoSQL简介</vt:lpstr>
      <vt:lpstr>本章大纲</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NoSQL与关系数据库的比较</vt:lpstr>
      <vt:lpstr>本章大纲</vt:lpstr>
      <vt:lpstr>NoSQL的四大类型</vt:lpstr>
      <vt:lpstr>NoSQL的四大类型</vt:lpstr>
      <vt:lpstr>键值数据库</vt:lpstr>
      <vt:lpstr>键值数据库</vt:lpstr>
      <vt:lpstr>列族数据库</vt:lpstr>
      <vt:lpstr>文档数据库</vt:lpstr>
      <vt:lpstr>文档数据库</vt:lpstr>
      <vt:lpstr>文档数据库</vt:lpstr>
      <vt:lpstr> 图形数据库</vt:lpstr>
      <vt:lpstr>不同类型数据库比较分析</vt:lpstr>
      <vt:lpstr>本章大纲</vt:lpstr>
      <vt:lpstr>CAP理论</vt:lpstr>
      <vt:lpstr>CAP理论</vt:lpstr>
      <vt:lpstr>CAP理论</vt:lpstr>
      <vt:lpstr>CAP理论</vt:lpstr>
      <vt:lpstr>CAP理论</vt:lpstr>
      <vt:lpstr>CAP理论</vt:lpstr>
      <vt:lpstr>CAP理论</vt:lpstr>
      <vt:lpstr>CAP理论</vt:lpstr>
      <vt:lpstr>BASE</vt:lpstr>
      <vt:lpstr>BASE</vt:lpstr>
      <vt:lpstr> BASE</vt:lpstr>
      <vt:lpstr>BASE</vt:lpstr>
      <vt:lpstr> 最终一致性</vt:lpstr>
      <vt:lpstr>最终一致性</vt:lpstr>
      <vt:lpstr>最终一致性</vt:lpstr>
      <vt:lpstr>最终一致性</vt:lpstr>
      <vt:lpstr>最终一致性</vt:lpstr>
      <vt:lpstr>本章大纲</vt:lpstr>
      <vt:lpstr>从NoSQL到NewSQL数据库</vt:lpstr>
      <vt:lpstr>从NoSQL到NewSQL数据库</vt:lpstr>
      <vt:lpstr>从NoSQL到NewSQL数据库</vt:lpstr>
      <vt:lpstr> 从NoSQL到NewSQL数据库</vt:lpstr>
      <vt:lpstr>课后题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admin</cp:lastModifiedBy>
  <cp:revision>1101</cp:revision>
  <dcterms:modified xsi:type="dcterms:W3CDTF">2019-05-09T04:03:31Z</dcterms:modified>
</cp:coreProperties>
</file>