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7" r:id="rId2"/>
    <p:sldId id="328" r:id="rId3"/>
    <p:sldId id="329" r:id="rId4"/>
    <p:sldId id="330" r:id="rId5"/>
    <p:sldId id="349" r:id="rId6"/>
    <p:sldId id="331" r:id="rId7"/>
    <p:sldId id="335" r:id="rId8"/>
    <p:sldId id="332" r:id="rId9"/>
    <p:sldId id="333" r:id="rId10"/>
    <p:sldId id="334" r:id="rId11"/>
    <p:sldId id="336" r:id="rId12"/>
    <p:sldId id="339" r:id="rId13"/>
    <p:sldId id="337" r:id="rId14"/>
    <p:sldId id="351" r:id="rId15"/>
    <p:sldId id="340" r:id="rId16"/>
    <p:sldId id="341" r:id="rId17"/>
    <p:sldId id="342" r:id="rId18"/>
    <p:sldId id="350" r:id="rId19"/>
    <p:sldId id="343" r:id="rId20"/>
    <p:sldId id="352" r:id="rId21"/>
    <p:sldId id="353" r:id="rId22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9" autoAdjust="0"/>
    <p:restoredTop sz="86900" autoAdjust="0"/>
  </p:normalViewPr>
  <p:slideViewPr>
    <p:cSldViewPr snapToObjects="1">
      <p:cViewPr>
        <p:scale>
          <a:sx n="92" d="100"/>
          <a:sy n="92" d="100"/>
        </p:scale>
        <p:origin x="-696" y="-6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/>
              <a:t>保证分布式环境下产生唯一的标识</a:t>
            </a:r>
            <a:r>
              <a:rPr lang="en-US" altLang="zh-CN" dirty="0" smtClean="0"/>
              <a:t>,</a:t>
            </a:r>
            <a:r>
              <a:rPr lang="zh-CN" altLang="en-US" dirty="0" smtClean="0"/>
              <a:t>来看是怎么做到的，下面图显示了隐含存储的信息</a:t>
            </a:r>
            <a:endParaRPr lang="en-US" altLang="zh-CN" dirty="0" smtClean="0"/>
          </a:p>
          <a:p>
            <a:r>
              <a:rPr lang="zh-CN" altLang="en-US" dirty="0" smtClean="0"/>
              <a:t>前四个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时间开始的时间戳，时间为秒，意味着包含了文档创建的时间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主机的唯一标识符，主机名的散列值，保证不同主机生成不同的</a:t>
            </a:r>
            <a:r>
              <a:rPr lang="en-US" altLang="zh-CN" dirty="0" err="1" smtClean="0"/>
              <a:t>ObjectID</a:t>
            </a:r>
            <a:r>
              <a:rPr lang="zh-CN" altLang="en-US" dirty="0" smtClean="0"/>
              <a:t>，不会产生冲突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个值保证同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秒不同主机生成的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是唯一的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进程标识符，保证了同一台机器上，不同进程产生的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是唯一的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个，同一秒，不同机器的，不同进程产生的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是唯一的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最后三个数字自动增加的计数器，确保同一个进程同一秒产生的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是唯一的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个字节保证，分布式环境下产生唯一的标识，对于分布式环境是非常重要的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需要说明的是：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是轻量型的， 产生速度很快，由在服务器端，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服务产生，或者由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客户端驱动产生。有兴趣的同学可以看一下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端的驱动程序生成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mongdb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的代码实现</a:t>
            </a:r>
            <a:endParaRPr lang="en-US" altLang="zh-CN" dirty="0" smtClean="0"/>
          </a:p>
          <a:p>
            <a:endParaRPr lang="en-US" altLang="zh-CN" dirty="0" smtClean="0"/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</a:t>
            </a:r>
            <a:r>
              <a:rPr lang="en-US" altLang="zh-CN" sz="900" baseline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内建的用于创建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对象的函数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getTimestamp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提取前四个字节的时间戳，返回值是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用于取得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ObjectId16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进制字符串的表示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</a:t>
            </a:r>
          </a:p>
          <a:p>
            <a:pPr marL="71550" indent="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None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x.getTimestamp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</a:p>
          <a:p>
            <a:pPr marL="71550" indent="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None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x.valueOf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从而使数据组织方式更加自然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可以表达非常复杂的数据结构，子文档数组，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仿照关系型数据库表引用的表示，这个文档可以被拆分为两个集合：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blog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4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评论集合中的</a:t>
            </a:r>
            <a:r>
              <a:rPr lang="en-US" altLang="zh-CN" b="1" dirty="0" smtClean="0"/>
              <a:t>blog</a:t>
            </a:r>
            <a:r>
              <a:rPr lang="zh-CN" altLang="en-US" b="1" dirty="0" smtClean="0"/>
              <a:t>字段引用了</a:t>
            </a:r>
            <a:r>
              <a:rPr lang="en-US" altLang="zh-CN" b="1" dirty="0" smtClean="0"/>
              <a:t>blog</a:t>
            </a:r>
            <a:r>
              <a:rPr lang="zh-CN" altLang="en-US" b="1" dirty="0" smtClean="0"/>
              <a:t>集合中的</a:t>
            </a:r>
            <a:r>
              <a:rPr lang="en-US" altLang="zh-CN" b="1" dirty="0" smtClean="0"/>
              <a:t>_id</a:t>
            </a:r>
            <a:r>
              <a:rPr lang="zh-CN" altLang="en-US" b="1" dirty="0" smtClean="0"/>
              <a:t>字段的值。需要注意的是</a:t>
            </a:r>
            <a:r>
              <a:rPr lang="en-US" altLang="zh-CN" b="1" dirty="0" err="1" smtClean="0"/>
              <a:t>mongoDB</a:t>
            </a:r>
            <a:r>
              <a:rPr lang="zh-CN" altLang="en-US" b="1" dirty="0" smtClean="0"/>
              <a:t>支持手动应用和自动引用两种方式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这里使用的是手动引用</a:t>
            </a:r>
            <a:endParaRPr lang="en-US" altLang="zh-CN" b="1" dirty="0" smtClean="0"/>
          </a:p>
          <a:p>
            <a:r>
              <a:rPr lang="zh-CN" altLang="en-US" b="1" dirty="0" smtClean="0"/>
              <a:t>还可以使用</a:t>
            </a:r>
            <a:r>
              <a:rPr lang="en-US" altLang="zh-CN" b="1" dirty="0" err="1" smtClean="0"/>
              <a:t>dbref</a:t>
            </a:r>
            <a:r>
              <a:rPr lang="zh-CN" altLang="en-US" b="1" dirty="0" smtClean="0"/>
              <a:t>进行自动引用</a:t>
            </a:r>
            <a:endParaRPr lang="en-US" altLang="zh-CN" b="1" dirty="0" smtClean="0"/>
          </a:p>
          <a:p>
            <a:r>
              <a:rPr lang="zh-CN" altLang="en-US" b="1" dirty="0" smtClean="0"/>
              <a:t>什么时候使用引用文档模式，什么时候使用嵌套文档模式？</a:t>
            </a:r>
            <a:endParaRPr lang="en-US" altLang="zh-CN" b="1" dirty="0" smtClean="0"/>
          </a:p>
          <a:p>
            <a:r>
              <a:rPr lang="zh-CN" altLang="en-US" dirty="0" smtClean="0"/>
              <a:t>内嵌文档好处：非扁平化的数据模式，使得信息的表示方式更加自然，还有，可以保证对子文档进行原子性的更新，从而实现关系型数据库中数据的特征，除此之外，嵌套文档模式，数据读取速度，变快，只需要一次查询可以获得相应的数据</a:t>
            </a:r>
            <a:endParaRPr lang="en-US" altLang="zh-CN" dirty="0" smtClean="0"/>
          </a:p>
          <a:p>
            <a:r>
              <a:rPr lang="zh-CN" altLang="en-US" dirty="0" smtClean="0"/>
              <a:t>但是嵌套文档缺点：一方面子文档数据量大，整个文档加载更新的速度变慢，从而影响系统的效率。如果这种情况下，子文档更新很频繁，会严重影响系统的性能，另一方面，子文档会造成大量的数据重复</a:t>
            </a:r>
            <a:endParaRPr lang="en-US" altLang="zh-CN" dirty="0" smtClean="0"/>
          </a:p>
          <a:p>
            <a:r>
              <a:rPr lang="zh-CN" altLang="en-US" dirty="0" smtClean="0"/>
              <a:t>子文档比较小，或是更新不是很频繁，建议选择内嵌文档模式。</a:t>
            </a:r>
            <a:endParaRPr lang="en-US" altLang="zh-CN" dirty="0" smtClean="0"/>
          </a:p>
          <a:p>
            <a:r>
              <a:rPr lang="zh-CN" altLang="en-US" dirty="0" smtClean="0"/>
              <a:t>子文档比较大，文档大小经常改变时，应该考虑引用文档模式。具体选择什么样的集合设计模式，根据应用环境，和具体业务类型决定</a:t>
            </a:r>
            <a:endParaRPr lang="en-US" altLang="zh-CN" dirty="0" smtClean="0"/>
          </a:p>
          <a:p>
            <a:r>
              <a:rPr lang="zh-CN" altLang="en-US" dirty="0" smtClean="0"/>
              <a:t>存储空间和存储效率中间取一个平衡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最后来看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的数组，同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一样，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[]</a:t>
            </a:r>
            <a:r>
              <a:rPr lang="zh-CN" altLang="en-US" dirty="0" smtClean="0"/>
              <a:t>表示数组，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它既可以作为有序对象（列表、栈、队列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，也能作为无序对象（如集合）来操作</a:t>
            </a:r>
            <a:r>
              <a:rPr lang="zh-CN" altLang="en-US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。依靠操作符来实现的</a:t>
            </a:r>
            <a:endParaRPr lang="en-US" altLang="zh-CN" dirty="0" smtClean="0">
              <a:solidFill>
                <a:sysClr val="windowText" lastClr="000000"/>
              </a:solidFill>
              <a:latin typeface="Avenir Roman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常规键值对的所有类型，都可以作为数组的值，包括数组对象，文档对象</a:t>
            </a:r>
            <a:endParaRPr lang="en-US" altLang="zh-CN" dirty="0" smtClean="0">
              <a:solidFill>
                <a:sysClr val="windowText" lastClr="000000"/>
              </a:solidFill>
              <a:latin typeface="Avenir Roman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向数组末尾添加一个元素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$pop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从数组两端删除元素（头部，尾部）  这两个操作符可以把数组当作栈来使用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$pull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删除指定的元素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$slice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取数组元素的子集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将数组当作一个集合来使用，它不会向数组添加已经存在的元素，从而保证数组的元素不会重复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下一步增删改查操作时，详细来介绍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可自动的为数组元素建立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索引，优化数组元素的查询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总结：数据类型，基本数据类型，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Date,Timestamp,ObjectId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内嵌文档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8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dirty="0" smtClean="0"/>
              <a:t>介绍，基本功能，使用技巧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0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 它是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客户端工具，类似于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数据库在命令行中使用的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客户端，可以使用命令与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数据库进行交互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对数据库的管理操作（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、复制集，分片集群管理、状态查看等）都可以通过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来完成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1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本质上是一个</a:t>
            </a:r>
            <a:r>
              <a:rPr lang="en-US" altLang="zh-CN" sz="9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JavaScirpt</a:t>
            </a:r>
            <a:r>
              <a:rPr lang="zh-CN" altLang="en-US" sz="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解释器 ，使用的是</a:t>
            </a:r>
            <a:r>
              <a:rPr lang="en-US" altLang="zh-CN" sz="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V8</a:t>
            </a:r>
            <a:r>
              <a:rPr lang="zh-CN" altLang="en-US" sz="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引擎，可以运行</a:t>
            </a:r>
            <a:r>
              <a:rPr lang="en-US" altLang="zh-CN" sz="9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代码，同时也是 </a:t>
            </a:r>
            <a:r>
              <a:rPr lang="en-US" altLang="zh-CN" sz="17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7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en-US" sz="900" b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，提供了很多</a:t>
            </a:r>
            <a:r>
              <a:rPr lang="en-US" altLang="zh-CN" sz="900" b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900" b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的内建函数，例如前面提到的</a:t>
            </a:r>
            <a:r>
              <a:rPr lang="en-US" altLang="zh-CN" sz="900" b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900" b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（）函数</a:t>
            </a:r>
            <a:endParaRPr lang="zh-CN" altLang="en-US" sz="17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en-US" altLang="zh-CN" dirty="0" err="1" smtClean="0"/>
              <a:t>hello,world".replace</a:t>
            </a:r>
            <a:r>
              <a:rPr lang="en-US" altLang="zh-CN" dirty="0" smtClean="0"/>
              <a:t>("world","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")</a:t>
            </a:r>
          </a:p>
          <a:p>
            <a:r>
              <a:rPr lang="zh-CN" altLang="en-US" dirty="0" smtClean="0"/>
              <a:t>递归实现阶乘</a:t>
            </a:r>
            <a:endParaRPr lang="en-US" altLang="zh-CN" dirty="0" smtClean="0"/>
          </a:p>
          <a:p>
            <a:r>
              <a:rPr lang="en-US" altLang="zh-CN" dirty="0" smtClean="0"/>
              <a:t>&gt; function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(n){</a:t>
            </a:r>
          </a:p>
          <a:p>
            <a:r>
              <a:rPr lang="en-US" altLang="zh-CN" dirty="0" smtClean="0"/>
              <a:t>... if(n&lt;=1) return 1;</a:t>
            </a:r>
          </a:p>
          <a:p>
            <a:r>
              <a:rPr lang="en-US" altLang="zh-CN" dirty="0" smtClean="0"/>
              <a:t>... return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(n-1)*n;</a:t>
            </a:r>
          </a:p>
          <a:p>
            <a:r>
              <a:rPr lang="en-US" altLang="zh-CN" dirty="0" smtClean="0"/>
              <a:t>... }</a:t>
            </a:r>
          </a:p>
          <a:p>
            <a:pPr marL="0" indent="0">
              <a:buFont typeface="Wingdings"/>
              <a:buNone/>
            </a:pP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</a:p>
          <a:p>
            <a:pPr marL="0" indent="0">
              <a:buFont typeface="Wingdings"/>
              <a:buNone/>
            </a:pPr>
            <a:r>
              <a:rPr lang="en-US" altLang="zh-CN" dirty="0" err="1" smtClean="0"/>
              <a:t>MongoDB</a:t>
            </a:r>
            <a:r>
              <a:rPr lang="en-US" altLang="zh-CN" dirty="0" smtClean="0"/>
              <a:t> Shell </a:t>
            </a:r>
            <a:r>
              <a:rPr lang="zh-CN" altLang="en-US" dirty="0" smtClean="0"/>
              <a:t>强大的地方作为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客户端，可以管理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en-US" altLang="zh-CN" dirty="0" err="1" smtClean="0"/>
              <a:t>hello,world".replace</a:t>
            </a:r>
            <a:r>
              <a:rPr lang="en-US" altLang="zh-CN" dirty="0" smtClean="0"/>
              <a:t>("world","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function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(n){</a:t>
            </a:r>
          </a:p>
          <a:p>
            <a:r>
              <a:rPr lang="en-US" altLang="zh-CN" dirty="0" smtClean="0"/>
              <a:t>... if(n&lt;=1) return 1;</a:t>
            </a:r>
          </a:p>
          <a:p>
            <a:r>
              <a:rPr lang="en-US" altLang="zh-CN" dirty="0" smtClean="0"/>
              <a:t>... return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(n-1)*n;</a:t>
            </a:r>
          </a:p>
          <a:p>
            <a:r>
              <a:rPr lang="en-US" altLang="zh-CN" dirty="0" smtClean="0"/>
              <a:t>... }</a:t>
            </a: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(4)</a:t>
            </a:r>
          </a:p>
          <a:p>
            <a:r>
              <a:rPr lang="en-US" altLang="zh-CN" dirty="0" smtClean="0"/>
              <a:t>24</a:t>
            </a:r>
          </a:p>
          <a:p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</a:t>
            </a:r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test.js</a:t>
            </a:r>
          </a:p>
          <a:p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quiet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是可选的，加上它，不会显示</a:t>
            </a:r>
            <a:r>
              <a:rPr lang="en-US" altLang="zh-CN" baseline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en-US" altLang="zh-CN" baseline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waring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的提示</a:t>
            </a:r>
            <a:endParaRPr lang="en-US" altLang="zh-CN" baseline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命令，注入的方式执行脚本</a:t>
            </a:r>
            <a:endParaRPr lang="en-US" altLang="zh-CN" baseline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 </a:t>
            </a:r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load(“d:/demo/ch03.js”)</a:t>
            </a:r>
          </a:p>
          <a:p>
            <a:endParaRPr lang="en-US" altLang="zh-CN" baseline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启动时，会自动加载用户主目录下的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.mongorc.js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0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0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数据类型做简单介绍</a:t>
            </a:r>
            <a:endParaRPr lang="en-US" altLang="zh-CN" dirty="0" smtClean="0"/>
          </a:p>
          <a:p>
            <a:r>
              <a:rPr lang="zh-CN" altLang="en-US" dirty="0" smtClean="0"/>
              <a:t>重要的，常用的做详细介绍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6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BSON</a:t>
            </a:r>
            <a:r>
              <a:rPr lang="zh-CN" altLang="en-US" dirty="0" smtClean="0"/>
              <a:t>是类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的二进制结构数据，</a:t>
            </a:r>
            <a:r>
              <a:rPr lang="en-US" altLang="zh-CN" i="1" dirty="0" err="1" smtClean="0"/>
              <a:t>JSON</a:t>
            </a:r>
            <a:r>
              <a:rPr lang="en-US" altLang="zh-CN" dirty="0" smtClean="0"/>
              <a:t>(JavaScript Object Notation,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对象简谱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的对象表示方法，具有良好的可读性，方便理解，方便解析，广泛应用于服务器端与客户端－传递数据。是一种轻量级的数据交换格式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数值（整数或浮点数）一种数据类型，没有办法区分整数和浮点数，字符串类型，对象类型用</a:t>
            </a:r>
            <a:r>
              <a:rPr lang="en-US" altLang="zh-CN" sz="2400" dirty="0" smtClean="0"/>
              <a:t>{}</a:t>
            </a:r>
            <a:r>
              <a:rPr lang="zh-CN" altLang="en-US" sz="2400" dirty="0" smtClean="0"/>
              <a:t>，数组类型用</a:t>
            </a:r>
            <a:r>
              <a:rPr lang="en-US" altLang="zh-CN" sz="2400" dirty="0" smtClean="0"/>
              <a:t>[], null,</a:t>
            </a:r>
            <a:r>
              <a:rPr lang="zh-CN" altLang="en-US" sz="2400" dirty="0" smtClean="0"/>
              <a:t>逻辑值布尔类型</a:t>
            </a:r>
            <a:endParaRPr lang="en-US" altLang="zh-CN" sz="2400" dirty="0" smtClean="0"/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数据在键值对中，数据由逗号分隔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作为数据交换格式，足够了，但是作为数据库存储格式，表现力是不够的，需要丰富，所以设计了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bson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，对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json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进行了优化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比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json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更好的</a:t>
            </a:r>
            <a:r>
              <a:rPr lang="zh-CN" altLang="en-US" sz="2400" b="0" baseline="0" dirty="0" smtClean="0">
                <a:solidFill>
                  <a:schemeClr val="tx1"/>
                </a:solidFill>
              </a:rPr>
              <a:t>便利性，解析数据的效率更高，同时，保留</a:t>
            </a:r>
            <a:r>
              <a:rPr lang="en-US" altLang="zh-CN" sz="2400" b="0" baseline="0" dirty="0" err="1" smtClean="0">
                <a:solidFill>
                  <a:schemeClr val="tx1"/>
                </a:solidFill>
              </a:rPr>
              <a:t>json</a:t>
            </a:r>
            <a:r>
              <a:rPr lang="zh-CN" altLang="en-US" sz="2400" b="0" baseline="0" dirty="0" smtClean="0">
                <a:solidFill>
                  <a:schemeClr val="tx1"/>
                </a:solidFill>
              </a:rPr>
              <a:t>键值对的特性上，添加了新的数据类型</a:t>
            </a:r>
            <a:endParaRPr lang="zh-CN" altLang="en-US" sz="2400" b="0" dirty="0" smtClean="0">
              <a:solidFill>
                <a:schemeClr val="tx1"/>
              </a:solidFill>
            </a:endParaRP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 smtClean="0">
              <a:solidFill>
                <a:schemeClr val="tx1"/>
              </a:solidFill>
            </a:endParaRP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 smtClean="0">
              <a:solidFill>
                <a:schemeClr val="tx1"/>
              </a:solidFill>
            </a:endParaRPr>
          </a:p>
          <a:p>
            <a:pPr marL="0" marR="0" lvl="1" indent="85725" defTabSz="171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数字，字符串，布尔，数组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，对象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，空值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4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对数值类型进行了进一步的划分，浮点数，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位整数，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位整数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r>
              <a:rPr lang="zh-CN" altLang="en-US" dirty="0" smtClean="0"/>
              <a:t>日期类型，正则表达类型，数据类型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种，非常丰富，每一种类型都提供了编号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操作符可以查看类型编号的数据</a:t>
            </a:r>
            <a:endParaRPr lang="en-US" altLang="zh-CN" dirty="0" smtClean="0"/>
          </a:p>
          <a:p>
            <a:pPr marL="0" marR="0" lvl="0" indent="0" algn="l" defTabSz="1714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可以使用这种方式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db.collection.find({name:{$type:2}})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en-US" dirty="0" smtClean="0"/>
              <a:t>去除一部分非法格式的文档</a:t>
            </a:r>
            <a:endParaRPr lang="en-US" altLang="zh-CN" dirty="0" smtClean="0"/>
          </a:p>
          <a:p>
            <a:pPr marL="0" marR="0" lvl="0" indent="0" algn="l" defTabSz="17145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下面介绍几种常见</a:t>
            </a:r>
            <a:r>
              <a:rPr lang="zh-CN" altLang="en-US" baseline="0" dirty="0" smtClean="0"/>
              <a:t>的数据类型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4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字段为</a:t>
            </a:r>
            <a:r>
              <a:rPr lang="en-US" altLang="zh-CN" dirty="0" err="1" smtClean="0"/>
              <a:t>Null,y</a:t>
            </a:r>
            <a:r>
              <a:rPr lang="zh-CN" altLang="en-US" dirty="0" smtClean="0"/>
              <a:t>字段不存在的文档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需要注意的是，如果使用</a:t>
            </a:r>
            <a:r>
              <a:rPr lang="en-US" altLang="zh-CN" dirty="0" err="1" smtClean="0"/>
              <a:t>mongodb</a:t>
            </a:r>
            <a:r>
              <a:rPr lang="en-US" altLang="zh-CN" baseline="0" dirty="0" smtClean="0"/>
              <a:t> shell</a:t>
            </a:r>
            <a:r>
              <a:rPr lang="zh-CN" altLang="en-US" baseline="0" dirty="0" smtClean="0"/>
              <a:t>表示数字，默认都是浮点型，因为</a:t>
            </a:r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 shell</a:t>
            </a:r>
            <a:r>
              <a:rPr lang="zh-CN" altLang="en-US" baseline="0" dirty="0" smtClean="0"/>
              <a:t>是一个</a:t>
            </a:r>
            <a:r>
              <a:rPr lang="en-US" altLang="zh-CN" baseline="0" dirty="0" err="1" smtClean="0"/>
              <a:t>javascript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shell,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只支持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位浮点数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当使用 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{“y”:10}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向数据库插入文档，向数据库插入浮点数，如果想把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位整数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{"y":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NumberInt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(10)} - 32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{"y":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NumberLong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(10)} - 64</a:t>
            </a: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db.collection.find({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:{$type: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}})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进行查看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UTF-8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字符都可以用字符串形式表达，表示方法用“”括起来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二进制数据：如果要想把非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utf-8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的数据保存到数据库中，二进制数据是唯一的数据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07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将经常使用的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代码保存到数据库中，以方便以后使用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8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距</a:t>
            </a:r>
            <a:r>
              <a:rPr lang="en-US" altLang="zh-CN" dirty="0" smtClean="0"/>
              <a:t>1970 1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日的毫秒数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世界标准时间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我国位于东八区，使用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时间，又称为北京标准时间，比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演示：可以看到显示的都是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date1=new Date()</a:t>
            </a:r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date2=</a:t>
            </a:r>
            <a:r>
              <a:rPr lang="en-US" altLang="zh-CN" dirty="0" err="1" smtClean="0"/>
              <a:t>ISODate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&gt; date1</a:t>
            </a:r>
          </a:p>
          <a:p>
            <a:r>
              <a:rPr lang="en-US" altLang="zh-CN" dirty="0" err="1" smtClean="0"/>
              <a:t>ISODate</a:t>
            </a:r>
            <a:r>
              <a:rPr lang="en-US" altLang="zh-CN" dirty="0" smtClean="0"/>
              <a:t>("2019-02-19T06:37:38.802Z")</a:t>
            </a:r>
          </a:p>
          <a:p>
            <a:r>
              <a:rPr lang="en-US" altLang="zh-CN" dirty="0" smtClean="0"/>
              <a:t>&gt; date2</a:t>
            </a:r>
          </a:p>
          <a:p>
            <a:r>
              <a:rPr lang="en-US" altLang="zh-CN" dirty="0" err="1" smtClean="0"/>
              <a:t>ISODate</a:t>
            </a:r>
            <a:r>
              <a:rPr lang="en-US" altLang="zh-CN" dirty="0" smtClean="0"/>
              <a:t>("2019-02-19T06:38:07.554Z")</a:t>
            </a:r>
          </a:p>
          <a:p>
            <a:r>
              <a:rPr lang="en-US" altLang="zh-CN" dirty="0" smtClean="0"/>
              <a:t>&gt; date1.toString()</a:t>
            </a:r>
          </a:p>
          <a:p>
            <a:r>
              <a:rPr lang="en-US" altLang="zh-CN" dirty="0" smtClean="0"/>
              <a:t>Tue Feb 19 2019 14:37:38 GMT+0800</a:t>
            </a:r>
          </a:p>
          <a:p>
            <a:r>
              <a:rPr lang="zh-CN" altLang="en-US" dirty="0" smtClean="0"/>
              <a:t>字符串的格式显示的是</a:t>
            </a:r>
            <a:r>
              <a:rPr lang="en-US" altLang="zh-CN" dirty="0" smtClean="0"/>
              <a:t>CST</a:t>
            </a:r>
            <a:r>
              <a:rPr lang="zh-CN" altLang="en-US" dirty="0" smtClean="0"/>
              <a:t>时间，北京时间，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依据本地时间显示时间对象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85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位，距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时间开始的时间戳 后</a:t>
            </a:r>
            <a:r>
              <a:rPr lang="en-US" altLang="zh-CN" dirty="0" smtClean="0"/>
              <a:t>32bit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操作序列数，区分同一秒的不同操作，</a:t>
            </a:r>
            <a:endParaRPr lang="en-US" altLang="zh-CN" dirty="0" smtClean="0"/>
          </a:p>
          <a:p>
            <a:r>
              <a:rPr lang="en-US" altLang="zh-CN" dirty="0" smtClean="0"/>
              <a:t>https://docs.mongodb.com/manual/reference/bson-types/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new Timestamp(); </a:t>
            </a:r>
          </a:p>
          <a:p>
            <a:r>
              <a:rPr lang="en-US" altLang="zh-CN" dirty="0" err="1" smtClean="0"/>
              <a:t>db.test.insertOne</a:t>
            </a:r>
            <a:r>
              <a:rPr lang="en-US" altLang="zh-CN" dirty="0" smtClean="0"/>
              <a:t>( { 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: a }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73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8" r:id="rId4"/>
    <p:sldLayoutId id="2147483688" r:id="rId5"/>
    <p:sldLayoutId id="2147483689" r:id="rId6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43808" y="2823934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sz="2800" b="1" dirty="0" smtClean="0">
                <a:solidFill>
                  <a:schemeClr val="tx1"/>
                </a:solidFill>
              </a:rPr>
              <a:t>、</a:t>
            </a:r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数据模型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  <a:r>
              <a:rPr lang="en-US" altLang="zh-CN" dirty="0"/>
              <a:t>-</a:t>
            </a:r>
            <a:r>
              <a:rPr lang="en-US" altLang="zh-CN" dirty="0" err="1"/>
              <a:t>Objectld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535868"/>
            <a:ext cx="7272808" cy="345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个十六进制字符构成，每个字节存储两位十六进制数字，总共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存储空间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_id":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("5a7866e75640374fb2cd5623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</a:p>
          <a:p>
            <a:pPr>
              <a:buClrTx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字节代表的含义如下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338" name="Picture 2" descr="https://images2017.cnblogs.com/blog/1048215/201802/1048215-20180217072429202-606369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355726"/>
            <a:ext cx="684028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3363838"/>
            <a:ext cx="741682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相关函数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用于创建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getTimestamp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取得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</a:t>
            </a:r>
          </a:p>
          <a:p>
            <a:pPr marL="261900" indent="-190350" algn="l" defTabSz="309547">
              <a:lnSpc>
                <a:spcPct val="14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取得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字符串表示</a:t>
            </a: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43558"/>
            <a:ext cx="8186366" cy="3960440"/>
          </a:xfrm>
        </p:spPr>
        <p:txBody>
          <a:bodyPr>
            <a:normAutofit fontScale="62500" lnSpcReduction="20000"/>
          </a:bodyPr>
          <a:lstStyle/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文档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可以作为键的值，这样的文档称为内嵌文档。内嵌文档可以使数据不用保存成扁平结构的键值对，从而使数据组织方式更加自然。</a:t>
            </a:r>
            <a:endParaRPr lang="en-US" altLang="zh-CN" sz="2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：下面是一个与博客管理有关的文档</a:t>
            </a:r>
          </a:p>
          <a:p>
            <a:pPr marL="0" indent="0">
              <a:lnSpc>
                <a:spcPct val="170000"/>
              </a:lnSpc>
              <a:buClrTx/>
              <a:buNone/>
            </a:pP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_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 &lt;</a:t>
            </a:r>
            <a:r>
              <a:rPr lang="en-US" altLang="zh-CN" sz="23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ObjectIdl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title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3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MongoDBDateModeln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18900" algn="l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author</a:t>
            </a:r>
            <a:r>
              <a:rPr lang="en-US" altLang="zh-CN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foo</a:t>
            </a:r>
            <a:r>
              <a:rPr lang="zh-CN" altLang="en-US" sz="2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comments</a:t>
            </a:r>
            <a:r>
              <a:rPr lang="zh-CN" altLang="en-US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 </a:t>
            </a: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{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who:"John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comment:"Good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lvl="1" algn="l">
              <a:lnSpc>
                <a:spcPct val="17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{who:"Joe",comment:"</a:t>
            </a:r>
            <a:r>
              <a:rPr lang="en-US" altLang="zh-CN" sz="2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ExceUent</a:t>
            </a:r>
            <a:r>
              <a:rPr lang="en-US" altLang="zh-CN" sz="2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"}] </a:t>
            </a:r>
          </a:p>
          <a:p>
            <a:pPr marL="0" indent="0">
              <a:lnSpc>
                <a:spcPct val="170000"/>
              </a:lnSpc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43558"/>
            <a:ext cx="8186366" cy="3960440"/>
          </a:xfrm>
        </p:spPr>
        <p:txBody>
          <a:bodyPr>
            <a:normAutofit/>
          </a:bodyPr>
          <a:lstStyle/>
          <a:p>
            <a:pPr marL="71550" indent="0">
              <a:lnSpc>
                <a:spcPct val="170000"/>
              </a:lnSpc>
              <a:buClrTx/>
              <a:buNone/>
            </a:pP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2" name="Picture 2" descr="https://images2017.cnblogs.com/blog/1048215/201802/1048215-20180217072350984-272889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71532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9301" y="771550"/>
            <a:ext cx="8474398" cy="345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数组是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表示的一组值，它既可以作为有序对象（列表、栈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、队列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，也能作为无序对象（如集合）来操作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数组中可以包含不同数据类型的元素（字符串、浮点数、文档等）</a:t>
            </a:r>
          </a:p>
          <a:p>
            <a:pPr marL="71550" indent="0">
              <a:buClr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[3.14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[l2,3]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{"key":"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"}]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针对数组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提供了许多特定的操作符，例如：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$pop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$slice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pPr>
              <a:buClrTx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可自动的为数组元素建立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  <a:p>
            <a:pPr>
              <a:buClrTx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5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45" y="699542"/>
            <a:ext cx="875655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use test01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插入数据，整型，数组，子文档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db.class1.insert({_id:1,name:"tom",age:NumberInt(20),scores:[70,80,90],address:{"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provice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":"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hebei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","city":"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nanjing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"}})</a:t>
            </a: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0"/>
          <a:stretch/>
        </p:blipFill>
        <p:spPr bwMode="auto">
          <a:xfrm>
            <a:off x="387450" y="3219822"/>
            <a:ext cx="7780337" cy="123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7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7776864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0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/>
              <a:t>-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3450600"/>
          </a:xfrm>
        </p:spPr>
        <p:txBody>
          <a:bodyPr>
            <a:normAutofit/>
          </a:bodyPr>
          <a:lstStyle/>
          <a:p>
            <a:pPr marL="71550" indent="0">
              <a:buClr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JavaScirpt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客户端工具，可以在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中使用命令与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实例交互，对数据库的管理操作（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、集群配置、状态查看等）都可以通过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来完成。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83718"/>
            <a:ext cx="32099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44089" y="2678172"/>
            <a:ext cx="4572000" cy="8158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1550" lvl="1" indent="0" algn="l" defTabSz="309547">
              <a:lnSpc>
                <a:spcPct val="150000"/>
              </a:lnSpc>
              <a:buClr>
                <a:schemeClr val="bg1"/>
              </a:buClr>
              <a:buSzPct val="60000"/>
            </a:pPr>
            <a:r>
              <a:rPr lang="en-US" altLang="zh-CN" sz="17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17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</a:p>
          <a:p>
            <a:pPr marL="71550" lvl="1" indent="0" algn="l" defTabSz="309547">
              <a:lnSpc>
                <a:spcPct val="150000"/>
              </a:lnSpc>
              <a:buClr>
                <a:schemeClr val="bg1"/>
              </a:buClr>
              <a:buSzPct val="60000"/>
            </a:pPr>
            <a:r>
              <a:rPr lang="en-US" altLang="zh-CN" sz="17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sz="17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JavaScirpt</a:t>
            </a:r>
            <a:r>
              <a:rPr lang="zh-CN" altLang="en-US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解释器 </a:t>
            </a:r>
            <a:r>
              <a:rPr lang="en-US" altLang="zh-CN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17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17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5399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客户端一基本命令</a:t>
            </a:r>
          </a:p>
          <a:p>
            <a:pPr marL="71550" indent="0"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779662"/>
            <a:ext cx="65527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use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数据插入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db.stu.insert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数据查询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db.stu.find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db.stu.update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数据删除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db.stu.remove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1494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客户端一基本命令</a:t>
            </a:r>
          </a:p>
          <a:p>
            <a:pPr marL="71550" indent="0"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779662"/>
            <a:ext cx="65527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use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数据插入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db.stu.insert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数据查询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db.stu.find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db.stu.update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lvl="1" algn="l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数据删除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db.stu.remove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36054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Shell 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使用技巧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699542"/>
            <a:ext cx="8546406" cy="4248472"/>
          </a:xfrm>
        </p:spPr>
        <p:txBody>
          <a:bodyPr>
            <a:noAutofit/>
          </a:bodyPr>
          <a:lstStyle/>
          <a:p>
            <a:pPr marL="71550" indent="0">
              <a:lnSpc>
                <a:spcPct val="160000"/>
              </a:lnSpc>
              <a:buClrTx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查看帮助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.mongorc.js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文件（位于用户主目录）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更多命令可参考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https://docs.mongodb.com/manual/reference/mongo-shell/</a:t>
            </a:r>
          </a:p>
          <a:p>
            <a:pPr marL="71550" indent="0">
              <a:lnSpc>
                <a:spcPct val="160000"/>
              </a:lnSpc>
              <a:buClrTx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635646"/>
            <a:ext cx="6552728" cy="95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直接运行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mongo[--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quiet]script.js</a:t>
            </a:r>
          </a:p>
          <a:p>
            <a:pPr algn="l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交互式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 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load("script.js")</a:t>
            </a:r>
          </a:p>
        </p:txBody>
      </p:sp>
    </p:spTree>
    <p:extLst>
      <p:ext uri="{BB962C8B-B14F-4D97-AF65-F5344CB8AC3E}">
        <p14:creationId xmlns:p14="http://schemas.microsoft.com/office/powerpoint/2010/main" val="9913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7776864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756550" cy="3450600"/>
          </a:xfrm>
        </p:spPr>
        <p:txBody>
          <a:bodyPr>
            <a:normAutofit fontScale="25000" lnSpcReduction="20000"/>
          </a:bodyPr>
          <a:lstStyle/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</a:t>
            </a: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切换数据库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use db1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、查看数据库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show 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dbs</a:t>
            </a:r>
            <a:endParaRPr lang="en-US" altLang="zh-CN" sz="8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、删除当前数据库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db.dropDatabase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db.createCollection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("c1")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、创建集合并添加数据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db.dept.insert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({deptno:1,deptname:"</a:t>
            </a:r>
            <a:r>
              <a:rPr lang="zh-CN" altLang="en-US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技术部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",location:"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beijing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"})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9869847" cy="3450600"/>
          </a:xfrm>
        </p:spPr>
        <p:txBody>
          <a:bodyPr>
            <a:normAutofit fontScale="25000" lnSpcReduction="20000"/>
          </a:bodyPr>
          <a:lstStyle/>
          <a:p>
            <a:pPr marL="71550" indent="0">
              <a:buNone/>
            </a:pPr>
            <a:r>
              <a:rPr lang="en-US" altLang="zh-CN" sz="8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、查看集合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show collections 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、删除集合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db.collection_name.drop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、查看所有文档数据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db.dept.find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endParaRPr lang="en-US" altLang="zh-CN" sz="8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、查看单独的一个文档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db.dept.findOne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、删除指定文档</a:t>
            </a:r>
          </a:p>
          <a:p>
            <a:pPr marL="71550" indent="0">
              <a:buNone/>
            </a:pPr>
            <a:r>
              <a:rPr lang="en-US" altLang="zh-CN" sz="80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db.dept.remove</a:t>
            </a:r>
            <a:r>
              <a:rPr lang="en-US" altLang="zh-CN" sz="8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({deptno:1})</a:t>
            </a:r>
          </a:p>
          <a:p>
            <a:pPr marL="71550" indent="0">
              <a:buNone/>
            </a:pPr>
            <a:r>
              <a:rPr lang="en-US" altLang="zh-CN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8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、更新文档</a:t>
            </a:r>
          </a:p>
          <a:p>
            <a:pPr marL="71550" indent="0">
              <a:buNone/>
            </a:pP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db.dept.update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({deptno:2},{$set:{location:"</a:t>
            </a:r>
            <a:r>
              <a:rPr lang="en-US" altLang="zh-CN" sz="8000" dirty="0" err="1">
                <a:solidFill>
                  <a:schemeClr val="bg1"/>
                </a:solidFill>
                <a:latin typeface="Calibri" panose="020F0502020204030204" pitchFamily="34" charset="0"/>
              </a:rPr>
              <a:t>shenzhen</a:t>
            </a:r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</a:rPr>
              <a:t>"}})"}})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4974" y="1059582"/>
            <a:ext cx="6852600" cy="34506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数据类型简介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基本数据类型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内嵌文档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6281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6399" y="627534"/>
            <a:ext cx="7920880" cy="93610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BSON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可以理解为在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基础上添加了一些新的数据类型，包括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，对数值类型的更进一步划分等。</a:t>
            </a:r>
          </a:p>
        </p:txBody>
      </p:sp>
      <p:pic>
        <p:nvPicPr>
          <p:cNvPr id="6" name="Picture 2" descr="http://www.json.org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77" y="163564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son.org/valu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5549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915566"/>
            <a:ext cx="73040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640" y="4201023"/>
            <a:ext cx="60486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db.collection.find({name:{$type:2}})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7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8258374" cy="3450600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空值或不存在的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  例如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db.collection.find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:null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布尔     有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两个值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y":true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 支持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32-int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64-int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64-double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只支持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位浮点数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y":10}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 double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NumberInt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)} - 32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{"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NumberLong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(10)} - 64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UTF-8</a:t>
            </a: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对字符串进行编码例如：</a:t>
            </a: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9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y":"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二进制数据可以保存由任意字节组成的字符串，例如：图片、视频等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8258374" cy="3450600"/>
          </a:xfrm>
        </p:spPr>
        <p:txBody>
          <a:bodyPr>
            <a:noAutofit/>
          </a:bodyPr>
          <a:lstStyle/>
          <a:p>
            <a:pPr marL="15255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正则表达式：主要用于查询，使用正则表达式作为限定条件</a:t>
            </a:r>
          </a:p>
          <a:p>
            <a:pPr marL="17145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{name:/foo/}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字段含有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的文档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{name:/foo/i}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字段含有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的文档，且不区分大小写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{name:/^foo/i} name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字段以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幵头，且不区分大小写</a:t>
            </a:r>
          </a:p>
          <a:p>
            <a:pPr marL="15255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代码：文档中可以包含任意的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”: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functionname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){}}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-Date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8136904" cy="345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中，日期类型是一个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位的整数，它代表的是距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 epoch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的毫秒数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在存储时间时，先转化为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北京时间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(CST) = 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UTC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+ 8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个小时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ISODate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来创建时间对象，在进行显示时，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会根据本地时间去设置显示日期对象</a:t>
            </a:r>
          </a:p>
        </p:txBody>
      </p:sp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数据类型</a:t>
            </a:r>
            <a:r>
              <a:rPr lang="en-US" altLang="zh-CN" dirty="0"/>
              <a:t>-Timestamp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15566"/>
            <a:ext cx="8258374" cy="345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时间戳类型有两部分组成：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1800" dirty="0"/>
          </a:p>
          <a:p>
            <a:pPr marL="71550" indent="0">
              <a:buNone/>
            </a:pPr>
            <a:endParaRPr lang="zh-CN" altLang="en-US" sz="1800" dirty="0"/>
          </a:p>
          <a:p>
            <a:pPr>
              <a:buClrTx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只供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数据库服务内部使用，用于记录操作的详细时间</a:t>
            </a:r>
          </a:p>
          <a:p>
            <a:pPr>
              <a:buClrTx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类型是没有关系的，对于我们来说使用更多的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</a:p>
          <a:p>
            <a:pPr>
              <a:buClrTx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相关函数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Timestamp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2" name="Picture 2" descr="https://images2017.cnblogs.com/blog/1048215/201802/1048215-20180217072416077-126652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31812"/>
            <a:ext cx="5109270" cy="3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4621</TotalTime>
  <Words>2508</Words>
  <Application>Microsoft Office PowerPoint</Application>
  <PresentationFormat>全屏显示(16:9)</PresentationFormat>
  <Paragraphs>249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Black</vt:lpstr>
      <vt:lpstr> 、MongoDB 数据模型</vt:lpstr>
      <vt:lpstr>本章大纲</vt:lpstr>
      <vt:lpstr>MongoDB 数据类型</vt:lpstr>
      <vt:lpstr>MongoDB 数据类型-简介</vt:lpstr>
      <vt:lpstr>MongoDB 数据类型-简介</vt:lpstr>
      <vt:lpstr>MongoDB 数据类型-基本数据类型</vt:lpstr>
      <vt:lpstr>MongoDB 数据类型-基本数据类型</vt:lpstr>
      <vt:lpstr>MongoDB 数据类型-Date日期</vt:lpstr>
      <vt:lpstr>MongoDB 数据类型-Timestamp</vt:lpstr>
      <vt:lpstr>MongoDB 数据类型-Objectld</vt:lpstr>
      <vt:lpstr>MongoDB 数据类型-内嵌文档</vt:lpstr>
      <vt:lpstr>MongoDB 数据类型-内嵌文档</vt:lpstr>
      <vt:lpstr>MongoDB 数据类型-数组</vt:lpstr>
      <vt:lpstr>实例</vt:lpstr>
      <vt:lpstr>本章大纲</vt:lpstr>
      <vt:lpstr>MongoDB Shell 使用-简介</vt:lpstr>
      <vt:lpstr>MongoDB Shell 使用-基本功能</vt:lpstr>
      <vt:lpstr>MongoDB Shell 使用-基本功能</vt:lpstr>
      <vt:lpstr>MongoDB Shell 使用-使用技巧</vt:lpstr>
      <vt:lpstr>实例</vt:lpstr>
      <vt:lpstr>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632</cp:revision>
  <dcterms:created xsi:type="dcterms:W3CDTF">2015-03-23T11:35:35Z</dcterms:created>
  <dcterms:modified xsi:type="dcterms:W3CDTF">2019-07-15T01:41:00Z</dcterms:modified>
</cp:coreProperties>
</file>