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7" r:id="rId2"/>
    <p:sldId id="316" r:id="rId3"/>
    <p:sldId id="343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7" r:id="rId12"/>
    <p:sldId id="34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45" r:id="rId21"/>
    <p:sldId id="333" r:id="rId22"/>
    <p:sldId id="335" r:id="rId23"/>
    <p:sldId id="334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6" r:id="rId32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 autoAdjust="0"/>
    <p:restoredTop sz="90406" autoAdjust="0"/>
  </p:normalViewPr>
  <p:slideViewPr>
    <p:cSldViewPr snapToObjects="1">
      <p:cViewPr>
        <p:scale>
          <a:sx n="92" d="100"/>
          <a:sy n="92" d="100"/>
        </p:scale>
        <p:origin x="-732" y="-120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</a:t>
            </a:r>
            <a:r>
              <a:rPr lang="en-US" altLang="zh-CN" dirty="0" err="1" smtClean="0"/>
              <a:t>insert,remove</a:t>
            </a:r>
            <a:r>
              <a:rPr lang="zh-CN" altLang="en-US" dirty="0" smtClean="0"/>
              <a:t>相同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对象，包含了更新操作的结果信息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/>
              <a:t>还可以使用，</a:t>
            </a:r>
            <a:r>
              <a:rPr lang="en-US" altLang="zh-CN" dirty="0" smtClean="0"/>
              <a:t>save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findAndModify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可以修改文档，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().update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批量更新文档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61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https://docs.mongodb.com/manual/reference/operator/update/rename/#up._S_rename</a:t>
            </a:r>
          </a:p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强大之处是提供了很多原子性的更新操作符，实现复杂的数据更新操作，下面提供大量的更新操作符</a:t>
            </a:r>
            <a:endParaRPr lang="en-US" altLang="zh-CN" dirty="0" smtClean="0"/>
          </a:p>
          <a:p>
            <a:r>
              <a:rPr lang="en-US" altLang="zh-CN" dirty="0" err="1" smtClean="0"/>
              <a:t>inc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实现增加减少字段的值，如果字段不存在，会自动创建，必须为数字，整形，浮点数，长整型，一次可以更新文档的多个字段</a:t>
            </a:r>
            <a:endParaRPr lang="en-US" altLang="zh-CN" dirty="0" smtClean="0"/>
          </a:p>
          <a:p>
            <a:r>
              <a:rPr lang="en-US" altLang="zh-CN" dirty="0" err="1" smtClean="0"/>
              <a:t>currentDate</a:t>
            </a:r>
            <a:r>
              <a:rPr lang="zh-CN" altLang="en-US" dirty="0" smtClean="0"/>
              <a:t>，更新为最新时间，实际应用，主要用于更新操作时间，支持</a:t>
            </a:r>
            <a:r>
              <a:rPr lang="en-US" altLang="zh-CN" dirty="0" err="1" smtClean="0"/>
              <a:t>Date,timestamp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如果字段不存在，更新的值来添加字段</a:t>
            </a:r>
            <a:endParaRPr lang="en-US" altLang="zh-CN" baseline="0" dirty="0" smtClean="0"/>
          </a:p>
          <a:p>
            <a:r>
              <a:rPr lang="zh-CN" altLang="en-US" baseline="0" dirty="0" smtClean="0"/>
              <a:t>注意：修改后输出顺序发生变化，存储的物理位置发生变化，新加文档，超过了预分配的空间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17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占位符，定位匹配的数组元素，并进行更新</a:t>
            </a:r>
            <a:endParaRPr lang="en-US" altLang="zh-CN" dirty="0" smtClean="0"/>
          </a:p>
          <a:p>
            <a:r>
              <a:rPr lang="en-US" altLang="zh-CN" dirty="0" smtClean="0"/>
              <a:t>pop -1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头部，</a:t>
            </a:r>
            <a:r>
              <a:rPr lang="en-US" altLang="zh-CN" baseline="0" dirty="0" smtClean="0"/>
              <a:t>1 </a:t>
            </a:r>
            <a:r>
              <a:rPr lang="zh-CN" altLang="en-US" baseline="0" dirty="0" smtClean="0"/>
              <a:t>尾部删除元素</a:t>
            </a:r>
            <a:endParaRPr lang="en-US" altLang="zh-CN" baseline="0" dirty="0" smtClean="0"/>
          </a:p>
          <a:p>
            <a:r>
              <a:rPr lang="en-US" altLang="zh-CN" baseline="0" dirty="0" smtClean="0"/>
              <a:t>push pop</a:t>
            </a:r>
            <a:r>
              <a:rPr lang="zh-CN" altLang="en-US" baseline="0" dirty="0" smtClean="0"/>
              <a:t>将数组当做栈来使用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addToSet</a:t>
            </a:r>
            <a:r>
              <a:rPr lang="zh-CN" altLang="en-US" baseline="0" dirty="0" smtClean="0"/>
              <a:t>将数组看做一个集合来使用，存在相同的元素，则不会插入，保证数组元素不会重复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44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除此之外，为了方便数组个更新，</a:t>
            </a:r>
            <a:endParaRPr lang="en-US" altLang="zh-CN" dirty="0" smtClean="0"/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单纯使用，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一次只能插入一个元素，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迭代器与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结合一起使用，可以一次插入多个元素，参数为数组元素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后面三个，只能用于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操作符，切片修改器用户获取数组元素的子集，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slice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each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一起使用的参数可以是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，正数，负数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，把数组元素清空，正数，从头部取子集，负数，从尾部取子集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排序修改器，把数组元素按照某个字段进行排序，与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eache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一起使用</a:t>
            </a:r>
            <a:endParaRPr lang="en-US" altLang="zh-CN" sz="900" baseline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 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用于指明要插入的元素在数组的位置，值是数组的索引，必须与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eache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一起使用</a:t>
            </a:r>
            <a:endParaRPr lang="en-US" altLang="zh-CN" sz="900" baseline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22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客户端更新操作被记录到内存中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操作日志文件中，然后会去修改内存中的数据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insert/update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才算安全的实现了持久化，就算出现了宕机的行为，数据也不会丢失。所以，数据写入内存到实现持久化，间隔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分钟的时间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需要指出的是，数据还未写到硬盘，内存中的数据是可以被客户端使用的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综上所述：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更新操作分为三步操作：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、更改数据的操作记录到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日志，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、写到内存，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、最后写到硬盘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75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进行数据插入，修改，删除可以设置写入等级，等级越低，数据更新操作延时越小，效率越高，但是如果更新过程中，发生失败，例如：服务器宕机，低级别的写安全会造成数据丢失。而高级别的写安全，客户端发出写请求后，需要一直等待服务器发生写操作的确认结果。依次从低到高介绍写入的安全等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143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需要说明的是：所有的写入安全级别都是在客户端设置的，所以，当前系统的写入级别依赖于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驱动程序的版本</a:t>
            </a:r>
            <a:endParaRPr lang="en-US" altLang="zh-CN" dirty="0" smtClean="0"/>
          </a:p>
          <a:p>
            <a:r>
              <a:rPr lang="zh-CN" altLang="en-US" dirty="0" smtClean="0"/>
              <a:t>当前最新的都是确认式写入，旧版本都是非确认式写入</a:t>
            </a:r>
            <a:endParaRPr lang="en-US" altLang="zh-CN" dirty="0" smtClean="0"/>
          </a:p>
          <a:p>
            <a:r>
              <a:rPr lang="zh-CN" altLang="en-US" dirty="0" smtClean="0"/>
              <a:t>客户端驱动程序像服务器</a:t>
            </a:r>
            <a:r>
              <a:rPr lang="en-US" altLang="zh-CN" dirty="0" err="1" smtClean="0"/>
              <a:t>mongod</a:t>
            </a:r>
            <a:r>
              <a:rPr lang="zh-CN" altLang="en-US" dirty="0" smtClean="0"/>
              <a:t>发出更新请求，然后数据库服务执行更新操作，执行结果不会返回给客户端</a:t>
            </a:r>
            <a:endParaRPr lang="en-US" altLang="zh-CN" dirty="0" smtClean="0"/>
          </a:p>
          <a:p>
            <a:r>
              <a:rPr lang="zh-CN" altLang="en-US" dirty="0" smtClean="0"/>
              <a:t>好处：写入速度快，效率高，更新操作不会阻塞 客户端</a:t>
            </a:r>
            <a:endParaRPr lang="en-US" altLang="zh-CN" dirty="0" smtClean="0"/>
          </a:p>
          <a:p>
            <a:r>
              <a:rPr lang="zh-CN" altLang="en-US" dirty="0" smtClean="0"/>
              <a:t>坏处：无法确认数据是否真的插入成功，经常出现插入无效数据，例如：经常主键重复错误，非确认式</a:t>
            </a:r>
            <a:r>
              <a:rPr lang="zh-CN" altLang="en-US" smtClean="0"/>
              <a:t>写入，试图插入</a:t>
            </a:r>
            <a:r>
              <a:rPr lang="zh-CN" altLang="en-US" dirty="0" smtClean="0"/>
              <a:t>重复主键，服务器服务不会返回错误信息，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不会抛出异常，除此之外，还有无效的修改器，磁盘空间不足都会被忽略</a:t>
            </a:r>
            <a:endParaRPr lang="en-US" altLang="zh-CN" dirty="0" smtClean="0"/>
          </a:p>
          <a:p>
            <a:r>
              <a:rPr lang="zh-CN" altLang="en-US" dirty="0" smtClean="0"/>
              <a:t>需要指出的是非确认式写入虽然不返回数据库错误，不代表应用程序不需要进行错误检查。如果尝试已经关闭的套接字进行数据写入，或者向套接字写入数据发生错误时都会引起异常。通常，针对一些不重要的数据，日志，批量加载的数据，不愿意等待数据库响应，可以使用非确认式写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6646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大多数情况下，采用确认式写入</a:t>
            </a:r>
            <a:endParaRPr lang="en-US" altLang="zh-CN" dirty="0" smtClean="0"/>
          </a:p>
          <a:p>
            <a:r>
              <a:rPr lang="zh-CN" altLang="en-US" dirty="0" smtClean="0"/>
              <a:t>确认式写入是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和客户端驱动默认支持的安全级别，当在执行完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看到的</a:t>
            </a:r>
            <a:r>
              <a:rPr lang="en-US" altLang="zh-CN" dirty="0" err="1" smtClean="0"/>
              <a:t>writeResult</a:t>
            </a:r>
            <a:r>
              <a:rPr lang="zh-CN" altLang="en-US" dirty="0" smtClean="0"/>
              <a:t>对象就是服务器返回的确认信息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、客户端发出数据更新请求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、服务器进行更新操作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、结果返回给客户端</a:t>
            </a:r>
            <a:endParaRPr lang="en-US" altLang="zh-CN" dirty="0" smtClean="0"/>
          </a:p>
          <a:p>
            <a:r>
              <a:rPr lang="zh-CN" altLang="en-US" dirty="0" smtClean="0"/>
              <a:t>确认式写入会给客户端返回操作结果的提示：成功，失败，主键重复，数据格式错误，超时等。客户端就能知道当前的写操作是否成功。如果捕获错误，就可以进行相应的错误处理。错误处理逻辑由客户端决定：例如修改操作的数据格式，等待一段时间再次尝试写入</a:t>
            </a:r>
            <a:endParaRPr lang="en-US" altLang="zh-CN" dirty="0" smtClean="0"/>
          </a:p>
          <a:p>
            <a:r>
              <a:rPr lang="zh-CN" altLang="en-US" dirty="0" smtClean="0"/>
              <a:t>但是，需要注意的是，确认式写入，数据的安全性仍然无法得到可靠性的保证，因为服务器返回的响应信息，只能显示写操作成功作用与内存中的数据，无法保证写操作实现持久化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所以，使用确认式写入和非确认式写入，都无法保证数据的安全，如果想确保安全，安全的保存到硬盘上，需要使用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日志写入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6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 smtClean="0"/>
              <a:t>是一个</a:t>
            </a:r>
            <a:r>
              <a:rPr lang="en-US" altLang="zh-CN" i="1" dirty="0" err="1" smtClean="0"/>
              <a:t>WAL</a:t>
            </a:r>
            <a:r>
              <a:rPr lang="zh-CN" altLang="en-US" dirty="0" smtClean="0"/>
              <a:t>日志，是预写式日志，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要求操作执行前，比如，修改数据表，索引，先写入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日志，然后再更改数据</a:t>
            </a:r>
            <a:endParaRPr lang="en-US" altLang="zh-CN" dirty="0" smtClean="0"/>
          </a:p>
          <a:p>
            <a:r>
              <a:rPr lang="zh-CN" altLang="en-US" dirty="0" smtClean="0"/>
              <a:t>当遇到数据库意外宕机，可以借助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重新完成更新操作，使数据恢复，使数据库达到一致的状态</a:t>
            </a:r>
            <a:endParaRPr lang="en-US" altLang="zh-CN" dirty="0" smtClean="0"/>
          </a:p>
          <a:p>
            <a:r>
              <a:rPr lang="en-US" altLang="zh-CN" dirty="0" smtClean="0"/>
              <a:t>Journal</a:t>
            </a:r>
            <a:r>
              <a:rPr lang="zh-CN" altLang="en-US" dirty="0" smtClean="0"/>
              <a:t>日志记录的信息主要包括：文档更改，索引修改，命名空间的原数据改变，创建删除数据库相关文件等操作</a:t>
            </a:r>
            <a:endParaRPr lang="en-US" altLang="zh-CN" dirty="0" smtClean="0"/>
          </a:p>
          <a:p>
            <a:r>
              <a:rPr lang="zh-CN" altLang="en-US" dirty="0" smtClean="0"/>
              <a:t>除此之外，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可以提高系统的写入效率，进行批量提高，默认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刷新一次，这个过程，所有操作一次性提交，在开启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最多丢失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900" dirty="0" smtClean="0">
                <a:solidFill>
                  <a:sysClr val="windowText" lastClr="000000"/>
                </a:solidFill>
                <a:latin typeface="Avenir Roman"/>
                <a:ea typeface="宋体" panose="02010600030101010101" pitchFamily="2" charset="-122"/>
              </a:rPr>
              <a:t>，使用更多的内存，</a:t>
            </a:r>
            <a:r>
              <a:rPr lang="en-US" altLang="zh-CN" sz="900" dirty="0" smtClean="0">
                <a:solidFill>
                  <a:sysClr val="windowText" lastClr="000000"/>
                </a:solidFill>
                <a:latin typeface="Avenir Roman"/>
                <a:ea typeface="宋体" panose="02010600030101010101" pitchFamily="2" charset="-122"/>
              </a:rPr>
              <a:t>32</a:t>
            </a:r>
            <a:r>
              <a:rPr lang="zh-CN" altLang="en-US" sz="900" dirty="0" smtClean="0">
                <a:solidFill>
                  <a:sysClr val="windowText" lastClr="000000"/>
                </a:solidFill>
                <a:latin typeface="Avenir Roman"/>
                <a:ea typeface="宋体" panose="02010600030101010101" pitchFamily="2" charset="-122"/>
              </a:rPr>
              <a:t>如果要开启，启动增加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正常关闭，意味着内存的操作被成功的持久化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数据文件和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文件在同一磁盘卷上，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100ms</a:t>
            </a: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数据文件和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文件不在同一磁盘卷上，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30ms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，所以为了提高效率，建议数据文件和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文件不同磁盘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journalCommitInterval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2~300</a:t>
            </a:r>
            <a:r>
              <a:rPr lang="zh-CN" altLang="en-US" dirty="0" smtClean="0"/>
              <a:t>毫秒</a:t>
            </a:r>
            <a:endParaRPr lang="en-US" altLang="zh-CN" dirty="0" smtClean="0"/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减少间隔，数据安全性提高，磁盘开销变高，影响其他数据</a:t>
            </a:r>
            <a:endParaRPr lang="en-US" altLang="zh-CN" dirty="0" smtClean="0"/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增大间隔，减少频率，故障时，部分日志未写到磁盘，数据丢失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安全性和写入效率找一个平衡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8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写操作不仅得到服务器写入确认，还必须把本操作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日志成功保存在磁盘上，都顺利完成后，才会返回给客户端</a:t>
            </a:r>
            <a:endParaRPr lang="en-US" altLang="zh-CN" dirty="0" smtClean="0"/>
          </a:p>
          <a:p>
            <a:r>
              <a:rPr lang="zh-CN" altLang="en-US" dirty="0" smtClean="0"/>
              <a:t>允许突然断电，宕机的意外，非常安全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、更新请求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、更新操作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、日志到硬盘上</a:t>
            </a:r>
            <a:endParaRPr lang="en-US" altLang="zh-CN" dirty="0" smtClean="0"/>
          </a:p>
          <a:p>
            <a:r>
              <a:rPr lang="en-US" altLang="zh-CN" dirty="0" smtClean="0"/>
              <a:t>Journal</a:t>
            </a:r>
            <a:r>
              <a:rPr lang="zh-CN" altLang="en-US" dirty="0" smtClean="0"/>
              <a:t>日志写入只有开启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功能，才能使用</a:t>
            </a:r>
            <a:endParaRPr lang="en-US" altLang="zh-CN" dirty="0" smtClean="0"/>
          </a:p>
          <a:p>
            <a:r>
              <a:rPr lang="zh-CN" altLang="en-US" dirty="0" smtClean="0"/>
              <a:t>缩短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日志写入时间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7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数据操作：数据更新和查询，关系型数据库使用的结构化查询语言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来操作数据库，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包含六部分，其中</a:t>
            </a:r>
            <a:r>
              <a:rPr lang="en-US" altLang="zh-CN" dirty="0" err="1" smtClean="0"/>
              <a:t>DML</a:t>
            </a:r>
            <a:r>
              <a:rPr lang="zh-CN" altLang="en-US" dirty="0" smtClean="0"/>
              <a:t>数据操作语言，包括三种类型的操作</a:t>
            </a:r>
            <a:r>
              <a:rPr lang="zh-CN" altLang="en-US" baseline="0" dirty="0" smtClean="0"/>
              <a:t>添加、删除、修改 ，这三种类型分别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insert into</a:t>
            </a:r>
            <a:r>
              <a:rPr lang="en-US" altLang="zh-CN" baseline="0" dirty="0" smtClean="0"/>
              <a:t> ,</a:t>
            </a:r>
            <a:r>
              <a:rPr lang="en-US" altLang="zh-CN" baseline="0" dirty="0" err="1" smtClean="0"/>
              <a:t>delete,update</a:t>
            </a:r>
            <a:r>
              <a:rPr lang="zh-CN" altLang="en-US" baseline="0" dirty="0" smtClean="0"/>
              <a:t>来实现。</a:t>
            </a:r>
            <a:r>
              <a:rPr lang="zh-CN" altLang="en-US" dirty="0" smtClean="0"/>
              <a:t>结构化查询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进行数据操作 </a:t>
            </a:r>
            <a:r>
              <a:rPr lang="en-US" altLang="zh-CN" dirty="0" err="1" smtClean="0"/>
              <a:t>DML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mongoDB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不使用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，使用文档格式操作语句，数据更新也包括三种类型，与关系型数据库不同，文档插入函数</a:t>
            </a:r>
            <a:r>
              <a:rPr lang="en-US" altLang="zh-CN" baseline="0" dirty="0" smtClean="0"/>
              <a:t>insert remove update</a:t>
            </a: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从功能上来说，提供了类似的功能，通过大量的更新操作符实现复杂的功能，还针对数组提供了操作符，是关系型数据库不具备的</a:t>
            </a:r>
            <a:endParaRPr lang="en-US" altLang="zh-CN" baseline="0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与其他</a:t>
            </a:r>
            <a:r>
              <a:rPr lang="en-US" altLang="zh-CN" baseline="0" dirty="0" smtClean="0"/>
              <a:t>no-</a:t>
            </a:r>
            <a:r>
              <a:rPr lang="en-US" altLang="zh-CN" baseline="0" dirty="0" err="1" smtClean="0"/>
              <a:t>sql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mongodb</a:t>
            </a:r>
            <a:r>
              <a:rPr lang="zh-CN" altLang="en-US" baseline="0" dirty="0" smtClean="0"/>
              <a:t>操作更加灵活，是最像关系型的</a:t>
            </a:r>
            <a:r>
              <a:rPr lang="en-US" altLang="zh-CN" baseline="0" dirty="0" smtClean="0"/>
              <a:t>no-</a:t>
            </a:r>
            <a:r>
              <a:rPr lang="en-US" altLang="zh-CN" baseline="0" dirty="0" err="1" smtClean="0"/>
              <a:t>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数据库</a:t>
            </a:r>
            <a:endParaRPr lang="en-US" altLang="zh-CN" baseline="0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一：数据查询语言（</a:t>
            </a:r>
            <a:r>
              <a:rPr lang="en-US" altLang="zh-CN" dirty="0" err="1" smtClean="0"/>
              <a:t>DQL:Data</a:t>
            </a:r>
            <a:r>
              <a:rPr lang="en-US" altLang="zh-CN" dirty="0" smtClean="0"/>
              <a:t> Query Language</a:t>
            </a:r>
            <a:r>
              <a:rPr lang="zh-CN" altLang="en-US" dirty="0" smtClean="0"/>
              <a:t>）：　　其语句，也称为“数据检索语句”，用以从表中获得数据，确定数据怎样在应用程序给出。保留字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DQL</a:t>
            </a:r>
            <a:r>
              <a:rPr lang="zh-CN" altLang="en-US" dirty="0" smtClean="0"/>
              <a:t>（也是所有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）用得最多的动词，其他</a:t>
            </a:r>
            <a:r>
              <a:rPr lang="en-US" altLang="zh-CN" dirty="0" err="1" smtClean="0"/>
              <a:t>DQL</a:t>
            </a:r>
            <a:r>
              <a:rPr lang="zh-CN" altLang="en-US" dirty="0" smtClean="0"/>
              <a:t>常用的保留字有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。这些</a:t>
            </a:r>
            <a:r>
              <a:rPr lang="en-US" altLang="zh-CN" dirty="0" err="1" smtClean="0"/>
              <a:t>DQL</a:t>
            </a:r>
            <a:r>
              <a:rPr lang="zh-CN" altLang="en-US" dirty="0" smtClean="0"/>
              <a:t>保留字常与其他类型的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语句一起使用。</a:t>
            </a:r>
          </a:p>
          <a:p>
            <a:r>
              <a:rPr lang="zh-CN" altLang="en-US" dirty="0" smtClean="0"/>
              <a:t>二：数据操作语言（</a:t>
            </a:r>
            <a:r>
              <a:rPr lang="en-US" altLang="zh-CN" dirty="0" err="1" smtClean="0"/>
              <a:t>DML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Manipulation Language</a:t>
            </a:r>
            <a:r>
              <a:rPr lang="zh-CN" altLang="en-US" dirty="0" smtClean="0"/>
              <a:t>）：　　其语句包括动词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。它们分别用于添加，修改和删除表中的行。也称为动作查询语言。</a:t>
            </a:r>
          </a:p>
          <a:p>
            <a:r>
              <a:rPr lang="zh-CN" altLang="en-US" dirty="0" smtClean="0"/>
              <a:t>三：事务处理语言（</a:t>
            </a:r>
            <a:r>
              <a:rPr lang="en-US" altLang="zh-CN" dirty="0" err="1" smtClean="0"/>
              <a:t>TPL</a:t>
            </a:r>
            <a:r>
              <a:rPr lang="zh-CN" altLang="en-US" dirty="0" smtClean="0"/>
              <a:t>）：它的语句能确保被</a:t>
            </a:r>
            <a:r>
              <a:rPr lang="en-US" altLang="zh-CN" dirty="0" err="1" smtClean="0"/>
              <a:t>DML</a:t>
            </a:r>
            <a:r>
              <a:rPr lang="zh-CN" altLang="en-US" dirty="0" smtClean="0"/>
              <a:t>语句影响的表的所有行及时得以更新。</a:t>
            </a:r>
            <a:r>
              <a:rPr lang="en-US" altLang="zh-CN" dirty="0" err="1" smtClean="0"/>
              <a:t>TPL</a:t>
            </a:r>
            <a:r>
              <a:rPr lang="zh-CN" altLang="en-US" dirty="0" smtClean="0"/>
              <a:t>语句包括</a:t>
            </a:r>
            <a:r>
              <a:rPr lang="en-US" altLang="zh-CN" dirty="0" smtClean="0"/>
              <a:t>BEGIN TRANSACTION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四：数据控制语言（</a:t>
            </a:r>
            <a:r>
              <a:rPr lang="en-US" altLang="zh-CN" dirty="0" smtClean="0"/>
              <a:t>DCL</a:t>
            </a:r>
            <a:r>
              <a:rPr lang="zh-CN" altLang="en-US" dirty="0" smtClean="0"/>
              <a:t>）：　　它的语句通过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获得许可，确定单个用户和用户组对数据库对象的访问。某些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控制对表单个列的访问。</a:t>
            </a:r>
          </a:p>
          <a:p>
            <a:r>
              <a:rPr lang="zh-CN" altLang="en-US" dirty="0" smtClean="0"/>
              <a:t>五：数据定义语言（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）：其语句包括动词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。在数据库中创建新表或删除表（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 TABLE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DROP TABLE</a:t>
            </a:r>
            <a:r>
              <a:rPr lang="zh-CN" altLang="en-US" dirty="0" smtClean="0"/>
              <a:t>）；为表加入索引等。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包括许多与人数据库目录中获得数据有关的保留字。它也是动作查询的一部分。</a:t>
            </a:r>
          </a:p>
          <a:p>
            <a:r>
              <a:rPr lang="zh-CN" altLang="en-US" dirty="0" smtClean="0"/>
              <a:t>六：指针控制语言（</a:t>
            </a:r>
            <a:r>
              <a:rPr lang="en-US" altLang="zh-CN" dirty="0" smtClean="0"/>
              <a:t>CCL</a:t>
            </a:r>
            <a:r>
              <a:rPr lang="zh-CN" altLang="en-US" dirty="0" smtClean="0"/>
              <a:t>）：　　它的语句，像</a:t>
            </a:r>
            <a:r>
              <a:rPr lang="en-US" altLang="zh-CN" dirty="0" smtClean="0"/>
              <a:t>DECLARE CURSOR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FETCH INTO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 WHERE CURRENT</a:t>
            </a:r>
            <a:r>
              <a:rPr lang="zh-CN" altLang="en-US" dirty="0" smtClean="0"/>
              <a:t>用于对一个或多个表单独行的操作。</a:t>
            </a:r>
          </a:p>
        </p:txBody>
      </p:sp>
    </p:spTree>
    <p:extLst>
      <p:ext uri="{BB962C8B-B14F-4D97-AF65-F5344CB8AC3E}">
        <p14:creationId xmlns:p14="http://schemas.microsoft.com/office/powerpoint/2010/main" val="2339190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一个主节点，多个从节点，数据是相同的</a:t>
            </a:r>
            <a:endParaRPr lang="en-US" altLang="zh-CN" dirty="0" smtClean="0"/>
          </a:p>
          <a:p>
            <a:r>
              <a:rPr lang="zh-CN" altLang="en-US" dirty="0" smtClean="0"/>
              <a:t>默认，只有主节点负责客户端的读写操作，从节点通过读取操作日志，来复制主节点数据</a:t>
            </a:r>
            <a:endParaRPr lang="en-US" altLang="zh-CN" dirty="0" smtClean="0"/>
          </a:p>
          <a:p>
            <a:r>
              <a:rPr lang="zh-CN" altLang="en-US" dirty="0" smtClean="0"/>
              <a:t>复制集确认式写入，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写操作不仅要得到主节点的写入确认，还需要得到从节点写入确认，这里可以设置写入节点的个数。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，此时客户端要至少一个从节点成功，才能返回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复制完成后，通知主节点，数据库服务更更新的结果返回给客户端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374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前，需要调用函数</a:t>
            </a:r>
            <a:endParaRPr lang="en-US" altLang="zh-CN" dirty="0" smtClean="0"/>
          </a:p>
          <a:p>
            <a:r>
              <a:rPr lang="en-US" altLang="zh-CN" dirty="0" smtClean="0"/>
              <a:t>2.6</a:t>
            </a:r>
            <a:r>
              <a:rPr lang="zh-CN" altLang="en-US" dirty="0" smtClean="0"/>
              <a:t>整合到了一起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016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657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j:true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客户端写操作，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日志操作成功写到磁盘后才返回，可以在数据库宕机情况下，恢复数据，防止数据丢失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wtimeout:5000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防止客户端出现忙等现象，例如，如果设置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大于复制集成员个数，写操作会一直等待，直到已经写入服务器到达指定节点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三个选项可以组合使用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65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与关系型数据库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inset </a:t>
            </a:r>
            <a:r>
              <a:rPr lang="zh-CN" altLang="en-US" baseline="0" dirty="0" smtClean="0"/>
              <a:t>相似 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,{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:&lt;document&gt;,ordered:&lt;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&gt;}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其他语言的驱动程序与</a:t>
            </a:r>
            <a:r>
              <a:rPr lang="en-US" altLang="zh-CN" baseline="0" dirty="0" err="1" smtClean="0"/>
              <a:t>mongodb</a:t>
            </a:r>
            <a:r>
              <a:rPr lang="en-US" altLang="zh-CN" baseline="0" dirty="0" smtClean="0"/>
              <a:t> shell</a:t>
            </a:r>
            <a:r>
              <a:rPr lang="zh-CN" altLang="en-US" baseline="0" dirty="0" smtClean="0"/>
              <a:t>类似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db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当前数据库 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号连接，类似于命名空间 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如果插入失败，</a:t>
            </a:r>
            <a:r>
              <a:rPr lang="en-US" altLang="zh-CN" baseline="0" dirty="0" err="1" smtClean="0"/>
              <a:t>writeError</a:t>
            </a:r>
            <a:r>
              <a:rPr lang="zh-CN" altLang="en-US" baseline="0" dirty="0" smtClean="0"/>
              <a:t>字段会包含详细信息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自定义写出错确认级别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ordered  false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忽略文档错误，继续执行数组中的无序插入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;true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时，执行文档中的有序插入，如果某个文档发生错误，命令将返回，不再处理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7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如果自己指定，</a:t>
            </a:r>
            <a:r>
              <a:rPr lang="en-US" altLang="zh-CN" dirty="0" smtClean="0"/>
              <a:t>_id</a:t>
            </a:r>
            <a:r>
              <a:rPr lang="zh-CN" altLang="en-US" dirty="0" smtClean="0"/>
              <a:t>必须是唯一的</a:t>
            </a:r>
            <a:endParaRPr lang="en-US" altLang="zh-CN" dirty="0" smtClean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函数，还可以使用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findAndModify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是调用</a:t>
            </a:r>
            <a:r>
              <a:rPr lang="en-US" altLang="zh-CN" dirty="0" err="1" smtClean="0"/>
              <a:t>insert,update</a:t>
            </a:r>
            <a:r>
              <a:rPr lang="zh-CN" altLang="en-US" dirty="0" smtClean="0"/>
              <a:t>数据插入的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时，如果文档不存在，会调用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，如果已经存在，会调用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更新记录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677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需要注意的是：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可以存放不同类型的操作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dirty="0" smtClean="0"/>
              <a:t>其中一个操作执行失败，后面的操作无法继续执行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/>
              <a:t>其中一个操作执行失败，不会影响其他的操作</a:t>
            </a:r>
            <a:endParaRPr lang="en-US" altLang="zh-CN" dirty="0" smtClean="0"/>
          </a:p>
          <a:p>
            <a:r>
              <a:rPr lang="zh-CN" altLang="en-US" dirty="0" smtClean="0"/>
              <a:t>如果对数据的执行由严格的顺序要求，只能使用顺序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；没有顺序的要求，建议使用并行，相互之间没有影响，而且执行效率更高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326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只能作用于一个集合，返回值是一个</a:t>
            </a:r>
            <a:r>
              <a:rPr lang="en-US" altLang="zh-CN" dirty="0" err="1" smtClean="0"/>
              <a:t>bulkwriteResult</a:t>
            </a:r>
            <a:endParaRPr lang="en-US" altLang="zh-CN" dirty="0" smtClean="0"/>
          </a:p>
          <a:p>
            <a:r>
              <a:rPr lang="en-US" altLang="zh-CN" dirty="0" smtClean="0"/>
              <a:t>https://docs.mongodb.com/manual/reference/method/Bulk/#methods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6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https://docs.mongodb.com/manual/reference/method/db.collection.remove/</a:t>
            </a:r>
          </a:p>
          <a:p>
            <a:r>
              <a:rPr lang="zh-CN" altLang="en-US" dirty="0" smtClean="0"/>
              <a:t>或者使用：</a:t>
            </a:r>
            <a:r>
              <a:rPr lang="en-US" altLang="zh-CN" dirty="0" smtClean="0"/>
              <a:t>db.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.remove(json1,{</a:t>
            </a:r>
            <a:r>
              <a:rPr lang="en-US" altLang="zh-CN" dirty="0" err="1" smtClean="0"/>
              <a:t>justOne:true</a:t>
            </a:r>
            <a:r>
              <a:rPr lang="en-US" altLang="zh-CN" dirty="0" smtClean="0"/>
              <a:t>})</a:t>
            </a: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db.student.remove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name:”tom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”},1)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都可以删除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条记录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还提供了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drop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函数，不仅删除文档，还会删除集合中的索引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43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 </a:t>
            </a:r>
            <a:r>
              <a:rPr lang="en-US" altLang="zh-CN" dirty="0" smtClean="0"/>
              <a:t>MMAPv1</a:t>
            </a:r>
            <a:r>
              <a:rPr lang="zh-CN" altLang="en-US" dirty="0" smtClean="0"/>
              <a:t>的存储引擎，数据按照写入顺序写到磁盘上，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dirty="0" smtClean="0"/>
              <a:t>MMAPv1</a:t>
            </a:r>
            <a:r>
              <a:rPr lang="zh-CN" altLang="en-US" dirty="0" smtClean="0"/>
              <a:t>的存储引擎，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如果一个更新操作超过了文档在磁盘上预分配的空间，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会重新在磁盘上为其分配一块更大的连续空间，然后将数据分配到新的空间。过程会花费很多时间，特别是创建索引的集合，花费的时间会更多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如果一个集合存在索引，复制数据的同时，需要更新索引的内容，所以在一个拥有多个索引的集合上，频繁的为文档重新分配内存，十分耗时，严重降低系统的写效率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MongoDB3.0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 smtClean="0"/>
              <a:t>MMAPv1</a:t>
            </a:r>
            <a:r>
              <a:rPr lang="zh-CN" altLang="en-US" dirty="0" smtClean="0"/>
              <a:t>的内存分配策略进行了优化，重新分配，每个文档占用的空间大小为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次方 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的值加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2M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2M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的整数倍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、有利于内存的重用，降低系统碎片数量，将内存以固定大小分配给数据库使用，删除文档后，后面的文档可以继续重用这块内存，减少系统碎片。超过实际大小，内部碎片。内存管理方式似于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基于分页内存管理，不会产生外部碎片提高的系统的利用率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、减少数据移动频次，提高系统数据写效率，这种内存管理方式，牺牲一定的内存空间，换取写效率，用空间换时间的方式</a:t>
            </a: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67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https://docs.mongodb.com/manual/reference/method/db.collection.update/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update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函数相同，用于数据的修改</a:t>
            </a:r>
            <a:endParaRPr lang="en-US" altLang="zh-CN" baseline="0" dirty="0" smtClean="0"/>
          </a:p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更改的文档，或者更新操作符，修改普通字段，内嵌文档，数组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这个与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update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函数不同，使用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时，没有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，数据库会返回错误</a:t>
            </a:r>
            <a:endParaRPr lang="en-US" altLang="zh-CN" baseline="0" dirty="0" smtClean="0"/>
          </a:p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默认是</a:t>
            </a:r>
            <a:r>
              <a:rPr lang="en-US" altLang="zh-CN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不同，更新所有，这里可以使用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选项，控制更新行为，只更新一个文档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5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7" r:id="rId4"/>
    <p:sldLayoutId id="2147483678" r:id="rId5"/>
    <p:sldLayoutId id="2147483688" r:id="rId6"/>
    <p:sldLayoutId id="2147483689" r:id="rId7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数据更新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-MMAPv1</a:t>
            </a:r>
            <a:r>
              <a:rPr lang="zh-CN" altLang="en-US" dirty="0" smtClean="0"/>
              <a:t>的内存分配策略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843558"/>
            <a:ext cx="8136904" cy="3450600"/>
          </a:xfrm>
        </p:spPr>
        <p:txBody>
          <a:bodyPr>
            <a:normAutofit/>
          </a:bodyPr>
          <a:lstStyle/>
          <a:p>
            <a:pPr marL="342900" indent="-342900" defTabSz="309563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如果一个更新操作超过了文档在磁盘上预分配的空间，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会重新在磁盘上为其分配一块更大的连续空间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MongoDB3.0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次方”的方式来分配内存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32,64,128,256,512…2MB,4MB…</a:t>
            </a: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采用这种方式的优点：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、有利于内存的重用，降低系统碎片数量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、减少数据移动频次，提高系统数据写效率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7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 smtClean="0"/>
              <a:t>文档修改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rmAutofit lnSpcReduction="10000"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函数的更新操作符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嵌文档的修改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数组元素的修改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-Update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.update(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query,obj,upsert,multi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主要有四个参数：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923678"/>
            <a:ext cx="802838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条件，指明要更新的文档，相当于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的内容 相当于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指明的文档不存在时，是否需要插入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一条         新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upsert:true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返回多个文档时，是否需要一次更新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所有满足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条件的文档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multi:true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/>
              <a:t>-Update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15566"/>
            <a:ext cx="7704856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.update(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query,obj,upsert,multi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({“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nMatched”:1,“nUpserted”:0,”nModified”:1})</a:t>
            </a: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nMatched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待更新集合中，满足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条件的文档个数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nUpserted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upsert:true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选项时，插入文档的个数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nModified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实际修改的文档个数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更改操作符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t="26977" r="7692"/>
          <a:stretch/>
        </p:blipFill>
        <p:spPr bwMode="auto">
          <a:xfrm>
            <a:off x="946868" y="1779662"/>
            <a:ext cx="7081515" cy="289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671042"/>
            <a:ext cx="7200800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提供了众多原子性的更新操作符，它们拥有十分强大的功能，用于对文档的某些字段进行更新。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2820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内嵌文档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6852600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、修改整个内嵌文档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{$set:{field1: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新内嵌文档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、修改内嵌文档的某个字段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通过使用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点号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操作符来修改内嵌文档的某个字段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某个修改操作符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:{field1.field2:value}}</a:t>
            </a:r>
          </a:p>
        </p:txBody>
      </p:sp>
    </p:spTree>
    <p:extLst>
      <p:ext uri="{BB962C8B-B14F-4D97-AF65-F5344CB8AC3E}">
        <p14:creationId xmlns:p14="http://schemas.microsoft.com/office/powerpoint/2010/main" val="8439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数组元素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71042"/>
            <a:ext cx="7776864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针对数组，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提供了大量的特定操作符，使得数组既可以作为栈、队列等有序对象使用，也可以当作集合等无序对象来使用。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3" y="1923678"/>
            <a:ext cx="7456636" cy="297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7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/>
              <a:t>-</a:t>
            </a:r>
            <a:r>
              <a:rPr lang="zh-CN" altLang="en-US" dirty="0"/>
              <a:t>数组元素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8" y="1851670"/>
            <a:ext cx="7690113" cy="287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除了更新操作符外，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提供了一组修改器（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modifiers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）。通过将操作符和修改器结合使用，可以实现更多复杂的功能。</a:t>
            </a:r>
          </a:p>
        </p:txBody>
      </p:sp>
    </p:spTree>
    <p:extLst>
      <p:ext uri="{BB962C8B-B14F-4D97-AF65-F5344CB8AC3E}">
        <p14:creationId xmlns:p14="http://schemas.microsoft.com/office/powerpoint/2010/main" val="35411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 smtClean="0"/>
              <a:t>文档修改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rmAutofit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写操作的执行过程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写安全级别的介绍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写安全级别的使用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8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写过程介绍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9" y="2211710"/>
            <a:ext cx="7331546" cy="243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当时用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insert/update/remove/save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等操作更新集合中的数据时，只是修改了数据在内存中的映像，数据更新并没有同步地保存到磁盘上，而且在更新内存中的数据之前，更新操作会被记录到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日志文件中。</a:t>
            </a:r>
          </a:p>
        </p:txBody>
      </p:sp>
    </p:spTree>
    <p:extLst>
      <p:ext uri="{BB962C8B-B14F-4D97-AF65-F5344CB8AC3E}">
        <p14:creationId xmlns:p14="http://schemas.microsoft.com/office/powerpoint/2010/main" val="12113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写安全级别介绍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193899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写入安全（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 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）是一种由客户端设置的，用于控制写入安全级别的机制，通过使用写入安全机制可以提高数据的可靠性。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提供了四种写入级别，分别是：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1974" y="2283718"/>
            <a:ext cx="6264696" cy="177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Unacknowledged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非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确认式写入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Acknowledged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确认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日志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Replica Acknowledged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）复制集确认式写入</a:t>
            </a:r>
          </a:p>
        </p:txBody>
      </p:sp>
    </p:spTree>
    <p:extLst>
      <p:ext uri="{BB962C8B-B14F-4D97-AF65-F5344CB8AC3E}">
        <p14:creationId xmlns:p14="http://schemas.microsoft.com/office/powerpoint/2010/main" val="17399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非确认式写入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t="4742" r="10409"/>
          <a:stretch/>
        </p:blipFill>
        <p:spPr bwMode="auto">
          <a:xfrm>
            <a:off x="1763688" y="2126422"/>
            <a:ext cx="4480326" cy="26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非确认式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不会返回任何结果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，对于写操作，在没有得到服务器写入确认的情况下就立即返回，所以无法知道是否写入成功。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确认</a:t>
            </a:r>
            <a:r>
              <a:rPr lang="zh-CN" altLang="en-US" dirty="0"/>
              <a:t>式写入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28220"/>
            <a:ext cx="4587255" cy="269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写操作必须得到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服务器的写入确认，如果写入失败，服务器会返回异常，比如：常见的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DuplicateKey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Error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2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en-US" altLang="zh-CN" dirty="0"/>
              <a:t>Journal</a:t>
            </a:r>
            <a:r>
              <a:rPr lang="zh-CN" altLang="en-US" dirty="0" smtClean="0"/>
              <a:t>日志</a:t>
            </a:r>
            <a:r>
              <a:rPr lang="zh-CN" altLang="en-US" dirty="0"/>
              <a:t>简介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332398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日志作用相当于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redo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日志文件，用于故障恢复和持久化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位机器上，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2.0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以上版本默认情况下是开启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文件位于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目录中，只能以追加方式添加数据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正常关闭时（例如：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db.shutdownServer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来关闭数据库），数据库服务会清空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目录下的所有文件</a:t>
            </a: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数据库每隔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30ms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flush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一次数据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5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dirty="0" smtClean="0"/>
              <a:t>日志写入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写操作要等到操作记录存储到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日志后才返回结果，这种写入方式是可以容忍服务器突然宕机，有效的保障数据的可靠性。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12" y="2067694"/>
            <a:ext cx="4930626" cy="23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/>
              <a:t>复制集确认式写入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写操作不仅要得到主节点的写入确认，还需要得到从节点写入确认，这里可以设置写入节点的个数。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6"/>
          <a:stretch/>
        </p:blipFill>
        <p:spPr bwMode="auto">
          <a:xfrm>
            <a:off x="1907703" y="2067694"/>
            <a:ext cx="47419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写安全级别小结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400" y="771550"/>
            <a:ext cx="8756550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提供的四种写安全级别，开发者可以根据自己具体的业务需要，灵活选择合适的写安全级别。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设置写安全级别，其实就是在</a:t>
            </a:r>
            <a:r>
              <a:rPr lang="zh-CN" altLang="en-US" sz="20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写操作的性能和写操作的可靠性之间取一个权衡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。使用的写安全级别越高，写操作等待时间越长，数据的可靠性也就越高。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3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400" y="771550"/>
            <a:ext cx="8756550" cy="240065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MongoDB2.6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开始，使用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函数来设置写安全级别。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作为更新操作函数的一个参数，被整合到了更新操作中，所以使用起来非常方便。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例如：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db.student.insert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({name:”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joe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”},{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:{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j:true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367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文档插入和删除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Autofit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数据更新简介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MMAPv1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的内存分配策略</a:t>
            </a:r>
          </a:p>
        </p:txBody>
      </p:sp>
    </p:spTree>
    <p:extLst>
      <p:ext uri="{BB962C8B-B14F-4D97-AF65-F5344CB8AC3E}">
        <p14:creationId xmlns:p14="http://schemas.microsoft.com/office/powerpoint/2010/main" val="129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91" y="771549"/>
            <a:ext cx="8756550" cy="4818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函数主要有以下参数：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651" y="1253412"/>
            <a:ext cx="8064896" cy="378565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W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可以取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0,1,2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等整数值以及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”majority”</a:t>
            </a: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:{w:2}}</a:t>
            </a: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w:0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使用非确认式安全级别 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w:1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如果不使用复制集，采用确认式写入；如果使用复制集，表示主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节点采用确认式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写入安全级别（大于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，只能用于复制集）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w:2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在复制集中，更新操作，数据至少写到一个从节点才能返回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w:majority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在复制集中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，更新操作应用到大多数的复制集成员中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0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91" y="771549"/>
            <a:ext cx="8756550" cy="4818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函数主要有以下参数：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651" y="1253412"/>
            <a:ext cx="8064896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将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选项设置为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来使用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日志安全级别       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j:true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用于设置超时，单位为毫秒。如果在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指定的时间内写操作未能完成，将会返回一个错误。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/>
              <a:t>{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:{wtimeout:5000}})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334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数据更新简介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9702"/>
            <a:ext cx="6918548" cy="24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913339"/>
            <a:ext cx="6774532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的数据更新操作主要包括三种，分别是文档插入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、文档删除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以及文档修改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984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-insert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913339"/>
            <a:ext cx="7776864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.insert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主要有两个参数：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要插入的文档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可选参数 可用来设置写安全级别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WriteResult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({“nInserted”:1})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4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/>
              <a:t>-insert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1055" y="843558"/>
            <a:ext cx="6852600" cy="3450600"/>
          </a:xfrm>
        </p:spPr>
        <p:txBody>
          <a:bodyPr>
            <a:normAutofit/>
          </a:bodyPr>
          <a:lstStyle/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函数使用说明：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函数只能作用于一个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如果集合不存在，数据库服务会自动创建目标集合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插入文档时，如果没有指定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字段，数据库服务会自动创建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对象作为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findAndModify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插入文档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-Bulk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9582"/>
            <a:ext cx="8208912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可以将多个数据更新操作（包括插入、修改以及删除等）放到一个待执行的列表中批量来执行。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分为两种：顺利执行的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和并行的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：按照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预先定义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的操作顺序（向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中添加操作的顺序）来执行每一个操作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：以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随机的方式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并行地执行添加到执行列表中的操作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9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-Bulk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915566"/>
            <a:ext cx="8208912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、初始化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initializeUnorderedBulkOp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initializeOrderedBulkOp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中添加数据更新操作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Bulk.insert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Bulk.find.update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Bulk.find.remove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name:”tom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”}).remove();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、执行更新操作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Bulk.execute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-Remove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6614" y="699542"/>
            <a:ext cx="8377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.remove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justOne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主要有两个参数：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查询条件，指明要删除文档的条件 相当于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如果为空的，会删除所有文档 例如：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db.student.remove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justOne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可选参数，使用该参数（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），只会删除满足条件的一个文档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db.student.remove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name:”tom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”},true)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({“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nRemoved”:11})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4030</TotalTime>
  <Words>3872</Words>
  <Application>Microsoft Office PowerPoint</Application>
  <PresentationFormat>全屏显示(16:9)</PresentationFormat>
  <Paragraphs>258</Paragraphs>
  <Slides>31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Black</vt:lpstr>
      <vt:lpstr> MongoDB 数据更新</vt:lpstr>
      <vt:lpstr>本章大纲</vt:lpstr>
      <vt:lpstr>MongoDB文档插入和删除</vt:lpstr>
      <vt:lpstr>MongoDB文档插入和删除-数据更新简介</vt:lpstr>
      <vt:lpstr>MongoDB文档插入和删除-insert函数</vt:lpstr>
      <vt:lpstr>MongoDB文档插入和删除-insert函数</vt:lpstr>
      <vt:lpstr>MongoDB文档插入和删除-Bulk函数</vt:lpstr>
      <vt:lpstr>MongoDB文档插入和删除-Bulk函数</vt:lpstr>
      <vt:lpstr>MongoDB文档插入和删除-Remove函数</vt:lpstr>
      <vt:lpstr>MongoDB文档插入和删除-MMAPv1的内存分配策略</vt:lpstr>
      <vt:lpstr>本章大纲</vt:lpstr>
      <vt:lpstr>MongoDB文档修改</vt:lpstr>
      <vt:lpstr>MongoDB文档修改-Update函数</vt:lpstr>
      <vt:lpstr>MongoDB文档修改-Update函数</vt:lpstr>
      <vt:lpstr>MongoDB文档修改-更改操作符</vt:lpstr>
      <vt:lpstr>MongoDB文档修改-内嵌文档</vt:lpstr>
      <vt:lpstr>MongoDB文档修改-数组元素</vt:lpstr>
      <vt:lpstr>MongoDB文档修改-数组元素</vt:lpstr>
      <vt:lpstr>本章大纲</vt:lpstr>
      <vt:lpstr>MongoDB文档修改</vt:lpstr>
      <vt:lpstr>MongoDB的写安全机制-写过程介绍</vt:lpstr>
      <vt:lpstr>MongoDB的写安全机制-写安全级别介绍</vt:lpstr>
      <vt:lpstr>MongoDB的写安全机制-非确认式写入</vt:lpstr>
      <vt:lpstr>MongoDB的写安全机制-确认式写入</vt:lpstr>
      <vt:lpstr>MongoDB的写安全机制-Journal日志简介</vt:lpstr>
      <vt:lpstr>MongoDB的写安全机制-Journaled日志写入</vt:lpstr>
      <vt:lpstr>MongoDB的写安全机制-复制集确认式写入</vt:lpstr>
      <vt:lpstr>MongoDB的写安全机制-写安全级别小结</vt:lpstr>
      <vt:lpstr>MongoDB的写安全机制-写安全级别的使用</vt:lpstr>
      <vt:lpstr>MongoDB的写安全机制-写安全级别的使用</vt:lpstr>
      <vt:lpstr>MongoDB的写安全机制-写安全级别的使用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785</cp:revision>
  <dcterms:created xsi:type="dcterms:W3CDTF">2015-03-23T11:35:35Z</dcterms:created>
  <dcterms:modified xsi:type="dcterms:W3CDTF">2019-07-15T01:40:58Z</dcterms:modified>
</cp:coreProperties>
</file>