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17" r:id="rId2"/>
    <p:sldId id="316" r:id="rId3"/>
    <p:sldId id="318" r:id="rId4"/>
    <p:sldId id="361" r:id="rId5"/>
    <p:sldId id="320" r:id="rId6"/>
    <p:sldId id="319" r:id="rId7"/>
    <p:sldId id="322" r:id="rId8"/>
    <p:sldId id="326" r:id="rId9"/>
    <p:sldId id="325" r:id="rId10"/>
    <p:sldId id="365" r:id="rId11"/>
    <p:sldId id="327" r:id="rId12"/>
    <p:sldId id="328" r:id="rId13"/>
    <p:sldId id="329" r:id="rId14"/>
    <p:sldId id="330" r:id="rId15"/>
    <p:sldId id="331" r:id="rId16"/>
    <p:sldId id="333" r:id="rId17"/>
    <p:sldId id="332" r:id="rId18"/>
    <p:sldId id="334" r:id="rId19"/>
    <p:sldId id="335" r:id="rId20"/>
    <p:sldId id="337" r:id="rId21"/>
    <p:sldId id="367" r:id="rId22"/>
    <p:sldId id="368" r:id="rId23"/>
    <p:sldId id="369" r:id="rId24"/>
    <p:sldId id="340" r:id="rId25"/>
    <p:sldId id="341" r:id="rId26"/>
    <p:sldId id="344" r:id="rId27"/>
    <p:sldId id="345" r:id="rId28"/>
    <p:sldId id="346" r:id="rId29"/>
    <p:sldId id="362" r:id="rId30"/>
    <p:sldId id="363" r:id="rId31"/>
    <p:sldId id="347" r:id="rId32"/>
    <p:sldId id="348" r:id="rId33"/>
    <p:sldId id="349" r:id="rId34"/>
    <p:sldId id="364" r:id="rId35"/>
    <p:sldId id="350" r:id="rId36"/>
    <p:sldId id="366" r:id="rId37"/>
    <p:sldId id="355" r:id="rId38"/>
    <p:sldId id="356" r:id="rId39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93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0" autoAdjust="0"/>
    <p:restoredTop sz="83210" autoAdjust="0"/>
  </p:normalViewPr>
  <p:slideViewPr>
    <p:cSldViewPr snapToObjects="1">
      <p:cViewPr>
        <p:scale>
          <a:sx n="75" d="100"/>
          <a:sy n="75" d="100"/>
        </p:scale>
        <p:origin x="-1182" y="-138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索引可以用来优化查询，而且在某些特定类型的查询中，索引是必不可少的。</a:t>
            </a:r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需要注意的是，选择键的方向只有在基于多个查询条件排序时，索引方向才是重要的</a:t>
            </a:r>
            <a:endParaRPr lang="en-US" altLang="zh-CN" dirty="0" smtClean="0"/>
          </a:p>
          <a:p>
            <a:r>
              <a:rPr lang="zh-CN" altLang="en-US" dirty="0" smtClean="0"/>
              <a:t>如果只是基于单一键进行排序，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可以从简单从相反方向读取数据索引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会自动对这种类型的索引进行优化，第二种可以由第一种倒序遍历得到，这两种遍历方式是等价的，但是无法支持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只能把所有文档加载到内存中进行排序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还有一个注意事项：精确匹配放在前面，范围查找字段放在后面。这样查询可以使用第一个索引键进行精确匹配，在使用第二个索引范围，在结果集中进行搜索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2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因为不属于索引的前缀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506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默认创建多建索引</a:t>
            </a:r>
            <a:endParaRPr lang="en-US" altLang="zh-CN" dirty="0" smtClean="0"/>
          </a:p>
          <a:p>
            <a:r>
              <a:rPr lang="zh-CN" altLang="en-US" dirty="0" smtClean="0"/>
              <a:t>针对</a:t>
            </a:r>
            <a:r>
              <a:rPr lang="zh-CN" altLang="en-US" dirty="0" smtClean="0"/>
              <a:t>数组的每个元素条目建立索引，如果数组有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个元素，就有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个索引条目，对于单次插入，删除，更新，每个数组条目都需要更新</a:t>
            </a:r>
            <a:endParaRPr lang="en-US" altLang="zh-CN" dirty="0" smtClean="0"/>
          </a:p>
          <a:p>
            <a:r>
              <a:rPr lang="zh-CN" altLang="en-US" dirty="0" smtClean="0"/>
              <a:t>因此，数组索引代价要比单字段索引高很多</a:t>
            </a:r>
            <a:endParaRPr lang="en-US" altLang="zh-CN" dirty="0" smtClean="0"/>
          </a:p>
          <a:p>
            <a:r>
              <a:rPr lang="zh-CN" altLang="en-US" dirty="0" smtClean="0"/>
              <a:t>数组元素按照升序排列，每个数组元素都有所属文档的地址</a:t>
            </a:r>
            <a:endParaRPr lang="en-US" altLang="zh-CN" dirty="0" smtClean="0"/>
          </a:p>
          <a:p>
            <a:r>
              <a:rPr lang="zh-CN" altLang="en-US" dirty="0" smtClean="0"/>
              <a:t>创建索引后，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多键索引</a:t>
            </a:r>
            <a:r>
              <a:rPr lang="zh-CN" altLang="en-US" dirty="0" smtClean="0"/>
              <a:t>是这样组织数据的</a:t>
            </a:r>
            <a:endParaRPr lang="en-US" altLang="zh-CN" dirty="0" smtClean="0"/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95=&gt;[obj1,obj2]</a:t>
            </a:r>
          </a:p>
          <a:p>
            <a:r>
              <a:rPr lang="zh-CN" altLang="en-US" dirty="0" smtClean="0"/>
              <a:t>每个数组元素都拥有所属文档的地址</a:t>
            </a:r>
            <a:endParaRPr lang="en-US" altLang="zh-CN" dirty="0" smtClean="0"/>
          </a:p>
          <a:p>
            <a:r>
              <a:rPr lang="zh-CN" altLang="en-US" dirty="0" smtClean="0"/>
              <a:t>所以对数组建立索引，实际上是对数组的元素建立索引，而不是对数组本身建立索引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138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1550" indent="0">
              <a:lnSpc>
                <a:spcPct val="16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由于复合键的笛卡尔积中的每一个值都要被索引，如果支持多个数组，笛卡尔积很大，索引条目会爆炸式增长。如果数组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个元素，数组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个元素，那么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字段建立索引，将产生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m*n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个索引条目。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958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反馈调查集合，评论</a:t>
            </a:r>
            <a:r>
              <a:rPr lang="zh-CN" altLang="en-US" baseline="0" dirty="0" smtClean="0"/>
              <a:t> 文档</a:t>
            </a:r>
            <a:endParaRPr lang="en-US" altLang="zh-CN" baseline="0" dirty="0" smtClean="0"/>
          </a:p>
          <a:p>
            <a:pPr marL="0" marR="0" indent="0" algn="l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多键索引与哈希索引是不兼容的</a:t>
            </a:r>
            <a:r>
              <a:rPr lang="zh-CN" altLang="en-US" dirty="0" smtClean="0">
                <a:solidFill>
                  <a:sysClr val="windowText" lastClr="000000"/>
                </a:solidFill>
                <a:latin typeface="Avenir Roman"/>
                <a:ea typeface="宋体" panose="02010600030101010101" pitchFamily="2" charset="-122"/>
              </a:rPr>
              <a:t>，不能在数组字段创建哈希索引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741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哈希函数可以把这个子文档当做整体，来计算哈希值，所以可以在子文档建立哈希索引，不能在数组字段建立哈希索引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哈希索引主要用于分片的集合上</a:t>
            </a:r>
            <a:r>
              <a:rPr lang="zh-CN" altLang="en-US" dirty="0" smtClean="0"/>
              <a:t>哈希索引当做片键来使用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可以作为片键来使用，能够将数据比较均匀的分散存储在各个分节点上。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35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唯一索引：索引字段不会重复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稀疏索引：只会为非空字段建立索引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：具有生命周期的索引，可实现自动删除文档的功能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602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unique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键值为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不允许创建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333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167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与关系型数据库不同，稀疏索引只为数据文件的每个存储块设一个键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指针对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不会像稠密索引存储每个记录的地址，它比稠密索引节省了更多的存储空间，但查找给定值的记录需更多的时间。</a:t>
            </a:r>
            <a:endParaRPr lang="en-US" altLang="zh-CN" dirty="0" smtClean="0"/>
          </a:p>
          <a:p>
            <a:r>
              <a:rPr lang="zh-CN" altLang="en-US" dirty="0" smtClean="0"/>
              <a:t>不指定稀疏索引选项，默认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会为所有的文档都建立索引，包括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索引字段不存在的文档，索引字段设置为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hint()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后不存在的会被过滤掉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562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索引的类型，属性，与索引管理有关内容</a:t>
            </a:r>
            <a:endParaRPr lang="en-US" altLang="zh-CN" dirty="0" smtClean="0"/>
          </a:p>
          <a:p>
            <a:r>
              <a:rPr lang="zh-CN" altLang="en-US" dirty="0" smtClean="0"/>
              <a:t>索引是提高数据库检索速度的手段，</a:t>
            </a:r>
            <a:r>
              <a:rPr lang="en-US" altLang="zh-CN" baseline="0" dirty="0" err="1" smtClean="0"/>
              <a:t>MongoDB</a:t>
            </a:r>
            <a:r>
              <a:rPr lang="zh-CN" altLang="en-US" dirty="0" smtClean="0"/>
              <a:t>概念，然后介绍</a:t>
            </a:r>
            <a:r>
              <a:rPr lang="en-US" altLang="zh-CN" baseline="0" dirty="0" err="1" smtClean="0"/>
              <a:t>MongoDB</a:t>
            </a:r>
            <a:r>
              <a:rPr lang="zh-CN" altLang="en-US" dirty="0" smtClean="0"/>
              <a:t>类型：单字段索引，复合索引，多键索引，哈希索引的概念和以及使用时的注意事项，最后演示如何使用这些索引。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7008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作为主键，不能分割</a:t>
            </a:r>
            <a:endParaRPr lang="en-US" altLang="zh-CN" dirty="0" smtClean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可以有大于</a:t>
            </a:r>
            <a:r>
              <a:rPr lang="en-US" altLang="zh-CN" dirty="0" smtClean="0"/>
              <a:t>90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shard key</a:t>
            </a:r>
            <a:r>
              <a:rPr lang="zh-CN" altLang="en-US" dirty="0" smtClean="0"/>
              <a:t>（片键），它是用来决定将数据在分片服务器上分配的策略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401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作为主键，不能分割</a:t>
            </a:r>
            <a:endParaRPr lang="en-US" altLang="zh-CN" dirty="0" smtClean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可以有大于</a:t>
            </a:r>
            <a:r>
              <a:rPr lang="en-US" altLang="zh-CN" dirty="0" smtClean="0"/>
              <a:t>90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shard key</a:t>
            </a:r>
            <a:r>
              <a:rPr lang="zh-CN" altLang="en-US" dirty="0" smtClean="0"/>
              <a:t>（片键），它是用来决定将数据在分片服务器上分配的策略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401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数组：距离现在最近的</a:t>
            </a:r>
            <a:r>
              <a:rPr lang="zh-CN" altLang="en-US" dirty="0" smtClean="0"/>
              <a:t>数值</a:t>
            </a:r>
            <a:endParaRPr lang="en-US" altLang="zh-CN" dirty="0" smtClean="0"/>
          </a:p>
          <a:p>
            <a:r>
              <a:rPr lang="zh-CN" altLang="en-US" dirty="0" smtClean="0"/>
              <a:t>临时会话：验证码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143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索引的使用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976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索引的查询解释器　</a:t>
            </a:r>
            <a:r>
              <a:rPr lang="en-US" altLang="zh-CN" sz="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sz="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执行计划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70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db.a1.getIndexes</a:t>
            </a:r>
            <a:r>
              <a:rPr lang="zh-CN" altLang="en-US" dirty="0" smtClean="0"/>
              <a:t>回车可以看到源代码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798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业务没有改变，姓名查，更新导致大量碎片，碎片化的集合导致重建的原因</a:t>
            </a:r>
            <a:endParaRPr lang="en-US" altLang="zh-CN" dirty="0" smtClean="0"/>
          </a:p>
          <a:p>
            <a:r>
              <a:rPr lang="en-US" altLang="zh-CN" dirty="0" smtClean="0"/>
              <a:t>100-》80 </a:t>
            </a:r>
            <a:r>
              <a:rPr lang="zh-CN" altLang="en-US" dirty="0" smtClean="0"/>
              <a:t>后边</a:t>
            </a:r>
            <a:r>
              <a:rPr lang="en-US" altLang="zh-CN" dirty="0" smtClean="0"/>
              <a:t>20</a:t>
            </a:r>
            <a:r>
              <a:rPr lang="zh-CN" altLang="en-US" dirty="0" smtClean="0"/>
              <a:t>浪费了</a:t>
            </a:r>
            <a:endParaRPr lang="en-US" altLang="zh-CN" dirty="0" smtClean="0"/>
          </a:p>
          <a:p>
            <a:r>
              <a:rPr lang="en-US" altLang="zh-CN" dirty="0" smtClean="0"/>
              <a:t>100-》120</a:t>
            </a:r>
            <a:r>
              <a:rPr lang="zh-CN" altLang="en-US" dirty="0" smtClean="0"/>
              <a:t>个字节，用剩下的，规定只能用</a:t>
            </a:r>
            <a:r>
              <a:rPr lang="en-US" altLang="zh-CN" dirty="0" smtClean="0"/>
              <a:t>70%</a:t>
            </a:r>
            <a:r>
              <a:rPr lang="zh-CN" altLang="en-US" dirty="0" smtClean="0"/>
              <a:t>内存，把其他的数据从内存中踢出去，零散分布，跨度很大</a:t>
            </a:r>
            <a:r>
              <a:rPr lang="en-US" altLang="zh-CN" dirty="0" smtClean="0"/>
              <a:t>1000W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，影响查询，更新速度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206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304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能够使查询速度可以提高几个数据量级。不使用索引的查询，称之为全表扫描。也就是说服务器必须把数据一一取出，与查询条件一一对比，然后返回满足条件的记录。这个处理过程过程中与处理没有索引的书籍很像，从第一页开始，一直读完整本书，才能找到结果。</a:t>
            </a:r>
            <a:endParaRPr lang="en-US" altLang="zh-CN" dirty="0" smtClean="0"/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通常来说，应该尽量避免全表扫描，大集合来说，全表扫描，效率很低。在集合中建立索引，在索引中找到符合查询条件的索引值，通过保存在索引中的指针，迅速找到集合中对应的记录。</a:t>
            </a:r>
            <a:endParaRPr lang="en-US" altLang="zh-CN" dirty="0" smtClean="0"/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了解了索引的基本概念后，来看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中的索引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78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索引是特殊的数据结构，一小部分数据存储在容易转化的地方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771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索引数据使用的数据结构大体是相同的，都支持单字段，复合索引，地理空间索引，全文索引等</a:t>
            </a:r>
            <a:endParaRPr lang="en-US" altLang="zh-CN" dirty="0" smtClean="0"/>
          </a:p>
          <a:p>
            <a:r>
              <a:rPr lang="zh-CN" altLang="en-US" dirty="0" smtClean="0"/>
              <a:t>但又有所不同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可以存储数组类型的数据，为数组元素建立多键索引，此之处，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中，稀疏索引概念与关系型数据库有所不同</a:t>
            </a:r>
            <a:endParaRPr lang="en-US" altLang="zh-CN" dirty="0" smtClean="0"/>
          </a:p>
          <a:p>
            <a:r>
              <a:rPr lang="zh-CN" altLang="en-US" dirty="0" smtClean="0"/>
              <a:t>介绍游标时，已经提到。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查询结果是分批返回的，如果要对查询结果进行排序，所有查询结果都需要全部加载到内存中，结果集很大时，会严重消耗内存。如果经常需要排序的字段上建立索引，就不需要在内存中排序。这样不仅可以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提高查询速度，而且可以提高内存的利用率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单字段，复合索引，地理空间索引，全文索引，多键索引，针对每种类型的索引可以设置不同的属性，实现更多复杂的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0" marR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案例：开发人员没有与</a:t>
            </a:r>
            <a:r>
              <a:rPr lang="en-US" altLang="zh-CN" dirty="0" err="1" smtClean="0"/>
              <a:t>DBA</a:t>
            </a:r>
            <a:r>
              <a:rPr lang="zh-CN" altLang="en-US" dirty="0" smtClean="0"/>
              <a:t>进行沟通未建索引，查询千万级数据，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就挂了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22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常见的数据库系统索引采用的索引结构，多是</a:t>
            </a:r>
            <a:r>
              <a:rPr lang="en-US" altLang="zh-CN" dirty="0" smtClean="0"/>
              <a:t>b+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或者</a:t>
            </a:r>
            <a:r>
              <a:rPr lang="en-US" altLang="zh-CN" baseline="0" dirty="0" smtClean="0"/>
              <a:t>b-</a:t>
            </a:r>
            <a:r>
              <a:rPr lang="zh-CN" altLang="en-US" baseline="0" dirty="0" smtClean="0"/>
              <a:t>树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mysql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Sqlserver</a:t>
            </a:r>
            <a:r>
              <a:rPr lang="en-US" altLang="zh-CN" baseline="0" dirty="0" smtClean="0"/>
              <a:t>  b+</a:t>
            </a:r>
            <a:r>
              <a:rPr lang="zh-CN" altLang="en-US" baseline="0" dirty="0" smtClean="0"/>
              <a:t>树</a:t>
            </a:r>
            <a:endParaRPr lang="en-US" altLang="zh-CN" baseline="0" dirty="0" smtClean="0"/>
          </a:p>
          <a:p>
            <a:r>
              <a:rPr lang="en-US" altLang="zh-CN" baseline="0" dirty="0" smtClean="0"/>
              <a:t>oracle b-</a:t>
            </a:r>
            <a:r>
              <a:rPr lang="zh-CN" altLang="en-US" baseline="0" dirty="0" smtClean="0"/>
              <a:t>树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mongodb</a:t>
            </a:r>
            <a:r>
              <a:rPr lang="en-US" altLang="zh-CN" baseline="0" dirty="0" smtClean="0"/>
              <a:t> b-</a:t>
            </a:r>
            <a:r>
              <a:rPr lang="zh-CN" altLang="en-US" baseline="0" dirty="0" smtClean="0"/>
              <a:t>树</a:t>
            </a:r>
            <a:endParaRPr lang="en-US" altLang="zh-CN" baseline="0" dirty="0" smtClean="0"/>
          </a:p>
          <a:p>
            <a:r>
              <a:rPr lang="zh-CN" altLang="en-US" baseline="0" dirty="0" smtClean="0"/>
              <a:t>演示使用索引时，数据库查询过程</a:t>
            </a:r>
            <a:endParaRPr lang="en-US" altLang="zh-CN" baseline="0" dirty="0" smtClean="0"/>
          </a:p>
          <a:p>
            <a:r>
              <a:rPr lang="en-US" altLang="zh-CN" baseline="0" dirty="0" smtClean="0"/>
              <a:t>11</a:t>
            </a:r>
            <a:r>
              <a:rPr lang="zh-CN" altLang="en-US" baseline="0" dirty="0" smtClean="0"/>
              <a:t>个文档 全表查询是十分耗时的，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阶</a:t>
            </a:r>
            <a:r>
              <a:rPr lang="en-US" altLang="zh-CN" baseline="0" dirty="0" smtClean="0"/>
              <a:t>B-</a:t>
            </a:r>
            <a:r>
              <a:rPr lang="zh-CN" altLang="en-US" baseline="0" dirty="0" smtClean="0"/>
              <a:t>树来模拟索引。叶子节点文档</a:t>
            </a:r>
            <a:r>
              <a:rPr lang="en-US" altLang="zh-CN" baseline="0" dirty="0" err="1" smtClean="0"/>
              <a:t>a,b</a:t>
            </a:r>
            <a:r>
              <a:rPr lang="zh-CN" altLang="en-US" baseline="0" dirty="0" smtClean="0"/>
              <a:t>字段的值 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树按照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字段升序的顺序，来保存映射这些数据</a:t>
            </a:r>
            <a:endParaRPr lang="en-US" altLang="zh-CN" baseline="0" dirty="0" smtClean="0"/>
          </a:p>
          <a:p>
            <a:r>
              <a:rPr lang="zh-CN" altLang="en-US" baseline="0" dirty="0" smtClean="0"/>
              <a:t>数据库与书籍索引属性相似，在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树中按照给定的值来查找相应的叶子节点。找到节点后，通过存在索引的文档的地址直接定位到要查找的文档</a:t>
            </a:r>
            <a:endParaRPr lang="en-US" altLang="zh-CN" baseline="0" dirty="0" smtClean="0"/>
          </a:p>
          <a:p>
            <a:r>
              <a:rPr lang="zh-CN" altLang="en-US" baseline="0" dirty="0" smtClean="0"/>
              <a:t>一般来说，索引数据比较小。而且使用过的索引会缓存到内存中，这样可以进一步提高查询速度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 </a:t>
            </a:r>
            <a:r>
              <a:rPr lang="en-US" altLang="zh-CN" dirty="0" smtClean="0"/>
              <a:t>B+</a:t>
            </a:r>
            <a:r>
              <a:rPr lang="zh-CN" altLang="en-US" dirty="0" smtClean="0"/>
              <a:t>的搜索与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树也基本相同，区别是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树只有达到叶子结点才命中（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树可以在非叶子结点命中），其性能也等价于在关键字全集做一次二分查找；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06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被索引键的哈希值存储在索引项中</a:t>
            </a:r>
            <a:endParaRPr lang="en-US" altLang="zh-CN" dirty="0" smtClean="0"/>
          </a:p>
          <a:p>
            <a:r>
              <a:rPr lang="zh-CN" altLang="en-US" dirty="0" smtClean="0"/>
              <a:t>概念及其使用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189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3.0</a:t>
            </a:r>
            <a:r>
              <a:rPr lang="zh-CN" altLang="en-US" dirty="0" smtClean="0"/>
              <a:t>之后，子文档的某个字段，子文档上建立索引，查询条件名称，个数，顺序完全一致，精确匹配，否则查询优化器无法使用该索引</a:t>
            </a:r>
            <a:endParaRPr lang="en-US" altLang="zh-CN" dirty="0" smtClean="0"/>
          </a:p>
          <a:p>
            <a:r>
              <a:rPr lang="zh-CN" altLang="en-US" dirty="0" smtClean="0"/>
              <a:t>第二个例子，子文档的字段上，创建索引，子文档的</a:t>
            </a:r>
            <a:r>
              <a:rPr lang="en-US" altLang="zh-CN" dirty="0" smtClean="0"/>
              <a:t>city</a:t>
            </a:r>
            <a:r>
              <a:rPr lang="zh-CN" altLang="en-US" dirty="0" smtClean="0"/>
              <a:t>字段建立索引</a:t>
            </a:r>
            <a:endParaRPr lang="en-US" altLang="zh-CN" dirty="0" smtClean="0"/>
          </a:p>
          <a:p>
            <a:r>
              <a:rPr lang="zh-CN" altLang="en-US" dirty="0" smtClean="0"/>
              <a:t>子文档和子文档的字段建立索引是完全不同的，只会提高子文档的查询速度</a:t>
            </a:r>
            <a:endParaRPr lang="en-US" altLang="zh-CN" dirty="0" smtClean="0"/>
          </a:p>
          <a:p>
            <a:r>
              <a:rPr lang="zh-CN" altLang="en-US" dirty="0" smtClean="0"/>
              <a:t>这个字段不能删除，可以看做主键，值是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endParaRPr lang="en-US" altLang="zh-CN" dirty="0" smtClean="0"/>
          </a:p>
          <a:p>
            <a:r>
              <a:rPr lang="zh-CN" altLang="en-US" dirty="0" smtClean="0"/>
              <a:t>注意在 </a:t>
            </a:r>
            <a:r>
              <a:rPr lang="en-US" altLang="zh-CN" dirty="0" smtClean="0"/>
              <a:t>3.0.0 </a:t>
            </a:r>
            <a:r>
              <a:rPr lang="zh-CN" altLang="en-US" dirty="0" smtClean="0"/>
              <a:t>版本前创建索引方法为 </a:t>
            </a:r>
            <a:r>
              <a:rPr lang="en-US" altLang="zh-CN" dirty="0" err="1" smtClean="0"/>
              <a:t>db.collection.ensureIndex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，之后的版本使用了 </a:t>
            </a:r>
            <a:r>
              <a:rPr lang="en-US" altLang="zh-CN" dirty="0" err="1" smtClean="0"/>
              <a:t>db.collection.createIndex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方法，</a:t>
            </a:r>
            <a:r>
              <a:rPr lang="en-US" altLang="zh-CN" dirty="0" err="1" smtClean="0"/>
              <a:t>ensureIndex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还能用，但只是 </a:t>
            </a:r>
            <a:r>
              <a:rPr lang="en-US" altLang="zh-CN" dirty="0" err="1" smtClean="0"/>
              <a:t>createIndex</a:t>
            </a:r>
            <a:r>
              <a:rPr lang="en-US" altLang="zh-CN" dirty="0" smtClean="0"/>
              <a:t>() </a:t>
            </a:r>
            <a:r>
              <a:rPr lang="zh-CN" altLang="en-US" dirty="0" smtClean="0"/>
              <a:t>的别名。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76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需要注意的是，选择键的方向只有在基于多个查询条件排序时，索引方向才是重要的</a:t>
            </a:r>
            <a:endParaRPr lang="en-US" altLang="zh-CN" dirty="0" smtClean="0"/>
          </a:p>
          <a:p>
            <a:r>
              <a:rPr lang="zh-CN" altLang="en-US" dirty="0" smtClean="0"/>
              <a:t>如果只是基于单一键进行排序，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可以从简单从相反方向读取数据索引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会自动对这种类型的索引进行优化，第二种可以由第一种倒序遍历得到，这两种遍历方式是等价的，但是无法支持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只能把所有文档加载到内存中进行排序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还有一个注意事项：精确匹配放在前面，范围查找字段放在后面。这样查询可以使用第一个索引键进行精确匹配，在使用第二个索引范围，在结果集中进行搜索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89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operator/query/lt/" TargetMode="External"/><Relationship Id="rId3" Type="http://schemas.openxmlformats.org/officeDocument/2006/relationships/hyperlink" Target="https://docs.mongodb.com/manual/reference/operator/query/exists/" TargetMode="External"/><Relationship Id="rId7" Type="http://schemas.openxmlformats.org/officeDocument/2006/relationships/hyperlink" Target="https://docs.mongodb.com/manual/reference/operator/query/gte/" TargetMode="External"/><Relationship Id="rId2" Type="http://schemas.openxmlformats.org/officeDocument/2006/relationships/hyperlink" Target="https://docs.mongodb.com/manual/reference/operator/query/eq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ongodb.com/manual/reference/operator/query/gt/" TargetMode="External"/><Relationship Id="rId5" Type="http://schemas.openxmlformats.org/officeDocument/2006/relationships/hyperlink" Target="https://docs.mongodb.com/manual/reference/operator/query/and/" TargetMode="External"/><Relationship Id="rId4" Type="http://schemas.openxmlformats.org/officeDocument/2006/relationships/hyperlink" Target="https://docs.mongodb.com/manual/reference/operator/query/type/" TargetMode="External"/><Relationship Id="rId9" Type="http://schemas.openxmlformats.org/officeDocument/2006/relationships/hyperlink" Target="https://docs.mongodb.com/manual/reference/operator/query/lte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zh-CN" altLang="en-US" b="1" dirty="0" smtClean="0"/>
              <a:t> </a:t>
            </a:r>
            <a:r>
              <a:rPr lang="en-US" altLang="zh-CN" b="1" dirty="0"/>
              <a:t>MongoDB </a:t>
            </a:r>
            <a:r>
              <a:rPr lang="zh-CN" altLang="en-US" b="1" dirty="0" smtClean="0"/>
              <a:t>索引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03648" y="4258096"/>
            <a:ext cx="70202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https://docs.mongodb.com/manual/indexes/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636250"/>
            <a:ext cx="8352928" cy="4024357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({name:1,age:-1})</a:t>
            </a: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索引字段的排序方向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上面例子中，索引数据首先按照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升序排序，对于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相同的文档，按照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age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进行降序排序。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索引字段排序顺序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在使用索引时，会自动进行优化，利用上面的索引可以支持如下的两个排序操作：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db.student.find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().sort({name:1,age:-1})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db.student.find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().sort({name:-1,age:1})</a:t>
            </a: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但是不支持：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db.student.find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().sort({name:1,age:1})</a:t>
            </a: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3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4906" y="635625"/>
            <a:ext cx="8107614" cy="402435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对于复合索引，</a:t>
            </a: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前缀匹配（复合索引的子集）</a:t>
            </a:r>
            <a:endParaRPr lang="en-US" altLang="zh-CN" b="1" dirty="0" smtClean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name:1,age:1,address:1})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前缀索引包括：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{name:1}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name:1,age:1}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使用上面的索引可以在如下的字段上进行查询：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name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name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age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name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age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2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不支持在下面的字段上查询：</a:t>
            </a:r>
            <a:r>
              <a:rPr lang="en-US" altLang="zh-CN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age</a:t>
            </a:r>
            <a:r>
              <a:rPr lang="zh-CN" altLang="en-US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  <a:r>
              <a:rPr lang="zh-CN" altLang="en-US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age</a:t>
            </a:r>
            <a:r>
              <a:rPr lang="zh-CN" altLang="en-US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2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92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5554" y="749454"/>
            <a:ext cx="8598396" cy="4389596"/>
          </a:xfrm>
        </p:spPr>
        <p:txBody>
          <a:bodyPr>
            <a:normAutofit fontScale="25000" lnSpcReduction="20000"/>
          </a:bodyPr>
          <a:lstStyle/>
          <a:p>
            <a:pPr marL="71550" indent="0">
              <a:lnSpc>
                <a:spcPct val="160000"/>
              </a:lnSpc>
              <a:buNone/>
            </a:pP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6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Multikey</a:t>
            </a:r>
            <a:r>
              <a:rPr lang="en-US" altLang="zh-CN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Indexes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键索引是对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zh-CN" altLang="en-US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索引，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而不是对数组本身建立索引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6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sz="6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对数组中的每一个元素创建索引，从而使得数组列进行查询时，能够有效的提高查询速度。</a:t>
            </a:r>
            <a:endParaRPr lang="en-US" altLang="zh-CN" sz="6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sz="6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db.coll.createIndex</a:t>
            </a:r>
            <a:r>
              <a:rPr lang="en-US" altLang="zh-CN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{ &lt;field&gt;: &lt; 1 or -1 &gt; } )</a:t>
            </a:r>
            <a:endParaRPr lang="en-US" altLang="zh-CN" sz="6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sz="6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obj1={</a:t>
            </a:r>
            <a:r>
              <a:rPr lang="en-US" altLang="zh-CN" sz="6400" b="1" dirty="0" err="1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name:’bob’,score</a:t>
            </a:r>
            <a:r>
              <a:rPr lang="en-US" altLang="zh-CN" sz="6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:[95,98</a:t>
            </a:r>
            <a:r>
              <a:rPr lang="en-US" altLang="zh-CN" sz="6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6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altLang="zh-CN" sz="6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obj2={name:’</a:t>
            </a:r>
            <a:r>
              <a:rPr lang="en-US" altLang="zh-CN" sz="6400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joe</a:t>
            </a:r>
            <a:r>
              <a:rPr lang="en-US" altLang="zh-CN" sz="6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’,</a:t>
            </a:r>
            <a:r>
              <a:rPr lang="en-US" altLang="zh-CN" sz="6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score:[95,99</a:t>
            </a:r>
            <a:r>
              <a:rPr lang="en-US" altLang="zh-CN" sz="6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6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6400" b="1" dirty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sz="6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altLang="zh-CN" sz="6400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db.student.createIndex</a:t>
            </a:r>
            <a:r>
              <a:rPr lang="en-US" altLang="zh-CN" sz="6400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({score:1})</a:t>
            </a:r>
          </a:p>
          <a:p>
            <a:pPr marL="71550" indent="0">
              <a:lnSpc>
                <a:spcPct val="160000"/>
              </a:lnSpc>
              <a:buNone/>
            </a:pP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创建后的索引大致如下：</a:t>
            </a:r>
            <a:endParaRPr lang="en-US" altLang="zh-CN" sz="6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95=&gt;[obj1,obj2]</a:t>
            </a: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98=&gt;[obj1]</a:t>
            </a: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99=&gt;[obj2</a:t>
            </a:r>
            <a:r>
              <a:rPr lang="en-US" altLang="zh-CN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sz="6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创建索引的</a:t>
            </a:r>
            <a:r>
              <a:rPr lang="zh-CN" altLang="en-US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时候检查，当前</a:t>
            </a:r>
            <a:r>
              <a:rPr lang="en-US" altLang="zh-CN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</a:t>
            </a:r>
            <a:r>
              <a:rPr lang="zh-CN" altLang="en-US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是否是数组，如果是的话，</a:t>
            </a:r>
            <a:r>
              <a:rPr lang="en-US" altLang="zh-CN" sz="6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就会自动创建</a:t>
            </a:r>
            <a:r>
              <a:rPr lang="zh-CN" altLang="en-US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6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Multikey</a:t>
            </a:r>
            <a:r>
              <a:rPr lang="en-US" altLang="zh-CN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Index</a:t>
            </a:r>
            <a:r>
              <a:rPr lang="zh-CN" altLang="en-US" sz="6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，不需要特殊的</a:t>
            </a:r>
            <a:r>
              <a:rPr lang="zh-CN" altLang="en-US" sz="6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指定。</a:t>
            </a:r>
            <a:endParaRPr lang="en-US" altLang="zh-CN" sz="6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b="1" dirty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97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846450"/>
            <a:ext cx="8505030" cy="3885540"/>
          </a:xfrm>
        </p:spPr>
        <p:txBody>
          <a:bodyPr>
            <a:normAutofit lnSpcReduction="10000"/>
          </a:bodyPr>
          <a:lstStyle/>
          <a:p>
            <a:pPr marL="71550" indent="0">
              <a:lnSpc>
                <a:spcPct val="16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关于多键索引需要注意的几个问题：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1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、对于一个索引，只能对一个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field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创建多键索引，如果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存在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个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field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的值都是数组，那么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是不允许对这两个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field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同时创建多键索引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的。但是可以对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个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field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创建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个多键索引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{a:[1,2],b:[1,2]} 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都是数组类型，无法创建这样的索引：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{a:1,b:1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多键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索引不支持哈希索引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、多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索引不能对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key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做索引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3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1941" y="1275606"/>
            <a:ext cx="8420706" cy="4299942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 “_id”: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ObjectId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(…),”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title”:”Grocery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Quality”,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“comments”:[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author_id:ObjectId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(...),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date:Date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(…),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text:”please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expand the cheddar selection.”},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…]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3510" y="699540"/>
            <a:ext cx="719657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当数组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元素是文档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类型时，可以为文档的某个字段建立多键索引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1941" y="4371950"/>
            <a:ext cx="7196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0" indent="0" algn="l">
              <a:buNone/>
            </a:pPr>
            <a:r>
              <a:rPr lang="en-US" altLang="zh-CN" sz="2000" b="1" dirty="0" err="1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db.feedback.createIndex</a:t>
            </a:r>
            <a:r>
              <a:rPr lang="en-US" altLang="zh-CN" sz="2000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({“commments.text”:1</a:t>
            </a:r>
            <a:r>
              <a:rPr lang="en-US" altLang="zh-CN" sz="2000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})</a:t>
            </a:r>
            <a:endParaRPr lang="en-US" altLang="zh-CN" b="1" dirty="0" smtClean="0">
              <a:solidFill>
                <a:srgbClr val="FF5C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37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915566"/>
            <a:ext cx="8186366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哈希索引项中存储的是索引键的哈希值，哈希索引只支持等值查询，不支持范围查找。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</a:rPr>
              <a:t>db.student.createIndex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</a:rPr>
              <a:t>({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</a:rPr>
              <a:t>name:”hashed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</a:rPr>
              <a:t>”})</a:t>
            </a:r>
          </a:p>
          <a:p>
            <a:pPr marL="71550" indent="0">
              <a:buNone/>
            </a:pPr>
            <a:endParaRPr lang="en-US" altLang="zh-CN" b="1" dirty="0" smtClean="0">
              <a:solidFill>
                <a:srgbClr val="FF5C00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哈希索引主要用于分片的集合上，可以作为片键来使用，能够将数据比较均匀的分散存储在各个分片上。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注意：子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文档建立哈希索引，不能在数组字段建立哈希索引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索引的类型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索引的属性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索引的管理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5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</a:t>
            </a:r>
            <a:r>
              <a:rPr lang="zh-CN" altLang="en-US" dirty="0" smtClean="0"/>
              <a:t>的属性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987574"/>
            <a:ext cx="6852600" cy="165618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除了拥有众多的索引类型外，还有很多的属性，这些属性包括：唯一性、稀疏性以及超时删除的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属性。</a:t>
            </a:r>
            <a:endParaRPr lang="en-US" altLang="zh-CN" sz="2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使用这些属性创建的索引分别叫做：</a:t>
            </a:r>
            <a:endParaRPr lang="en-US" altLang="zh-CN" sz="2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037825" y="2643758"/>
            <a:ext cx="6852600" cy="165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 fontScale="92500" lnSpcReduction="20000"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唯一索引（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Unique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稀疏索引（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Spare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Time-To-Live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部分索引 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Partial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Indexes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忽略大小写的索引（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Case Insensitive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Indexes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59632" y="4452402"/>
            <a:ext cx="633670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0" indent="0">
              <a:buClrTx/>
              <a:buSzPct val="60000"/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https://docs.mongodb.com/manual/reference/method/db.collection.createIndex/#ensureindex-options 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85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843558"/>
            <a:ext cx="8756550" cy="345060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Unique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Indexes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保证了集合中对于做了唯一索引的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不会存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条完全一样的数据。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创建唯一索引使用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函数，将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unique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选项设置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。例如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db.collection.createIndex</a:t>
            </a:r>
            <a:r>
              <a:rPr lang="en-US" altLang="zh-CN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&lt;key and index type specification&gt;, { unique: true } )</a:t>
            </a:r>
            <a:endParaRPr lang="en-US" altLang="zh-CN" b="1" dirty="0" smtClean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73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892002"/>
            <a:ext cx="6852600" cy="648072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使用唯一索引时需要注意的几个问题：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714180" y="1540074"/>
            <a:ext cx="8320730" cy="2952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唯一索引是在创建集合时由数据库自动创建，与其它唯一索引不同的是，它不能被删除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为复合索引设置唯一属性时，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只能保证组合索引字段的是唯一性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，不能确保单个或索引字段子集的唯一性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不能为哈希索引指定唯一属性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不建议对数组实施唯一属性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9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索引的类型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索引的属性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索引的管理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987574"/>
            <a:ext cx="8136904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稀疏索引指的是只为索引字段存在的文档建立索引，即使索引字段的值为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，但不会为索引字段不存在的文档建立索引。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创建稀疏索引使用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createIndex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函数，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将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sparse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选项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设置为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true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({name:1}, 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b="1" dirty="0" err="1">
                <a:solidFill>
                  <a:srgbClr val="FF5C00"/>
                </a:solidFill>
              </a:rPr>
              <a:t>sparse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:true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5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846450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Partial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Indexes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sparse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的进化版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通过设置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条件指定范围建立索引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4330" y="1469858"/>
            <a:ext cx="7019870" cy="312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equality expressions (i.e. field: value or using the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  <a:hlinkClick r:id="rId2" tooltip="$eq"/>
              </a:rPr>
              <a:t>$eq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operator),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  <a:hlinkClick r:id="rId3" tooltip="$exists"/>
              </a:rPr>
              <a:t>$exists: true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expression,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  <a:hlinkClick r:id="rId4" tooltip="$type"/>
              </a:rPr>
              <a:t>$type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expressions,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  <a:hlinkClick r:id="rId5" tooltip="$and"/>
              </a:rPr>
              <a:t>$and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operator at the top-level only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  <a:hlinkClick r:id="rId4" tooltip="$type"/>
              </a:rPr>
              <a:t>  $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  <a:hlinkClick r:id="rId4" tooltip="$type"/>
              </a:rPr>
              <a:t>type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expressions</a:t>
            </a:r>
            <a:r>
              <a:rPr lang="en-US" altLang="zh-CN" sz="2000" dirty="0">
                <a:latin typeface="Calibri" panose="020F0502020204030204" pitchFamily="34" charset="0"/>
              </a:rPr>
              <a:t>,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  <a:hlinkClick r:id="rId6" tooltip="$gt"/>
              </a:rPr>
              <a:t>$gt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  <a:hlinkClick r:id="rId7" tooltip="$gte"/>
              </a:rPr>
              <a:t>$gte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  <a:hlinkClick r:id="rId8" tooltip="$lt"/>
              </a:rPr>
              <a:t>$lt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  <a:hlinkClick r:id="rId9" tooltip="$lte"/>
              </a:rPr>
              <a:t>$lte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expressions,</a:t>
            </a:r>
          </a:p>
        </p:txBody>
      </p:sp>
    </p:spTree>
    <p:extLst>
      <p:ext uri="{BB962C8B-B14F-4D97-AF65-F5344CB8AC3E}">
        <p14:creationId xmlns:p14="http://schemas.microsoft.com/office/powerpoint/2010/main" val="359873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699542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注意事项：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不能仅对限制条件做修改，而对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partial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</a:t>
            </a: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不能同时创建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partial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sparse index</a:t>
            </a: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早期的版本不支持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partial i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ndex</a:t>
            </a:r>
          </a:p>
          <a:p>
            <a:pPr marL="528750" indent="-457200">
              <a:buClrTx/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不能当做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partial index</a:t>
            </a:r>
          </a:p>
          <a:p>
            <a:pPr marL="528750" indent="-457200">
              <a:buClrTx/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 key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不能当做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partial index</a:t>
            </a:r>
          </a:p>
          <a:p>
            <a:pPr marL="528750" indent="-457200">
              <a:buClrTx/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查询条件作为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partial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的子集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1600" y="4034458"/>
            <a:ext cx="50642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db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.restaurants.createIndex( { cuisine</a:t>
            </a:r>
            <a:r>
              <a:rPr lang="en-US" altLang="zh-CN" sz="1800" b="1" dirty="0">
                <a:solidFill>
                  <a:srgbClr val="FF5C00"/>
                </a:solidFill>
                <a:latin typeface="Calibri" panose="020F0502020204030204" pitchFamily="34" charset="0"/>
              </a:rPr>
              <a:t>: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1, name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1 }, 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rgbClr val="FF5C00"/>
              </a:solidFill>
              <a:effectLst/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{ partialFilterExpression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{ rating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{ $gt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FF5C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5 } } } ) </a:t>
            </a:r>
          </a:p>
        </p:txBody>
      </p:sp>
    </p:spTree>
    <p:extLst>
      <p:ext uri="{BB962C8B-B14F-4D97-AF65-F5344CB8AC3E}">
        <p14:creationId xmlns:p14="http://schemas.microsoft.com/office/powerpoint/2010/main" val="38512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5576" y="775658"/>
            <a:ext cx="5870518" cy="189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db.restaurants.createIndex( </a:t>
            </a:r>
            <a:r>
              <a:rPr lang="en-US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	</a:t>
            </a:r>
            <a:r>
              <a:rPr lang="zh-CN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{ </a:t>
            </a:r>
            <a:r>
              <a:rPr lang="zh-CN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cuisine</a:t>
            </a: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:</a:t>
            </a:r>
            <a:r>
              <a:rPr lang="zh-CN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1, name: 1 }, </a:t>
            </a:r>
            <a:endParaRPr lang="en-US" altLang="zh-CN" sz="2000" b="1" dirty="0" smtClean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	</a:t>
            </a:r>
            <a:r>
              <a:rPr lang="zh-CN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{ </a:t>
            </a:r>
            <a:r>
              <a:rPr lang="zh-CN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partialFilterExpression: { rating: { $gt: 5 } </a:t>
            </a:r>
            <a:r>
              <a:rPr lang="zh-CN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}</a:t>
            </a:r>
            <a:r>
              <a:rPr lang="en-US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	</a:t>
            </a:r>
            <a:r>
              <a:rPr lang="zh-CN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} </a:t>
            </a:r>
            <a:endParaRPr lang="en-US" altLang="zh-CN" sz="2000" b="1" dirty="0" smtClean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) </a:t>
            </a:r>
            <a:endParaRPr lang="zh-CN" altLang="zh-CN" sz="2000" b="1" dirty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3066559"/>
            <a:ext cx="78488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FF5C00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db.restaurants.find( { cuisine: </a:t>
            </a:r>
            <a:r>
              <a:rPr lang="zh-CN" altLang="zh-CN" sz="2000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“Italian”, </a:t>
            </a:r>
            <a:r>
              <a:rPr lang="zh-CN" altLang="zh-CN" sz="2000" b="1" dirty="0">
                <a:solidFill>
                  <a:srgbClr val="FF5C00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rating: { $gte: 8 } } </a:t>
            </a:r>
            <a:r>
              <a:rPr lang="zh-CN" altLang="zh-CN" sz="2000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)</a:t>
            </a:r>
            <a:r>
              <a:rPr lang="zh-CN" altLang="en-US" sz="2000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使用索引</a:t>
            </a:r>
            <a:endParaRPr lang="en-US" altLang="zh-CN" sz="2000" b="1" dirty="0">
              <a:solidFill>
                <a:srgbClr val="FF5C00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algn="l"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db.restaurants.find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( { cuisine: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“Italian”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}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不</a:t>
            </a: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使用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索引</a:t>
            </a:r>
            <a:endParaRPr lang="en-US" altLang="zh-CN" sz="2000" dirty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algn="l"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db.restaurants.find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( { cuisine: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“Italian”,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rating: { $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lt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: 8 } } )</a:t>
            </a:r>
            <a:r>
              <a:rPr lang="zh-CN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不使用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索引</a:t>
            </a:r>
            <a:endParaRPr lang="en-US" altLang="zh-CN" sz="2000" dirty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algn="l"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000" b="1" dirty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91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索引的属性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804" y="987574"/>
            <a:ext cx="8843018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Time-To-Live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）索引可以为文档设置一个超时时间，当达到预设置的时间后，该文档会被数据库自动删除。这种类型的索引对于一个缓存问题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（比如会话的保存）非常有用。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函数，使用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expireAfterSeconds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选项来指定超时时间，单位为秒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仅对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类型或者数组中带有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date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的值有作用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db.eventlog.createIndex</a:t>
            </a:r>
            <a:r>
              <a:rPr lang="en-US" altLang="zh-CN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{ "</a:t>
            </a:r>
            <a:r>
              <a:rPr lang="en-US" altLang="zh-CN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lastModifiedDate</a:t>
            </a:r>
            <a:r>
              <a:rPr lang="en-US" altLang="zh-CN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 1 }, { </a:t>
            </a:r>
            <a:r>
              <a:rPr lang="en-US" altLang="zh-CN" b="1" dirty="0" err="1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expireAfterSeconds</a:t>
            </a:r>
            <a:r>
              <a:rPr lang="en-US" altLang="zh-CN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3600 } )</a:t>
            </a:r>
            <a:endParaRPr lang="en-US" altLang="zh-CN" b="1" dirty="0" smtClean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18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索引的类型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索引的属性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索引的管理</a:t>
            </a:r>
            <a:endParaRPr lang="en-US" altLang="zh-CN" sz="2400" b="1" dirty="0" smtClean="0">
              <a:solidFill>
                <a:srgbClr val="FF5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4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5700" y="846450"/>
            <a:ext cx="6852600" cy="34506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索引的命名规则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索引的创建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索引的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重建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的删除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的查询解释器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49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索引的命名规则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4657" y="987574"/>
            <a:ext cx="8775881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索引默认命名规则为：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keyname1_dir1_keyname2_dir2_......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keynameX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是索引的键，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dirX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是索引的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方向，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表示升序，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表示降序。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除了使用默认的命名方法外，在创建索引时，可以使用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createIndex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函数的第二个参数为索引指定一个名字。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({name:1,age:1},{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name:’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name_age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})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91830"/>
            <a:ext cx="37147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8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创建索引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511342"/>
            <a:ext cx="7488832" cy="3450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db.collection.createIndex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&lt;key and index type specification&gt;, &lt;options&gt;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90092"/>
            <a:ext cx="7341047" cy="33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6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创建索引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699542"/>
            <a:ext cx="6852600" cy="3450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db.collection.createIndex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&lt;key and index type specification&gt;, &lt;options&gt; )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有两个参数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keys 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文档类型，用来指明创建索引的字段以及排序方向，可以由多组键值对组成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({name:1,age:-1})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options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用来设置索引的属性以及其它辅助选项，例如：为索引指定别名、在后台创建索引以及设置索引的版本号等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7452" y="987574"/>
            <a:ext cx="8351011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数据库索引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是对数据库表中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一列或多列的值进行排序的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种数据结构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，使用索引可快速访问数据库表中的特定信息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数据库索引的功能类似于书籍的索引，书籍有了索引就不需要翻查整本书。与此类似，在进行查询时，数据库会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首先在索引中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查找，找到相应的条目后，就可以直接跳转到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目标文档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7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创建索引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7" y="627534"/>
            <a:ext cx="6675437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84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创建索引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987574"/>
            <a:ext cx="6852600" cy="3859321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返回值是一个文档类型，其包含的字段如下：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({name:1})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	“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createdCollectionAutomatically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”:true,   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集合是否自动创建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“numIndexesBefore”:1,                               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创建之前索引个数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   “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numIndexesAfter”:2,                                 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创建之后索引个数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“ok”:1                                                             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表示创建索引成功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创建索引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575884"/>
            <a:ext cx="6852600" cy="72008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创建索引需要注意的几个问题：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379066" y="1131590"/>
            <a:ext cx="8756550" cy="4536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 fontScale="92500"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indent="-180000"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创建不同索引，可设置不同的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options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选项，具体可以参考官方文档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180000"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一旦创建就不能修改，如果需要修改只能将其删除，然后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重建创建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180000">
              <a:lnSpc>
                <a:spcPct val="17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如果重复多次创建一个索引，只有第一次会成功，其它会因重复创建而失败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Font typeface="Arial" panose="020B0604020202020204" pitchFamily="34" charset="0"/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53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查看索引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580200"/>
            <a:ext cx="8136904" cy="437195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</a:t>
            </a:r>
            <a:r>
              <a:rPr lang="en-US" altLang="zh-CN" b="1" dirty="0" err="1">
                <a:solidFill>
                  <a:srgbClr val="FF5C00"/>
                </a:solidFill>
                <a:latin typeface="Calibri" panose="020F0502020204030204" pitchFamily="34" charset="0"/>
              </a:rPr>
              <a:t>collection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.getIndexes</a:t>
            </a:r>
            <a:r>
              <a:rPr lang="en-US" altLang="zh-CN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可以查看集合拥有的索引，它的返回值是一个数组，会列出所有的索引，每个数组元素主要包含以下字段：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   “v”:1,                                                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索引的版本号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“key”:{“name”:1,”age”:-1},        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索引字段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“name”:”name_1_age_-1”,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索引的名字，可以指定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“ns”:”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soft.index_manage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”,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索引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的所属的命名空间，数据库名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_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集合名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“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background”:true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其他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option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选项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</a:p>
          <a:p>
            <a:pPr marL="71550" indent="0">
              <a:buNone/>
            </a:pP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</a:t>
            </a:r>
            <a:r>
              <a:rPr lang="en-US" altLang="zh-CN" b="1" dirty="0" err="1">
                <a:solidFill>
                  <a:srgbClr val="FF5C00"/>
                </a:solidFill>
                <a:latin typeface="Calibri" panose="020F0502020204030204" pitchFamily="34" charset="0"/>
              </a:rPr>
              <a:t>collection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.getIndexKeys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()         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查询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建立索引的键名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69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重建索引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1131590"/>
            <a:ext cx="7704856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b="1" dirty="0" err="1">
                <a:solidFill>
                  <a:srgbClr val="FF5C00"/>
                </a:solidFill>
                <a:latin typeface="Calibri" panose="020F0502020204030204" pitchFamily="34" charset="0"/>
              </a:rPr>
              <a:t>db.collection.reIndex</a:t>
            </a:r>
            <a:r>
              <a:rPr lang="en-US" altLang="zh-CN" b="1" dirty="0">
                <a:solidFill>
                  <a:srgbClr val="FF5C00"/>
                </a:solidFill>
                <a:latin typeface="Calibri" panose="020F0502020204030204" pitchFamily="34" charset="0"/>
              </a:rPr>
              <a:t>()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重建当前集合的所有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索引（很少用到）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先删除，再重建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：碎片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化的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集合是导致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重建的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原因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b="1" dirty="0">
                <a:solidFill>
                  <a:srgbClr val="FF5C00"/>
                </a:solidFill>
                <a:latin typeface="Calibri" panose="020F0502020204030204" pitchFamily="34" charset="0"/>
              </a:rPr>
              <a:t>db.a1.totalIndexSize</a:t>
            </a:r>
            <a:r>
              <a:rPr lang="en-US" altLang="zh-CN" b="1" dirty="0">
                <a:solidFill>
                  <a:srgbClr val="FF5C00"/>
                </a:solidFill>
                <a:latin typeface="Calibri" panose="020F0502020204030204" pitchFamily="34" charset="0"/>
              </a:rPr>
              <a:t>()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查询索引的大小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6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删除索引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549566"/>
            <a:ext cx="8388424" cy="4464496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collection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.dropIndex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(index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indent="-1800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参数可以是索引的名字，也可以是创建索引时的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文档参数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db.student.dropIndex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(‘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name_age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’)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索引名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db.student.dropIndex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({name:1,age-1})     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//keys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1800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返回值如下：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 “nIndexesWas”:2  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删除之前，集合拥有的索引数目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“ok”:1                        //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删除索引成功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en-US" altLang="zh-CN" b="1" dirty="0" err="1">
                <a:solidFill>
                  <a:srgbClr val="FF5C00"/>
                </a:solidFill>
                <a:latin typeface="Calibri" panose="020F0502020204030204" pitchFamily="34" charset="0"/>
              </a:rPr>
              <a:t>db.</a:t>
            </a:r>
            <a:r>
              <a:rPr lang="en-US" altLang="zh-CN" b="1" dirty="0" err="1">
                <a:solidFill>
                  <a:srgbClr val="FF5C00"/>
                </a:solidFill>
                <a:latin typeface="Calibri" panose="020F0502020204030204" pitchFamily="34" charset="0"/>
              </a:rPr>
              <a:t>collection</a:t>
            </a:r>
            <a:r>
              <a:rPr lang="en-US" altLang="zh-CN" b="1" dirty="0" err="1">
                <a:solidFill>
                  <a:srgbClr val="FF5C00"/>
                </a:solidFill>
                <a:latin typeface="Calibri" panose="020F0502020204030204" pitchFamily="34" charset="0"/>
              </a:rPr>
              <a:t>.dropIndex</a:t>
            </a:r>
            <a:r>
              <a:rPr lang="en-US" altLang="zh-CN" b="1" dirty="0">
                <a:solidFill>
                  <a:srgbClr val="FF5C00"/>
                </a:solidFill>
                <a:latin typeface="Calibri" panose="020F0502020204030204" pitchFamily="34" charset="0"/>
              </a:rPr>
              <a:t>()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删除集合中所有的索引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7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查询解释器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699542"/>
            <a:ext cx="8136904" cy="3450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又叫执行计划，提供开发者包括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DBA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一种直观的了解查询语句性能的方式</a:t>
            </a:r>
            <a:r>
              <a:rPr lang="en-US" altLang="zh-CN" b="1" dirty="0" err="1">
                <a:solidFill>
                  <a:srgbClr val="FF5C00"/>
                </a:solidFill>
                <a:latin typeface="Calibri" panose="020F0502020204030204" pitchFamily="34" charset="0"/>
              </a:rPr>
              <a:t>db.collection.find</a:t>
            </a:r>
            <a:r>
              <a:rPr lang="en-US" altLang="zh-CN" b="1" dirty="0">
                <a:solidFill>
                  <a:srgbClr val="FF5C00"/>
                </a:solidFill>
                <a:latin typeface="Calibri" panose="020F0502020204030204" pitchFamily="34" charset="0"/>
              </a:rPr>
              <a:t>().</a:t>
            </a:r>
            <a:r>
              <a:rPr lang="en-US" altLang="zh-CN" b="1" dirty="0" smtClean="0">
                <a:solidFill>
                  <a:srgbClr val="FF5C00"/>
                </a:solidFill>
                <a:latin typeface="Calibri" panose="020F0502020204030204" pitchFamily="34" charset="0"/>
              </a:rPr>
              <a:t>explain()</a:t>
            </a:r>
            <a:endParaRPr lang="en-US" altLang="zh-CN" b="1" dirty="0">
              <a:solidFill>
                <a:srgbClr val="FF5C00"/>
              </a:solidFill>
              <a:latin typeface="Calibri" panose="020F0502020204030204" pitchFamily="34" charset="0"/>
            </a:endParaRPr>
          </a:p>
          <a:p>
            <a:pPr indent="-2880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720528" y="1707654"/>
            <a:ext cx="6310065" cy="164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61306" y="3488422"/>
            <a:ext cx="8891214" cy="1482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queryPlanner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：查询计划的选择器，首先进行查询分析，最终选择一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     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	</a:t>
            </a:r>
            <a:r>
              <a:rPr lang="en-US" altLang="zh-CN" sz="20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winningPlan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，是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explain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返回的默认层面。 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executionStats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：为执行统计层面，返回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winningPlan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的统计结果</a:t>
            </a:r>
          </a:p>
          <a:p>
            <a:pPr algn="l">
              <a:lnSpc>
                <a:spcPts val="28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allPlansExecution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：为返回所有执行计划的统计，包括</a:t>
            </a:r>
            <a:r>
              <a:rPr lang="en-US" altLang="zh-CN" sz="20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rejectedPlan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03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explain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3150" y="889390"/>
            <a:ext cx="8740800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explain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函数返回结果使用由多个阶段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(Stage)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组成的树形结构来表示查询计划（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 Plan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查询计划自下而上来执行，树的叶节点用来访问文档或者索引，内部节点处理下层节点返回的文档或索引数据，根节点是最后阶段，用于输出查询结果。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查询过程分阶段来执行，每个阶段代表一种操作类型，主要包括以下几种：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50069" y="3120628"/>
            <a:ext cx="8486329" cy="34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indent="288000"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COLLSCAN for a collection scan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（全表扫描）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88000"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IXSCAN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for scanning index keys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（索引扫描）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88000"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FETCH for retrieving documents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（根据索引去检索指定的文档）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88000"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SHARD_MERGE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for merging results from shards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（分片数据进行合并）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3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hint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771550"/>
            <a:ext cx="8388424" cy="396044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当查询使用的索引与希望使用的索引不一致时，可以使用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hint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函数强制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使用特定的索引。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.find().hint(index) index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参数可以是索引的名字（字符串）或者创建索引时使用的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db.student.find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().hint({age:1})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  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db.student.find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().hint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({“age_1”})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84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4" name="AutoShape 2" descr="Diagram of a query that uses an index to select and return sorted results. The index stores ``score`` values in ascending order. MongoDB can traverse the index in either ascending or descending order to return sorted result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Diagram of a query that uses an index to select and return sorted results. The index stores ``score`` values in ascending order. MongoDB can traverse the index in either ascending or descending order to return sorted results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Diagram of a query that uses an index to select and return sorted results. The index stores ``score`` values in ascending order. MongoDB can traverse the index in either ascending or descending order to return sorted results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842963"/>
            <a:ext cx="6894513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29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7452" y="843558"/>
            <a:ext cx="8351011" cy="3450600"/>
          </a:xfrm>
        </p:spPr>
        <p:txBody>
          <a:bodyPr>
            <a:normAutofit fontScale="92500" lnSpcReduction="20000"/>
          </a:bodyPr>
          <a:lstStyle/>
          <a:p>
            <a:pPr marL="71550" indent="0">
              <a:lnSpc>
                <a:spcPct val="16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索引几乎与关系数据库的索引一样，绝大多数优化关系型数据库索引的技巧同样适用于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索引不仅可以提高文档的查询速度，而且对于排序操作还可以节省内存资源的。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默认总是为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创建索引。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db.collection.getIndexes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可以查看当前数据库中创建的所有索引。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提供了多样性的索引支持，通过为索引设置特定的属性，可以实现更多复杂的功能。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2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-B-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61" y="987574"/>
            <a:ext cx="8496325" cy="375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6" b="15531"/>
          <a:stretch/>
        </p:blipFill>
        <p:spPr bwMode="auto">
          <a:xfrm>
            <a:off x="539552" y="701824"/>
            <a:ext cx="2494593" cy="48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97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4906" y="635625"/>
            <a:ext cx="6852600" cy="423957"/>
          </a:xfrm>
        </p:spPr>
        <p:txBody>
          <a:bodyPr>
            <a:normAutofit lnSpcReduction="10000"/>
          </a:bodyPr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提供了多种类型的索引，功能十分强大，其类型如下：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347614"/>
            <a:ext cx="724797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34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635625"/>
            <a:ext cx="7992888" cy="1144037"/>
          </a:xfrm>
        </p:spPr>
        <p:txBody>
          <a:bodyPr>
            <a:noAutofit/>
          </a:bodyPr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Single Field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Indexes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可以在单个字段上建立索引，字段可以是普通字段、整个子文档以及子文档的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某个字段。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({“address”:1})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db.student.createIndex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({“address.city”:1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})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275408" y="2787774"/>
            <a:ext cx="7027494" cy="114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索引是系统默认创建的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单字段升序且具有唯一属性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的索引，每个集合的文档都会包含该字段，不能被删除，默认是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8923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索引的类型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636250"/>
            <a:ext cx="8352928" cy="4024357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Compound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Indexes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复合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索引是建立在多个字段上的索引，功能比单字段索引强大，但使用较复杂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。不能超过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个键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db.collection.createIndex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{ &lt;field1&gt;: &lt;type&gt;, &lt;field2&gt;: &lt;type2&gt;, ... } )</a:t>
            </a: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02876"/>
            <a:ext cx="616267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4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5229</TotalTime>
  <Words>3807</Words>
  <Application>Microsoft Office PowerPoint</Application>
  <PresentationFormat>全屏显示(16:9)</PresentationFormat>
  <Paragraphs>307</Paragraphs>
  <Slides>38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Black</vt:lpstr>
      <vt:lpstr>  MongoDB 索引</vt:lpstr>
      <vt:lpstr>本章大纲</vt:lpstr>
      <vt:lpstr>MongoDB索引的类型</vt:lpstr>
      <vt:lpstr>MongoDB索引的类型</vt:lpstr>
      <vt:lpstr>MongoDB索引的类型</vt:lpstr>
      <vt:lpstr>MongoDB索引的类型-B-树</vt:lpstr>
      <vt:lpstr>MongoDB索引的类型</vt:lpstr>
      <vt:lpstr>MongoDB索引的类型</vt:lpstr>
      <vt:lpstr>MongoDB索引的类型</vt:lpstr>
      <vt:lpstr>MongoDB索引的类型</vt:lpstr>
      <vt:lpstr>MongoDB索引的类型</vt:lpstr>
      <vt:lpstr>MongoDB索引的类型</vt:lpstr>
      <vt:lpstr>MongoDB索引的类型</vt:lpstr>
      <vt:lpstr>MongoDB索引的类型</vt:lpstr>
      <vt:lpstr>MongoDB索引的类型</vt:lpstr>
      <vt:lpstr>本章大纲</vt:lpstr>
      <vt:lpstr>MongoDB索引的属性</vt:lpstr>
      <vt:lpstr>MongoDB索引的属性</vt:lpstr>
      <vt:lpstr>MongoDB索引的属性</vt:lpstr>
      <vt:lpstr>MongoDB索引的属性</vt:lpstr>
      <vt:lpstr>MongoDB索引的属性</vt:lpstr>
      <vt:lpstr>MongoDB索引的属性</vt:lpstr>
      <vt:lpstr>MongoDB索引的属性</vt:lpstr>
      <vt:lpstr>MongoDB索引的属性</vt:lpstr>
      <vt:lpstr>本章大纲</vt:lpstr>
      <vt:lpstr>MongoDB索引的管理</vt:lpstr>
      <vt:lpstr>索引的命名规则</vt:lpstr>
      <vt:lpstr>创建索引</vt:lpstr>
      <vt:lpstr>创建索引</vt:lpstr>
      <vt:lpstr>创建索引</vt:lpstr>
      <vt:lpstr>创建索引</vt:lpstr>
      <vt:lpstr>创建索引</vt:lpstr>
      <vt:lpstr>查看索引</vt:lpstr>
      <vt:lpstr>重建索引</vt:lpstr>
      <vt:lpstr>删除索引</vt:lpstr>
      <vt:lpstr>查询解释器</vt:lpstr>
      <vt:lpstr>explain函数</vt:lpstr>
      <vt:lpstr>hint函数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862</cp:revision>
  <dcterms:created xsi:type="dcterms:W3CDTF">2015-03-23T11:35:35Z</dcterms:created>
  <dcterms:modified xsi:type="dcterms:W3CDTF">2019-03-06T05:43:05Z</dcterms:modified>
</cp:coreProperties>
</file>