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17" r:id="rId2"/>
    <p:sldId id="329" r:id="rId3"/>
    <p:sldId id="318" r:id="rId4"/>
    <p:sldId id="319" r:id="rId5"/>
    <p:sldId id="320" r:id="rId6"/>
    <p:sldId id="321" r:id="rId7"/>
    <p:sldId id="322" r:id="rId8"/>
    <p:sldId id="325" r:id="rId9"/>
    <p:sldId id="323" r:id="rId10"/>
    <p:sldId id="326" r:id="rId11"/>
    <p:sldId id="324" r:id="rId12"/>
    <p:sldId id="336" r:id="rId13"/>
    <p:sldId id="327" r:id="rId14"/>
    <p:sldId id="330" r:id="rId15"/>
    <p:sldId id="353" r:id="rId16"/>
    <p:sldId id="354" r:id="rId17"/>
    <p:sldId id="334" r:id="rId18"/>
    <p:sldId id="332" r:id="rId19"/>
    <p:sldId id="355" r:id="rId20"/>
    <p:sldId id="337" r:id="rId21"/>
    <p:sldId id="331" r:id="rId22"/>
    <p:sldId id="338" r:id="rId23"/>
    <p:sldId id="350" r:id="rId24"/>
    <p:sldId id="351" r:id="rId25"/>
  </p:sldIdLst>
  <p:sldSz cx="9144000" cy="5143500" type="screen16x9"/>
  <p:notesSz cx="6858000" cy="9144000"/>
  <p:defaultTextStyle>
    <a:lvl1pPr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857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1714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2571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3429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4286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5143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6000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6858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FF9300"/>
    <a:srgbClr val="535353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23" autoAdjust="0"/>
    <p:restoredTop sz="89668" autoAdjust="0"/>
  </p:normalViewPr>
  <p:slideViewPr>
    <p:cSldViewPr snapToObjects="1">
      <p:cViewPr varScale="1">
        <p:scale>
          <a:sx n="84" d="100"/>
          <a:sy n="84" d="100"/>
        </p:scale>
        <p:origin x="-438" y="-90"/>
      </p:cViewPr>
      <p:guideLst>
        <p:guide orient="horz" pos="1620"/>
        <p:guide orient="horz" pos="599"/>
        <p:guide pos="2880"/>
        <p:guide pos="241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1pPr>
    <a:lvl2pPr indent="857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2pPr>
    <a:lvl3pPr indent="1714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3pPr>
    <a:lvl4pPr indent="2571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4pPr>
    <a:lvl5pPr indent="3429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5pPr>
    <a:lvl6pPr indent="4286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6pPr>
    <a:lvl7pPr indent="5143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7pPr>
    <a:lvl8pPr indent="6000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8pPr>
    <a:lvl9pPr indent="6858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BCE8ECD-D9A6-4D94-8FE0-84E077231DC2}" type="slidenum">
              <a:rPr lang="en-US" altLang="zh-CN" smtClean="0"/>
              <a:pPr/>
              <a:t>1</a:t>
            </a:fld>
            <a:endParaRPr lang="en-US" altLang="zh-CN" dirty="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传统数据对两列组合</a:t>
            </a:r>
            <a:endParaRPr lang="en-US" altLang="zh-CN" dirty="0" smtClean="0"/>
          </a:p>
          <a:p>
            <a:r>
              <a:rPr lang="en-US" altLang="zh-CN" dirty="0" err="1" smtClean="0"/>
              <a:t>mongoDB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通过</a:t>
            </a:r>
            <a:r>
              <a:rPr lang="en-US" altLang="zh-CN" baseline="0" dirty="0" err="1" smtClean="0"/>
              <a:t>json</a:t>
            </a:r>
            <a:r>
              <a:rPr lang="zh-CN" altLang="en-US" baseline="0" dirty="0" smtClean="0"/>
              <a:t>直接调用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646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左闭，右开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493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左闭，右开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493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搜索引擎用于表达式的搜索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1478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2.4</a:t>
            </a:r>
            <a:r>
              <a:rPr lang="zh-CN" altLang="en-US" dirty="0" smtClean="0"/>
              <a:t>版本引入全文索引的第一个测试版本，</a:t>
            </a:r>
            <a:r>
              <a:rPr lang="en-US" altLang="zh-CN" dirty="0" smtClean="0"/>
              <a:t>2.6</a:t>
            </a:r>
            <a:r>
              <a:rPr lang="zh-CN" altLang="en-US" dirty="0" smtClean="0"/>
              <a:t>告别测试版，可以用于测试环境，提供了很多新</a:t>
            </a:r>
            <a:r>
              <a:rPr lang="zh-CN" altLang="en-US" baseline="0" dirty="0" smtClean="0"/>
              <a:t>的特性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616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一个集合只能有一个全文索引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966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一个集合只能有一个全文索引</a:t>
            </a:r>
            <a:endParaRPr lang="en-US" altLang="zh-CN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966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个集合只能有一个</a:t>
            </a:r>
            <a:r>
              <a:rPr lang="zh-CN" altLang="en-US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全文</a:t>
            </a:r>
            <a:r>
              <a:rPr lang="zh-CN" altLang="en-US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966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491591" y="21771"/>
            <a:ext cx="8626500" cy="627534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229600" cy="3394472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614150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343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err="1">
                <a:solidFill>
                  <a:srgbClr val="FFFFFF"/>
                </a:solidFill>
              </a:rPr>
              <a:t>标题文本</a:t>
            </a:r>
            <a:endParaRPr sz="4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9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23811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47622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71433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95245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119056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142867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1666792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1904905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2143018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-21024" y="-4554"/>
            <a:ext cx="9144000" cy="135216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743200" y="2811067"/>
            <a:ext cx="4572000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李焕贞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河北师范大学软件学院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539552" y="1563638"/>
            <a:ext cx="8229600" cy="1085850"/>
          </a:xfrm>
          <a:noFill/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chemeClr val="tx1"/>
                </a:solidFill>
              </a:rPr>
              <a:t/>
            </a:r>
            <a:br>
              <a:rPr lang="en-US" altLang="zh-CN" sz="2800" b="1" dirty="0" smtClean="0">
                <a:solidFill>
                  <a:schemeClr val="tx1"/>
                </a:solidFill>
              </a:rPr>
            </a:br>
            <a:r>
              <a:rPr lang="en-US" altLang="zh-CN" b="1" dirty="0" smtClean="0"/>
              <a:t>MongoDB </a:t>
            </a:r>
            <a:r>
              <a:rPr lang="zh-CN" altLang="en-US" b="1" smtClean="0"/>
              <a:t>特殊索引</a:t>
            </a:r>
            <a:endParaRPr lang="zh-CN" altLang="en-US" b="1" dirty="0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203848" y="-164554"/>
            <a:ext cx="990600" cy="1200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547664" y="3939902"/>
            <a:ext cx="71287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https://docs.mongodb.com/manual/reference/operator/query/near/#op._S_near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4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2dsphere </a:t>
            </a:r>
            <a:r>
              <a:rPr lang="zh-CN" altLang="en-US" dirty="0"/>
              <a:t>球面索引</a:t>
            </a:r>
            <a:r>
              <a:rPr lang="en-US" altLang="zh-CN" dirty="0" smtClean="0"/>
              <a:t>-</a:t>
            </a:r>
            <a:r>
              <a:rPr lang="zh-CN" altLang="en-US" dirty="0"/>
              <a:t>使用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771550"/>
            <a:ext cx="5898803" cy="4200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23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2dsphere </a:t>
            </a:r>
            <a:r>
              <a:rPr lang="zh-CN" altLang="en-US" dirty="0"/>
              <a:t>球面索引</a:t>
            </a:r>
            <a:r>
              <a:rPr lang="en-US" altLang="zh-CN" dirty="0" smtClean="0"/>
              <a:t>-</a:t>
            </a:r>
            <a:r>
              <a:rPr lang="zh-CN" altLang="en-US" dirty="0"/>
              <a:t>使用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699542"/>
            <a:ext cx="5994623" cy="409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78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 smtClean="0"/>
              <a:t>本章大纲</a:t>
            </a:r>
            <a:endParaRPr kumimoji="1"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2dsphere 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球面索引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2d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平面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全文索引</a:t>
            </a: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03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2d</a:t>
            </a:r>
            <a:r>
              <a:rPr lang="zh-CN" altLang="en-US" sz="2400" dirty="0"/>
              <a:t>平面索引</a:t>
            </a:r>
            <a:r>
              <a:rPr lang="en-US" altLang="zh-CN" sz="2400" dirty="0"/>
              <a:t>-</a:t>
            </a:r>
            <a:r>
              <a:rPr lang="zh-CN" altLang="en-US" sz="2400" dirty="0"/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1022" y="1203598"/>
            <a:ext cx="8352928" cy="34506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对于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非球面的平面，可以使用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2d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索引代替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2dsphere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2d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索引用于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扁平表面的二维坐标平面内。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2d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索引支持在欧几里德空间内计算关系，存储的数据只能使用普通坐标对（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Legacy Coordinate Pairs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）对象。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普通坐标对对象的数据格式如下：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loc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:[&lt;longitude&gt;,&lt;latitude&gt;]}</a:t>
            </a:r>
          </a:p>
        </p:txBody>
      </p:sp>
    </p:spTree>
    <p:extLst>
      <p:ext uri="{BB962C8B-B14F-4D97-AF65-F5344CB8AC3E}">
        <p14:creationId xmlns:p14="http://schemas.microsoft.com/office/powerpoint/2010/main" val="426351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2d</a:t>
            </a:r>
            <a:r>
              <a:rPr lang="zh-CN" altLang="en-US" dirty="0"/>
              <a:t>平面索引</a:t>
            </a:r>
            <a:r>
              <a:rPr lang="en-US" altLang="zh-CN" dirty="0" smtClean="0"/>
              <a:t>-</a:t>
            </a:r>
            <a:r>
              <a:rPr lang="zh-CN" altLang="en-US" dirty="0" smtClean="0"/>
              <a:t>存储原理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915566"/>
            <a:ext cx="7560840" cy="936104"/>
          </a:xfrm>
        </p:spPr>
        <p:txBody>
          <a:bodyPr>
            <a:normAutofit fontScale="92500"/>
          </a:bodyPr>
          <a:lstStyle/>
          <a:p>
            <a:pPr marL="7155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b="1" dirty="0" err="1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geoHash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算法为地图位置数据建立</a:t>
            </a:r>
            <a:r>
              <a:rPr lang="zh-CN" altLang="en-US" sz="2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索引，该算法将一个二维坐标值转化为一个简单的可排序可比较的字符串。（</a:t>
            </a:r>
            <a:r>
              <a:rPr lang="en-US" altLang="zh-CN" sz="2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4,6</a:t>
            </a:r>
            <a:r>
              <a:rPr lang="zh-CN" altLang="en-US" sz="2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657" y="1818426"/>
            <a:ext cx="557212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19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2d</a:t>
            </a:r>
            <a:r>
              <a:rPr lang="zh-CN" altLang="en-US" dirty="0"/>
              <a:t>平面索引</a:t>
            </a:r>
            <a:r>
              <a:rPr lang="en-US" altLang="zh-CN" dirty="0" smtClean="0"/>
              <a:t>-</a:t>
            </a:r>
            <a:r>
              <a:rPr lang="zh-CN" altLang="en-US" dirty="0" smtClean="0"/>
              <a:t>存储原理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915566"/>
            <a:ext cx="7560840" cy="936104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zh-CN" altLang="en-US" sz="2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915566"/>
            <a:ext cx="379095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72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2d</a:t>
            </a:r>
            <a:r>
              <a:rPr lang="zh-CN" altLang="en-US" dirty="0"/>
              <a:t>平面索引</a:t>
            </a:r>
            <a:r>
              <a:rPr lang="en-US" altLang="zh-CN" dirty="0" smtClean="0"/>
              <a:t>-</a:t>
            </a:r>
            <a:r>
              <a:rPr lang="zh-CN" altLang="en-US" dirty="0" smtClean="0"/>
              <a:t>存储原理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689788"/>
            <a:ext cx="7560840" cy="936104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zh-CN" altLang="en-US" sz="2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83" y="1166404"/>
            <a:ext cx="7627937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86290" y="555526"/>
            <a:ext cx="5184576" cy="911019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 defTabSz="309547">
              <a:lnSpc>
                <a:spcPct val="140000"/>
              </a:lnSpc>
              <a:buClr>
                <a:srgbClr val="35B558"/>
              </a:buClr>
              <a:buSzPct val="105000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最终得到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[4,6]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点的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geohash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为：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00110100</a:t>
            </a:r>
          </a:p>
          <a:p>
            <a:pPr algn="l" defTabSz="309547">
              <a:lnSpc>
                <a:spcPct val="140000"/>
              </a:lnSpc>
              <a:buClr>
                <a:srgbClr val="35B558"/>
              </a:buClr>
              <a:buSzPct val="105000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默认划分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168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2d</a:t>
            </a:r>
            <a:r>
              <a:rPr lang="zh-CN" altLang="en-US" dirty="0"/>
              <a:t>平面索引</a:t>
            </a:r>
            <a:r>
              <a:rPr lang="en-US" altLang="zh-CN" dirty="0" smtClean="0"/>
              <a:t>-</a:t>
            </a:r>
            <a:r>
              <a:rPr lang="zh-CN" altLang="en-US" dirty="0" smtClean="0"/>
              <a:t>创建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3608" y="915566"/>
            <a:ext cx="8136904" cy="244827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索引使用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createIndex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函数，语法如下：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db.&lt;collection&gt;.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createIndex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	{&lt;location field&gt;:”2d”},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	{min:&lt;lower bound&gt;,max:&lt;upper bound&gt;,bits:&lt;bit precision&gt;})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、第一个文档参数用来设置索引字段，将平面索引字段的值设置为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2d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、第二个可选参数可以设置三个选项：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47664" y="3398322"/>
            <a:ext cx="6840760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0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min  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设置最小的边界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1800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max 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设置最大的边界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1800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bits   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设置精确度，默认情况下，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2d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索引的精度是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26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位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77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2d</a:t>
            </a:r>
            <a:r>
              <a:rPr lang="zh-CN" altLang="en-US" dirty="0"/>
              <a:t>平面索引</a:t>
            </a:r>
            <a:r>
              <a:rPr lang="en-US" altLang="zh-CN" dirty="0" smtClean="0"/>
              <a:t>-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" t="3363" r="4902" b="2983"/>
          <a:stretch/>
        </p:blipFill>
        <p:spPr bwMode="auto">
          <a:xfrm>
            <a:off x="611560" y="892407"/>
            <a:ext cx="4763911" cy="3826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00192" y="1059582"/>
            <a:ext cx="2129192" cy="1323439"/>
          </a:xfrm>
          <a:prstGeom prst="rect">
            <a:avLst/>
          </a:prstGeom>
          <a:noFill/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[0.001,-0.002]</a:t>
            </a:r>
          </a:p>
          <a:p>
            <a:pPr marL="0" indent="0" algn="l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 [0.75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0.75]</a:t>
            </a:r>
          </a:p>
          <a:p>
            <a:pPr marL="0" indent="0" algn="l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 [0.5,0.5]</a:t>
            </a:r>
          </a:p>
          <a:p>
            <a:pPr marL="0" indent="0" algn="l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 [-0.5,-0.5]</a:t>
            </a:r>
            <a:endPara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63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2d</a:t>
            </a:r>
            <a:r>
              <a:rPr lang="zh-CN" altLang="en-US" dirty="0"/>
              <a:t>平面索引</a:t>
            </a:r>
            <a:r>
              <a:rPr lang="en-US" altLang="zh-CN" dirty="0" smtClean="0"/>
              <a:t>-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2762" y="771550"/>
            <a:ext cx="8136904" cy="2448272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geoWithin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专门用来查询地理索引</a:t>
            </a:r>
            <a:endParaRPr lang="en-US" altLang="zh-CN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：盒子查找</a:t>
            </a:r>
            <a:endParaRPr lang="en-US" altLang="zh-CN" sz="1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$box 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参数为两个数值的数组，第一个左下角的点，第二个右上角的点</a:t>
            </a:r>
            <a:endParaRPr lang="en-US" altLang="zh-CN" sz="1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db.place.find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({"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loc.coor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":{$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geoWithin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:{$box:[[-100,-100],[100,100]]}}})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：圆形查找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en-US" altLang="zh-CN" sz="1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centor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第一个参数是</a:t>
            </a:r>
            <a:r>
              <a:rPr lang="en-US" altLang="zh-CN" sz="1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，第二个参数是半径大小</a:t>
            </a:r>
            <a:endParaRPr lang="en-US" altLang="zh-CN" sz="1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db.place.find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({"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loc.coor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":{$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geoWithin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:{$center:[[-73,40],10]}}})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：多边形查找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$polygon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，每一个值都是一个点，最后一个值和第一个值连起来，形成一个封闭的多边形</a:t>
            </a:r>
            <a:endParaRPr lang="en-US" altLang="zh-CN" sz="1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1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db.place.find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({"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loc.coor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":{$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geoWithin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:{$polygon:[[0,0],[3,6],[6,0]}}})</a:t>
            </a:r>
            <a:endParaRPr lang="en-US" altLang="zh-CN" sz="1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17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 smtClean="0"/>
              <a:t>本章大纲</a:t>
            </a:r>
            <a:endParaRPr kumimoji="1"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2dsphere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球面索引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2d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平面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全文索引</a:t>
            </a: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564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 smtClean="0"/>
              <a:t>本章大纲</a:t>
            </a:r>
            <a:endParaRPr kumimoji="1"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2dsphere 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球面索引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2d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平面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全文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03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zh-CN" altLang="en-US" dirty="0"/>
              <a:t>全文索引</a:t>
            </a:r>
            <a:r>
              <a:rPr lang="en-US" altLang="zh-CN" dirty="0" smtClean="0"/>
              <a:t>-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1275606"/>
            <a:ext cx="6852600" cy="1800200"/>
          </a:xfrm>
        </p:spPr>
        <p:txBody>
          <a:bodyPr>
            <a:noAutofit/>
          </a:bodyPr>
          <a:lstStyle/>
          <a:p>
            <a:pPr marL="71550" indent="0">
              <a:buNone/>
            </a:pPr>
            <a:r>
              <a:rPr lang="en-US" altLang="zh-CN" dirty="0" smtClean="0"/>
              <a:t>    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文本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，用于从大量的文本（文章、博客）中搜索出所需要的内容，它对每一个词建立一个索引，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指明该词在整段文本中出现的位置和次数。当用户查询时，检索程序就根据事先建立的索引进行查找。这种技术主要用于搜索引擎，站内搜索等。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24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MongoDB</a:t>
            </a:r>
            <a:r>
              <a:rPr lang="zh-CN" altLang="en-US" dirty="0"/>
              <a:t>全文索引</a:t>
            </a:r>
            <a:r>
              <a:rPr lang="en-US" altLang="zh-CN" dirty="0" smtClean="0"/>
              <a:t>-</a:t>
            </a:r>
            <a:r>
              <a:rPr lang="zh-CN" altLang="en-US" dirty="0"/>
              <a:t>原理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91591" y="915566"/>
            <a:ext cx="7992888" cy="3450600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副标题 4"/>
          <p:cNvSpPr txBox="1">
            <a:spLocks/>
          </p:cNvSpPr>
          <p:nvPr/>
        </p:nvSpPr>
        <p:spPr>
          <a:xfrm>
            <a:off x="643991" y="915566"/>
            <a:ext cx="7992888" cy="345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 fontScale="92500" lnSpcReduction="20000"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全文索引覆盖所有的字符串或者数组中的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，进行全文匹配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db.collection.createIndex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( { field: "text" } 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通配符进行文本索引的创建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db.collection.createIndex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( { "$**": "text" } 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 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复合索引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db.collection.createIndex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( { a: 1, "$**": "text" } ) 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一个集合只能有一个全文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索引，可以对多个字段创建全文索引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 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默认是稀疏的，因此会忽略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sparse:true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95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MongoDB</a:t>
            </a:r>
            <a:r>
              <a:rPr lang="zh-CN" altLang="en-US" dirty="0"/>
              <a:t>全文索引</a:t>
            </a:r>
            <a:r>
              <a:rPr lang="en-US" altLang="zh-CN" dirty="0" smtClean="0"/>
              <a:t>-</a:t>
            </a:r>
            <a:r>
              <a:rPr lang="zh-CN" altLang="en-US" dirty="0"/>
              <a:t>原理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91591" y="915566"/>
            <a:ext cx="7992888" cy="3450600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副标题 4"/>
          <p:cNvSpPr txBox="1">
            <a:spLocks/>
          </p:cNvSpPr>
          <p:nvPr/>
        </p:nvSpPr>
        <p:spPr>
          <a:xfrm>
            <a:off x="643991" y="915566"/>
            <a:ext cx="7992888" cy="345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 fontScale="85000" lnSpcReduction="20000"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57200" indent="-457200">
              <a:lnSpc>
                <a:spcPct val="160000"/>
              </a:lnSpc>
              <a:buClrTx/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个集合只能有一个全文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索引，但是可以对多个字段创建全文索引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60000"/>
              </a:lnSpc>
              <a:buClrTx/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 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默认是稀疏的，因此会忽略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sparse:true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60000"/>
              </a:lnSpc>
              <a:buClrTx/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如果一个文档缺少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  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涉及到的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field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，那么查询的时候会跳过这个文档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60000"/>
              </a:lnSpc>
              <a:buClrTx/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在插入时，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会将文档插入，但是并不会建立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 index</a:t>
            </a:r>
          </a:p>
          <a:p>
            <a:pPr marL="457200" indent="-457200">
              <a:lnSpc>
                <a:spcPct val="160000"/>
              </a:lnSpc>
              <a:buClrTx/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无法通过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hint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方法进行强制索引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60000"/>
              </a:lnSpc>
              <a:buClrTx/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compound text 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不能包含其他特殊的索引，例如：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multikey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 index</a:t>
            </a:r>
          </a:p>
          <a:p>
            <a:pPr marL="457200" indent="-457200">
              <a:lnSpc>
                <a:spcPct val="160000"/>
              </a:lnSpc>
              <a:buClrTx/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无法对伴有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 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查询结果集进行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 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排序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330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MongoDB</a:t>
            </a:r>
            <a:r>
              <a:rPr lang="zh-CN" altLang="en-US" dirty="0"/>
              <a:t>全文索引</a:t>
            </a:r>
            <a:r>
              <a:rPr lang="en-US" altLang="zh-CN" dirty="0" smtClean="0"/>
              <a:t>-</a:t>
            </a:r>
            <a:r>
              <a:rPr lang="zh-CN" altLang="en-US" dirty="0"/>
              <a:t>原理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91591" y="915566"/>
            <a:ext cx="7992888" cy="3450600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副标题 4"/>
          <p:cNvSpPr txBox="1">
            <a:spLocks/>
          </p:cNvSpPr>
          <p:nvPr/>
        </p:nvSpPr>
        <p:spPr>
          <a:xfrm>
            <a:off x="643991" y="915566"/>
            <a:ext cx="7992888" cy="345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 fontScale="77500" lnSpcReduction="20000"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>
              <a:lnSpc>
                <a:spcPct val="160000"/>
              </a:lnSpc>
              <a:buClrTx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：匹配一个单词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ClrTx/>
              <a:buNone/>
            </a:pP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db.articles.find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({$text:{$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search:"coffee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"}})</a:t>
            </a:r>
          </a:p>
          <a:p>
            <a:pPr marL="0" indent="0">
              <a:lnSpc>
                <a:spcPct val="160000"/>
              </a:lnSpc>
              <a:buClrTx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：匹配多个单词，单词之间通过空格进行分离，任意一个即可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ClrTx/>
              <a:buNone/>
            </a:pP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db.articles.find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({$text:{$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search:"coffee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cake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"}})</a:t>
            </a:r>
          </a:p>
          <a:p>
            <a:pPr marL="0" indent="0">
              <a:lnSpc>
                <a:spcPct val="160000"/>
              </a:lnSpc>
              <a:buClrTx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：匹配一个短句，需要用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\”\” 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转义字符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双引号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ClrTx/>
              <a:buNone/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db.articles.find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({$text:{$search:"\"a cake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\""}})</a:t>
            </a:r>
          </a:p>
          <a:p>
            <a:pPr marL="0" indent="0">
              <a:lnSpc>
                <a:spcPct val="160000"/>
              </a:lnSpc>
              <a:buClrTx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：匹配包含一个单词，不包含另一个单词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ClrTx/>
              <a:buNone/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db.articles.find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({$text:{$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search:"coffee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-shop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"}})</a:t>
            </a:r>
          </a:p>
          <a:p>
            <a:pPr marL="0" indent="0">
              <a:lnSpc>
                <a:spcPct val="160000"/>
              </a:lnSpc>
              <a:buClrTx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：匹配大小写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ClrTx/>
              <a:buNone/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db.articles.find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({$text:{$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search:"coffee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"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$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caseSensitive:true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}})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644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2dsphere </a:t>
            </a:r>
            <a:r>
              <a:rPr lang="zh-CN" altLang="en-US" dirty="0"/>
              <a:t>球面索引</a:t>
            </a:r>
            <a:r>
              <a:rPr lang="en-US" altLang="zh-CN" dirty="0"/>
              <a:t>-</a:t>
            </a:r>
            <a:r>
              <a:rPr lang="zh-CN" altLang="en-US" dirty="0"/>
              <a:t>地理空间索引的概念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843558"/>
            <a:ext cx="7928966" cy="34506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地理空间索引可以对地理位置数据建立索引条目，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原生支持地理位置索引，可以直接用于位置距离计算和查询。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对原生支持的查询函数在性能上进行高度的优化，与其它的数据库相比，具有很高的查询效率。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支持两种类型的地理空间索引：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5656" y="3219821"/>
            <a:ext cx="9585150" cy="1323439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indent="-1800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球面 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2dsphere 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球面索引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-1800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平面 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2d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buNone/>
            </a:pPr>
            <a:endPara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69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2dsphere </a:t>
            </a:r>
            <a:r>
              <a:rPr lang="zh-CN" altLang="en-US" dirty="0"/>
              <a:t>球面索引</a:t>
            </a:r>
            <a:r>
              <a:rPr lang="en-US" altLang="zh-CN" dirty="0" smtClean="0"/>
              <a:t>-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987574"/>
            <a:ext cx="9063494" cy="34506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2dsphere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球面索引在一个类似于地球的球形表面上来计算地理数据，在进行数据查询时，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使用的是</a:t>
            </a:r>
            <a:r>
              <a:rPr lang="en-US" altLang="zh-CN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WGS84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地心坐标系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2dsphere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索引支持两种类型的数据格式：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31640" y="2931790"/>
            <a:ext cx="626469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GeoJSON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普通坐标（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Legacy Coordinate Pairs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）对象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969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2dsphere </a:t>
            </a:r>
            <a:r>
              <a:rPr lang="zh-CN" altLang="en-US" dirty="0"/>
              <a:t>球面索引</a:t>
            </a:r>
            <a:r>
              <a:rPr lang="en-US" altLang="zh-CN" dirty="0"/>
              <a:t>-GeoJSON</a:t>
            </a:r>
            <a:r>
              <a:rPr lang="zh-CN" altLang="en-US" dirty="0"/>
              <a:t>对象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7450" y="1059582"/>
            <a:ext cx="8361013" cy="3450600"/>
          </a:xfrm>
        </p:spPr>
        <p:txBody>
          <a:bodyPr/>
          <a:lstStyle/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GeoJSON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是一种对各种地理数据结构进行编码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数据格式，使用基于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对象的表示方法，可以用于地理空间信息的交换。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2dsphere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索引使用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GeoJSON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对象来存储位置数据，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GeoJSON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对象可以表示地理特征，支持多种几何类型，具体包括：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115616" y="2784882"/>
            <a:ext cx="8361013" cy="345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Point 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LineString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Polygon</a:t>
            </a:r>
          </a:p>
          <a:p>
            <a:pPr marL="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MultiPoint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MultiLineString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MutiPolygon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GeometryCollection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291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2dsphere </a:t>
            </a:r>
            <a:r>
              <a:rPr lang="zh-CN" altLang="en-US" dirty="0"/>
              <a:t>球面索引</a:t>
            </a:r>
            <a:r>
              <a:rPr lang="en-US" altLang="zh-CN" dirty="0"/>
              <a:t>-GeoJSON</a:t>
            </a:r>
            <a:r>
              <a:rPr lang="zh-CN" altLang="en-US" dirty="0"/>
              <a:t>对象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8332" y="915566"/>
            <a:ext cx="8365618" cy="3450600"/>
          </a:xfrm>
        </p:spPr>
        <p:txBody>
          <a:bodyPr/>
          <a:lstStyle/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GeoJSON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对象包含一个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字段和一个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coordinates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字段，格式如下：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{&lt;location field&gt;:{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          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type:”GeoJSON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type”,       //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几何图形类型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           coordinates:&lt;coordinate&gt;  //[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经度，维度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}}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5088" y="3201184"/>
            <a:ext cx="8208912" cy="1938992"/>
          </a:xfrm>
          <a:prstGeom prst="rect">
            <a:avLst/>
          </a:prstGeom>
          <a:noFill/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indent="-1800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     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r>
              <a:rPr lang="en-US" altLang="zh-CN" sz="2000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loc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:    {</a:t>
            </a:r>
            <a:r>
              <a:rPr lang="en-US" altLang="zh-CN" sz="2000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type:”Point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”,                   coordinates:[40,5]}}</a:t>
            </a:r>
          </a:p>
          <a:p>
            <a:pPr indent="-1800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线段   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r>
              <a:rPr lang="en-US" altLang="zh-CN" sz="20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loc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:    {type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:”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LineString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”,       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coordinates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:[[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40,5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],[41,6]]}}</a:t>
            </a:r>
          </a:p>
          <a:p>
            <a:pPr indent="-1800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面     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r>
              <a:rPr lang="en-US" altLang="zh-CN" sz="20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loc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:    {</a:t>
            </a:r>
            <a:r>
              <a:rPr lang="en-US" altLang="zh-CN" sz="20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type</a:t>
            </a:r>
            <a:r>
              <a:rPr lang="en-US" altLang="zh-CN" sz="2000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:”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Polygon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”,              coordinates:[[[0,0],[3,6]</a:t>
            </a:r>
          </a:p>
          <a:p>
            <a:pPr algn="l">
              <a:lnSpc>
                <a:spcPct val="150000"/>
              </a:lnSpc>
              <a:buSzPct val="60000"/>
            </a:pP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													[6,1],[0,0]]]}}</a:t>
            </a:r>
            <a:endPara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122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2dsphere </a:t>
            </a:r>
            <a:r>
              <a:rPr lang="zh-CN" altLang="en-US" dirty="0"/>
              <a:t>球面索引</a:t>
            </a:r>
            <a:r>
              <a:rPr lang="en-US" altLang="zh-CN" dirty="0" smtClean="0"/>
              <a:t>-</a:t>
            </a:r>
            <a:r>
              <a:rPr lang="zh-CN" altLang="en-US" dirty="0" smtClean="0"/>
              <a:t>创建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915565"/>
            <a:ext cx="8474398" cy="3450600"/>
          </a:xfrm>
        </p:spPr>
        <p:txBody>
          <a:bodyPr/>
          <a:lstStyle/>
          <a:p>
            <a:pPr marL="7155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创建球面索引使用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createIndex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函数，将索引字段设置为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2dsphere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即可。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在创建索引时，可以为其制定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2dsphereIndexVersion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选项。例如：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db.test.createIndex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({loc:”2dsphere”,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2dsphereIndexVersion:3})</a:t>
            </a:r>
          </a:p>
          <a:p>
            <a:pPr marL="71550" indent="0">
              <a:buNone/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db.test.createIndex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({loc:”2dsphere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”})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304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2dsphere </a:t>
            </a:r>
            <a:r>
              <a:rPr lang="zh-CN" altLang="en-US" dirty="0"/>
              <a:t>球面索引</a:t>
            </a:r>
            <a:r>
              <a:rPr lang="en-US" altLang="zh-CN" dirty="0"/>
              <a:t>-</a:t>
            </a:r>
            <a:r>
              <a:rPr lang="zh-CN" altLang="en-US" dirty="0"/>
              <a:t>创建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1347614"/>
            <a:ext cx="8136904" cy="3450600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只能在拥有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GeoJSON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和普通坐标对对象的字段上创建球面索引，而且一旦在某个字段创建了球面索引，该字段只能用来存储以上两种格式的地理信息数据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默认情况下，球面索引是稀疏的，并且会自动忽略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spare:true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当复合索引中包含球面索引字段时，只有球面索引可以决定是否引用一条文档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在分片集合上，球面索引不能作为片键来使用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6105" y="843558"/>
            <a:ext cx="48737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1550" indent="0">
              <a:buClr>
                <a:schemeClr val="bg1"/>
              </a:buClr>
              <a:buSzPct val="6000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创建球面索引时，需要注意的几个问题：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98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2dsphere </a:t>
            </a:r>
            <a:r>
              <a:rPr lang="zh-CN" altLang="en-US" dirty="0"/>
              <a:t>球面索引</a:t>
            </a:r>
            <a:r>
              <a:rPr lang="en-US" altLang="zh-CN" dirty="0" smtClean="0"/>
              <a:t>-</a:t>
            </a:r>
            <a:r>
              <a:rPr lang="zh-CN" altLang="en-US" dirty="0"/>
              <a:t>查询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843558"/>
            <a:ext cx="6852600" cy="599328"/>
          </a:xfrm>
        </p:spPr>
        <p:txBody>
          <a:bodyPr/>
          <a:lstStyle/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下面列出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2dsphere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索引查询有关的操作符：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52" y="1457868"/>
            <a:ext cx="7567994" cy="2635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729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3408</TotalTime>
  <Words>1323</Words>
  <Application>Microsoft Office PowerPoint</Application>
  <PresentationFormat>全屏显示(16:9)</PresentationFormat>
  <Paragraphs>138</Paragraphs>
  <Slides>24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Black</vt:lpstr>
      <vt:lpstr> MongoDB 特殊索引</vt:lpstr>
      <vt:lpstr>本章大纲</vt:lpstr>
      <vt:lpstr>2dsphere 球面索引-地理空间索引的概念</vt:lpstr>
      <vt:lpstr>2dsphere 球面索引-概念</vt:lpstr>
      <vt:lpstr>2dsphere 球面索引-GeoJSON对象</vt:lpstr>
      <vt:lpstr>2dsphere 球面索引-GeoJSON对象</vt:lpstr>
      <vt:lpstr>2dsphere 球面索引-创建</vt:lpstr>
      <vt:lpstr>2dsphere 球面索引-创建</vt:lpstr>
      <vt:lpstr>2dsphere 球面索引-查询</vt:lpstr>
      <vt:lpstr>2dsphere 球面索引-使用</vt:lpstr>
      <vt:lpstr>2dsphere 球面索引-使用</vt:lpstr>
      <vt:lpstr>本章大纲</vt:lpstr>
      <vt:lpstr>2d平面索引-简介</vt:lpstr>
      <vt:lpstr>2d平面索引-存储原理</vt:lpstr>
      <vt:lpstr>2d平面索引-存储原理</vt:lpstr>
      <vt:lpstr>2d平面索引-存储原理</vt:lpstr>
      <vt:lpstr>2d平面索引-创建</vt:lpstr>
      <vt:lpstr>2d平面索引-使用</vt:lpstr>
      <vt:lpstr>2d平面索引-使用</vt:lpstr>
      <vt:lpstr>本章大纲</vt:lpstr>
      <vt:lpstr>MongoDB全文索引-简介</vt:lpstr>
      <vt:lpstr>MongoDB全文索引-原理</vt:lpstr>
      <vt:lpstr>MongoDB全文索引-原理</vt:lpstr>
      <vt:lpstr>MongoDB全文索引-原理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</cp:lastModifiedBy>
  <cp:revision>485</cp:revision>
  <dcterms:created xsi:type="dcterms:W3CDTF">2015-03-23T11:35:35Z</dcterms:created>
  <dcterms:modified xsi:type="dcterms:W3CDTF">2019-03-10T09:16:56Z</dcterms:modified>
</cp:coreProperties>
</file>