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60" r:id="rId2"/>
    <p:sldId id="261" r:id="rId3"/>
    <p:sldId id="270" r:id="rId4"/>
    <p:sldId id="286" r:id="rId5"/>
    <p:sldId id="269" r:id="rId6"/>
    <p:sldId id="271" r:id="rId7"/>
    <p:sldId id="272" r:id="rId8"/>
    <p:sldId id="263" r:id="rId9"/>
    <p:sldId id="264" r:id="rId10"/>
    <p:sldId id="279" r:id="rId11"/>
    <p:sldId id="273" r:id="rId12"/>
    <p:sldId id="277" r:id="rId13"/>
    <p:sldId id="278" r:id="rId14"/>
    <p:sldId id="280" r:id="rId15"/>
    <p:sldId id="281" r:id="rId16"/>
    <p:sldId id="282" r:id="rId17"/>
    <p:sldId id="283" r:id="rId18"/>
    <p:sldId id="284" r:id="rId19"/>
    <p:sldId id="285"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12" autoAdjust="0"/>
    <p:restoredTop sz="81804" autoAdjust="0"/>
  </p:normalViewPr>
  <p:slideViewPr>
    <p:cSldViewPr>
      <p:cViewPr varScale="1">
        <p:scale>
          <a:sx n="57" d="100"/>
          <a:sy n="57" d="100"/>
        </p:scale>
        <p:origin x="-145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05B9E-BD77-4D0C-8B11-D405776170DD}" type="datetimeFigureOut">
              <a:rPr lang="zh-CN" altLang="en-US" smtClean="0"/>
              <a:t>2017/9/7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A49F1E-FCFC-4294-BD1A-5F44A2F8C2ED}" type="slidenum">
              <a:rPr lang="zh-CN" altLang="en-US" smtClean="0"/>
              <a:t>‹#›</a:t>
            </a:fld>
            <a:endParaRPr lang="zh-CN" altLang="en-US"/>
          </a:p>
        </p:txBody>
      </p:sp>
    </p:spTree>
    <p:extLst>
      <p:ext uri="{BB962C8B-B14F-4D97-AF65-F5344CB8AC3E}">
        <p14:creationId xmlns:p14="http://schemas.microsoft.com/office/powerpoint/2010/main" val="2941792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FDB426-A24A-41C9-9E1A-3BC462322D07}" type="slidenum">
              <a:rPr lang="zh-CN" altLang="en-US" smtClean="0"/>
              <a:t>1</a:t>
            </a:fld>
            <a:endParaRPr lang="zh-CN" altLang="en-US"/>
          </a:p>
        </p:txBody>
      </p:sp>
    </p:spTree>
    <p:extLst>
      <p:ext uri="{BB962C8B-B14F-4D97-AF65-F5344CB8AC3E}">
        <p14:creationId xmlns:p14="http://schemas.microsoft.com/office/powerpoint/2010/main" val="1855437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13</a:t>
            </a:fld>
            <a:endParaRPr lang="zh-CN" altLang="en-US"/>
          </a:p>
        </p:txBody>
      </p:sp>
    </p:spTree>
    <p:extLst>
      <p:ext uri="{BB962C8B-B14F-4D97-AF65-F5344CB8AC3E}">
        <p14:creationId xmlns:p14="http://schemas.microsoft.com/office/powerpoint/2010/main" val="2296701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15</a:t>
            </a:fld>
            <a:endParaRPr lang="zh-CN" altLang="en-US"/>
          </a:p>
        </p:txBody>
      </p:sp>
    </p:spTree>
    <p:extLst>
      <p:ext uri="{BB962C8B-B14F-4D97-AF65-F5344CB8AC3E}">
        <p14:creationId xmlns:p14="http://schemas.microsoft.com/office/powerpoint/2010/main" val="2053961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3</a:t>
            </a:fld>
            <a:endParaRPr lang="zh-CN" altLang="en-US"/>
          </a:p>
        </p:txBody>
      </p:sp>
    </p:spTree>
    <p:extLst>
      <p:ext uri="{BB962C8B-B14F-4D97-AF65-F5344CB8AC3E}">
        <p14:creationId xmlns:p14="http://schemas.microsoft.com/office/powerpoint/2010/main" val="1452545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5</a:t>
            </a:fld>
            <a:endParaRPr lang="zh-CN" altLang="en-US"/>
          </a:p>
        </p:txBody>
      </p:sp>
    </p:spTree>
    <p:extLst>
      <p:ext uri="{BB962C8B-B14F-4D97-AF65-F5344CB8AC3E}">
        <p14:creationId xmlns:p14="http://schemas.microsoft.com/office/powerpoint/2010/main" val="1452545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6</a:t>
            </a:fld>
            <a:endParaRPr lang="zh-CN" altLang="en-US"/>
          </a:p>
        </p:txBody>
      </p:sp>
    </p:spTree>
    <p:extLst>
      <p:ext uri="{BB962C8B-B14F-4D97-AF65-F5344CB8AC3E}">
        <p14:creationId xmlns:p14="http://schemas.microsoft.com/office/powerpoint/2010/main" val="1452545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7</a:t>
            </a:fld>
            <a:endParaRPr lang="zh-CN" altLang="en-US"/>
          </a:p>
        </p:txBody>
      </p:sp>
    </p:spTree>
    <p:extLst>
      <p:ext uri="{BB962C8B-B14F-4D97-AF65-F5344CB8AC3E}">
        <p14:creationId xmlns:p14="http://schemas.microsoft.com/office/powerpoint/2010/main" val="3574669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Clr>
                <a:schemeClr val="tx2"/>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8</a:t>
            </a:fld>
            <a:endParaRPr lang="zh-CN" altLang="en-US"/>
          </a:p>
        </p:txBody>
      </p:sp>
    </p:spTree>
    <p:extLst>
      <p:ext uri="{BB962C8B-B14F-4D97-AF65-F5344CB8AC3E}">
        <p14:creationId xmlns:p14="http://schemas.microsoft.com/office/powerpoint/2010/main" val="1971177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9</a:t>
            </a:fld>
            <a:endParaRPr lang="zh-CN" altLang="en-US"/>
          </a:p>
        </p:txBody>
      </p:sp>
    </p:spTree>
    <p:extLst>
      <p:ext uri="{BB962C8B-B14F-4D97-AF65-F5344CB8AC3E}">
        <p14:creationId xmlns:p14="http://schemas.microsoft.com/office/powerpoint/2010/main" val="3958529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11</a:t>
            </a:fld>
            <a:endParaRPr lang="zh-CN" altLang="en-US"/>
          </a:p>
        </p:txBody>
      </p:sp>
    </p:spTree>
    <p:extLst>
      <p:ext uri="{BB962C8B-B14F-4D97-AF65-F5344CB8AC3E}">
        <p14:creationId xmlns:p14="http://schemas.microsoft.com/office/powerpoint/2010/main" val="1971177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12</a:t>
            </a:fld>
            <a:endParaRPr lang="zh-CN" altLang="en-US"/>
          </a:p>
        </p:txBody>
      </p:sp>
    </p:spTree>
    <p:extLst>
      <p:ext uri="{BB962C8B-B14F-4D97-AF65-F5344CB8AC3E}">
        <p14:creationId xmlns:p14="http://schemas.microsoft.com/office/powerpoint/2010/main" val="3607952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4525963"/>
          </a:xfrm>
        </p:spPr>
        <p:txBody>
          <a:bodyPr/>
          <a:lstStyle>
            <a:lvl1pPr>
              <a:lnSpc>
                <a:spcPct val="120000"/>
              </a:lnSpc>
              <a:defRPr sz="2800" b="1"/>
            </a:lvl1pPr>
            <a:lvl2pPr>
              <a:lnSpc>
                <a:spcPct val="120000"/>
              </a:lnSpc>
              <a:defRPr sz="2600" b="1"/>
            </a:lvl2pPr>
            <a:lvl3pPr>
              <a:lnSpc>
                <a:spcPct val="120000"/>
              </a:lnSpc>
              <a:defRPr sz="2400" b="1"/>
            </a:lvl3pPr>
            <a:lvl4pPr>
              <a:lnSpc>
                <a:spcPct val="120000"/>
              </a:lnSpc>
              <a:defRPr b="1"/>
            </a:lvl4pPr>
            <a:lvl5pPr>
              <a:lnSpc>
                <a:spcPct val="12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j-ea"/>
                <a:ea typeface="+mj-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b="1"/>
            </a:lvl1pPr>
            <a:lvl2pPr>
              <a:lnSpc>
                <a:spcPct val="150000"/>
              </a:lnSpc>
              <a:defRPr sz="2000" b="1"/>
            </a:lvl2pPr>
            <a:lvl3pPr>
              <a:lnSpc>
                <a:spcPct val="150000"/>
              </a:lnSpc>
              <a:defRPr sz="2000" b="1"/>
            </a:lvl3pPr>
            <a:lvl4pPr>
              <a:lnSpc>
                <a:spcPct val="150000"/>
              </a:lnSpc>
              <a:defRPr b="1"/>
            </a:lvl4pPr>
            <a:lvl5pPr>
              <a:lnSpc>
                <a:spcPct val="15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自动化</a:t>
            </a:r>
            <a:r>
              <a:rPr lang="zh-CN" altLang="en-US" dirty="0" smtClean="0"/>
              <a:t>测试基础</a:t>
            </a:r>
            <a:endParaRPr lang="zh-CN" altLang="en-US" dirty="0"/>
          </a:p>
        </p:txBody>
      </p:sp>
      <p:sp>
        <p:nvSpPr>
          <p:cNvPr id="4" name="TextBox 3"/>
          <p:cNvSpPr txBox="1"/>
          <p:nvPr/>
        </p:nvSpPr>
        <p:spPr>
          <a:xfrm>
            <a:off x="4860032" y="6301743"/>
            <a:ext cx="3672408" cy="461665"/>
          </a:xfrm>
          <a:prstGeom prst="rect">
            <a:avLst/>
          </a:prstGeom>
          <a:noFill/>
        </p:spPr>
        <p:txBody>
          <a:bodyPr wrap="square" rtlCol="0">
            <a:spAutoFit/>
          </a:bodyPr>
          <a:lstStyle/>
          <a:p>
            <a:r>
              <a:rPr lang="zh-CN" altLang="en-US" sz="2400" b="1" dirty="0" smtClean="0">
                <a:solidFill>
                  <a:schemeClr val="bg1"/>
                </a:solidFill>
              </a:rPr>
              <a:t>河北师范大学软件学院</a:t>
            </a:r>
            <a:endParaRPr lang="zh-CN" altLang="en-US" sz="2400" b="1" dirty="0">
              <a:solidFill>
                <a:schemeClr val="bg1"/>
              </a:solidFill>
            </a:endParaRPr>
          </a:p>
        </p:txBody>
      </p:sp>
    </p:spTree>
    <p:extLst>
      <p:ext uri="{BB962C8B-B14F-4D97-AF65-F5344CB8AC3E}">
        <p14:creationId xmlns:p14="http://schemas.microsoft.com/office/powerpoint/2010/main" val="1235477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自动化测试概述</a:t>
            </a:r>
            <a:endParaRPr lang="en-US" altLang="zh-CN" dirty="0" smtClean="0"/>
          </a:p>
          <a:p>
            <a:r>
              <a:rPr lang="zh-CN" altLang="en-US" dirty="0" smtClean="0">
                <a:solidFill>
                  <a:srgbClr val="FF0000"/>
                </a:solidFill>
              </a:rPr>
              <a:t>自动化测试分类</a:t>
            </a:r>
            <a:endParaRPr lang="en-US" altLang="zh-CN" dirty="0" smtClean="0">
              <a:solidFill>
                <a:srgbClr val="FF0000"/>
              </a:solidFill>
            </a:endParaRPr>
          </a:p>
          <a:p>
            <a:r>
              <a:rPr lang="zh-CN" altLang="en-US" dirty="0" smtClean="0"/>
              <a:t>自动化测试工具</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777920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静态自动化：代码检测，类似于编程工具的编译功能</a:t>
            </a:r>
            <a:endParaRPr lang="en-US" altLang="zh-CN" dirty="0" smtClean="0"/>
          </a:p>
          <a:p>
            <a:r>
              <a:rPr lang="zh-CN" altLang="en-US" dirty="0" smtClean="0"/>
              <a:t>动态自动化：基于浏览器和</a:t>
            </a:r>
            <a:r>
              <a:rPr lang="en-US" altLang="zh-CN" dirty="0" smtClean="0"/>
              <a:t>DOM</a:t>
            </a:r>
            <a:r>
              <a:rPr lang="zh-CN" altLang="en-US" dirty="0" smtClean="0"/>
              <a:t>的自动化。基于</a:t>
            </a:r>
            <a:r>
              <a:rPr lang="en-US" altLang="zh-CN" dirty="0" smtClean="0"/>
              <a:t>GUI</a:t>
            </a:r>
            <a:r>
              <a:rPr lang="zh-CN" altLang="en-US" dirty="0" smtClean="0"/>
              <a:t>测试的自动化，模拟用户使用行为，调用</a:t>
            </a:r>
            <a:r>
              <a:rPr lang="en-US" altLang="zh-CN" dirty="0" err="1" smtClean="0"/>
              <a:t>api</a:t>
            </a:r>
            <a:r>
              <a:rPr lang="zh-CN" altLang="en-US" dirty="0" smtClean="0"/>
              <a:t>接口程序，来实现测试自动化</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smtClean="0"/>
              <a:t>自动化测试分类</a:t>
            </a:r>
            <a:endParaRPr lang="zh-CN" altLang="en-US" dirty="0"/>
          </a:p>
        </p:txBody>
      </p:sp>
    </p:spTree>
    <p:extLst>
      <p:ext uri="{BB962C8B-B14F-4D97-AF65-F5344CB8AC3E}">
        <p14:creationId xmlns:p14="http://schemas.microsoft.com/office/powerpoint/2010/main" val="1084381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r>
              <a:rPr lang="zh-CN" altLang="en-US" dirty="0">
                <a:latin typeface="+mn-ea"/>
              </a:rPr>
              <a:t>测试金字塔的概念由敏捷大师</a:t>
            </a:r>
            <a:r>
              <a:rPr lang="en-US" altLang="zh-CN" dirty="0">
                <a:latin typeface="+mn-ea"/>
              </a:rPr>
              <a:t>Mike Cohn</a:t>
            </a:r>
            <a:r>
              <a:rPr lang="zh-CN" altLang="en-US" dirty="0">
                <a:latin typeface="+mn-ea"/>
              </a:rPr>
              <a:t>在他的</a:t>
            </a:r>
            <a:r>
              <a:rPr lang="en-US" altLang="zh-CN" dirty="0">
                <a:latin typeface="+mn-ea"/>
              </a:rPr>
              <a:t>《Succeeding with Agile》</a:t>
            </a:r>
            <a:r>
              <a:rPr lang="zh-CN" altLang="en-US" dirty="0">
                <a:latin typeface="+mn-ea"/>
              </a:rPr>
              <a:t>一书中首次</a:t>
            </a:r>
            <a:r>
              <a:rPr lang="zh-CN" altLang="en-US" dirty="0" smtClean="0">
                <a:latin typeface="+mn-ea"/>
              </a:rPr>
              <a:t>提出（如</a:t>
            </a:r>
            <a:r>
              <a:rPr lang="zh-CN" altLang="en-US" dirty="0">
                <a:latin typeface="+mn-ea"/>
              </a:rPr>
              <a:t>图所</a:t>
            </a:r>
            <a:r>
              <a:rPr lang="zh-CN" altLang="en-US" dirty="0" smtClean="0">
                <a:latin typeface="+mn-ea"/>
              </a:rPr>
              <a:t>示）：我们</a:t>
            </a:r>
            <a:r>
              <a:rPr lang="zh-CN" altLang="en-US" dirty="0">
                <a:latin typeface="+mn-ea"/>
              </a:rPr>
              <a:t>应该有更多的低级别的单元测试，而不仅仅是通过用户界面运行的高层的端到端的测试。</a:t>
            </a:r>
          </a:p>
          <a:p>
            <a:endParaRPr lang="zh-CN" altLang="en-US" dirty="0"/>
          </a:p>
        </p:txBody>
      </p:sp>
      <p:sp>
        <p:nvSpPr>
          <p:cNvPr id="3" name="标题 2"/>
          <p:cNvSpPr>
            <a:spLocks noGrp="1"/>
          </p:cNvSpPr>
          <p:nvPr>
            <p:ph type="title"/>
          </p:nvPr>
        </p:nvSpPr>
        <p:spPr/>
        <p:txBody>
          <a:bodyPr/>
          <a:lstStyle/>
          <a:p>
            <a:r>
              <a:rPr lang="zh-CN" altLang="en-US" smtClean="0"/>
              <a:t>分层的自动化测试</a:t>
            </a:r>
            <a:endParaRPr lang="zh-CN" altLang="en-US" dirty="0"/>
          </a:p>
        </p:txBody>
      </p:sp>
      <p:sp>
        <p:nvSpPr>
          <p:cNvPr id="5" name="TextBox 4"/>
          <p:cNvSpPr txBox="1"/>
          <p:nvPr/>
        </p:nvSpPr>
        <p:spPr>
          <a:xfrm>
            <a:off x="755576" y="1484784"/>
            <a:ext cx="2448272"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4188032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Martin Fowler</a:t>
            </a:r>
            <a:r>
              <a:rPr lang="zh-CN" altLang="en-US" dirty="0" smtClean="0"/>
              <a:t>大师在测试金字塔模型的基础上提出分层自动化测试的概念</a:t>
            </a:r>
            <a:endParaRPr lang="zh-CN" altLang="en-US" dirty="0"/>
          </a:p>
        </p:txBody>
      </p:sp>
      <p:sp>
        <p:nvSpPr>
          <p:cNvPr id="3" name="标题 2"/>
          <p:cNvSpPr>
            <a:spLocks noGrp="1"/>
          </p:cNvSpPr>
          <p:nvPr>
            <p:ph type="title"/>
          </p:nvPr>
        </p:nvSpPr>
        <p:spPr/>
        <p:txBody>
          <a:bodyPr/>
          <a:lstStyle/>
          <a:p>
            <a:r>
              <a:rPr lang="zh-CN" altLang="zh-CN" smtClean="0"/>
              <a:t>分层测试</a:t>
            </a:r>
            <a:endParaRPr lang="zh-CN" alt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61"/>
          <a:stretch/>
        </p:blipFill>
        <p:spPr bwMode="auto">
          <a:xfrm>
            <a:off x="323528" y="2132856"/>
            <a:ext cx="8501946"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5838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自动化测试概述</a:t>
            </a:r>
            <a:endParaRPr lang="en-US" altLang="zh-CN" smtClean="0"/>
          </a:p>
          <a:p>
            <a:r>
              <a:rPr lang="zh-CN" altLang="en-US" smtClean="0"/>
              <a:t>自动化测试分类</a:t>
            </a:r>
            <a:endParaRPr lang="en-US" altLang="zh-CN" smtClean="0"/>
          </a:p>
          <a:p>
            <a:r>
              <a:rPr lang="zh-CN" altLang="en-US" smtClean="0"/>
              <a:t>自动化测试工具</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777920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t>UFT</a:t>
            </a:r>
            <a:r>
              <a:rPr lang="zh-CN" altLang="en-US" dirty="0" smtClean="0"/>
              <a:t>（全称</a:t>
            </a:r>
            <a:r>
              <a:rPr lang="en-US" altLang="zh-CN" dirty="0" smtClean="0"/>
              <a:t>Unified Functional Testing</a:t>
            </a:r>
            <a:r>
              <a:rPr lang="zh-CN" altLang="en-US" dirty="0" smtClean="0"/>
              <a:t>）由</a:t>
            </a:r>
            <a:r>
              <a:rPr lang="en-US" altLang="zh-CN" dirty="0" smtClean="0"/>
              <a:t>QTP</a:t>
            </a:r>
            <a:r>
              <a:rPr lang="zh-CN" altLang="en-US" dirty="0" smtClean="0"/>
              <a:t>（</a:t>
            </a:r>
            <a:r>
              <a:rPr lang="en-US" altLang="zh-CN" dirty="0" smtClean="0"/>
              <a:t>Quick Test Professional software</a:t>
            </a:r>
            <a:r>
              <a:rPr lang="zh-CN" altLang="en-US" dirty="0" smtClean="0"/>
              <a:t>）与</a:t>
            </a:r>
            <a:r>
              <a:rPr lang="en-US" altLang="zh-CN" dirty="0" smtClean="0"/>
              <a:t>ST(Service Test)</a:t>
            </a:r>
            <a:r>
              <a:rPr lang="zh-CN" altLang="en-US" dirty="0" smtClean="0"/>
              <a:t>合并而来，由</a:t>
            </a:r>
            <a:r>
              <a:rPr lang="en-US" altLang="zh-CN" dirty="0" smtClean="0"/>
              <a:t>HP</a:t>
            </a:r>
            <a:r>
              <a:rPr lang="zh-CN" altLang="en-US" dirty="0" smtClean="0"/>
              <a:t>公司开发。使用</a:t>
            </a:r>
            <a:r>
              <a:rPr lang="en-US" altLang="zh-CN" dirty="0" smtClean="0"/>
              <a:t>VBS</a:t>
            </a:r>
            <a:r>
              <a:rPr lang="zh-CN" altLang="en-US" dirty="0" smtClean="0"/>
              <a:t>语法进行编码</a:t>
            </a:r>
            <a:endParaRPr lang="en-US" altLang="zh-CN" dirty="0" smtClean="0"/>
          </a:p>
          <a:p>
            <a:r>
              <a:rPr lang="zh-CN" altLang="en-US" dirty="0" smtClean="0">
                <a:solidFill>
                  <a:srgbClr val="FF0000"/>
                </a:solidFill>
              </a:rPr>
              <a:t>原理</a:t>
            </a:r>
            <a:r>
              <a:rPr lang="zh-CN" altLang="en-US" dirty="0" smtClean="0"/>
              <a:t>：记录对象及其属性，运行过程中使用代码中提供的对象以及属性与实际的对象与属性之间进行比较，一致则说明通过，不一致则不通过</a:t>
            </a:r>
            <a:endParaRPr lang="en-US" altLang="zh-CN" dirty="0"/>
          </a:p>
        </p:txBody>
      </p:sp>
      <p:sp>
        <p:nvSpPr>
          <p:cNvPr id="3" name="标题 2"/>
          <p:cNvSpPr>
            <a:spLocks noGrp="1"/>
          </p:cNvSpPr>
          <p:nvPr>
            <p:ph type="title"/>
          </p:nvPr>
        </p:nvSpPr>
        <p:spPr/>
        <p:txBody>
          <a:bodyPr/>
          <a:lstStyle/>
          <a:p>
            <a:r>
              <a:rPr lang="en-US" altLang="zh-CN" smtClean="0"/>
              <a:t>UFT</a:t>
            </a:r>
            <a:endParaRPr lang="zh-CN" altLang="en-US" dirty="0"/>
          </a:p>
        </p:txBody>
      </p:sp>
    </p:spTree>
    <p:extLst>
      <p:ext uri="{BB962C8B-B14F-4D97-AF65-F5344CB8AC3E}">
        <p14:creationId xmlns:p14="http://schemas.microsoft.com/office/powerpoint/2010/main" val="3743579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Selenium</a:t>
            </a:r>
            <a:r>
              <a:rPr lang="zh-CN" altLang="en-US" dirty="0" smtClean="0"/>
              <a:t>是一个用于</a:t>
            </a:r>
            <a:r>
              <a:rPr lang="en-US" altLang="zh-CN" dirty="0" smtClean="0"/>
              <a:t>Web</a:t>
            </a:r>
            <a:r>
              <a:rPr lang="zh-CN" altLang="en-US" dirty="0" smtClean="0"/>
              <a:t>应用程序测试的工具，支持多平台、多浏览器、多语言去实现自动化测试。目前在</a:t>
            </a:r>
            <a:r>
              <a:rPr lang="en-US" altLang="zh-CN" dirty="0" smtClean="0"/>
              <a:t>Web</a:t>
            </a:r>
            <a:r>
              <a:rPr lang="zh-CN" altLang="en-US" dirty="0" smtClean="0"/>
              <a:t>自动化领域应用越来越广泛</a:t>
            </a:r>
            <a:endParaRPr lang="en-US" altLang="zh-CN" dirty="0" smtClean="0"/>
          </a:p>
          <a:p>
            <a:r>
              <a:rPr lang="zh-CN" altLang="en-US" dirty="0" smtClean="0">
                <a:solidFill>
                  <a:srgbClr val="FF0000"/>
                </a:solidFill>
              </a:rPr>
              <a:t>原理</a:t>
            </a:r>
            <a:r>
              <a:rPr lang="zh-CN" altLang="en-US" dirty="0" smtClean="0"/>
              <a:t>：</a:t>
            </a:r>
            <a:r>
              <a:rPr lang="zh-CN" altLang="zh-CN" dirty="0" smtClean="0"/>
              <a:t>利用浏览器原生的API，封装成一套更加面向对象的Selenium WebDriver API，直接操作浏览器页面里的元素，甚至操作浏览器本身（截屏，窗口大小，启动，关闭，安装插件</a:t>
            </a:r>
            <a:r>
              <a:rPr lang="zh-CN" altLang="en-US" dirty="0" smtClean="0"/>
              <a:t>等</a:t>
            </a:r>
            <a:endParaRPr lang="zh-CN" altLang="en-US" dirty="0"/>
          </a:p>
        </p:txBody>
      </p:sp>
      <p:sp>
        <p:nvSpPr>
          <p:cNvPr id="3" name="标题 2"/>
          <p:cNvSpPr>
            <a:spLocks noGrp="1"/>
          </p:cNvSpPr>
          <p:nvPr>
            <p:ph type="title"/>
          </p:nvPr>
        </p:nvSpPr>
        <p:spPr/>
        <p:txBody>
          <a:bodyPr/>
          <a:lstStyle/>
          <a:p>
            <a:r>
              <a:rPr lang="en-US" altLang="zh-CN" smtClean="0"/>
              <a:t>Selenium</a:t>
            </a:r>
            <a:endParaRPr lang="zh-CN" altLang="en-US" dirty="0"/>
          </a:p>
        </p:txBody>
      </p:sp>
      <p:sp>
        <p:nvSpPr>
          <p:cNvPr id="9" name="Rectangle 2"/>
          <p:cNvSpPr>
            <a:spLocks noChangeArrowheads="1"/>
          </p:cNvSpPr>
          <p:nvPr/>
        </p:nvSpPr>
        <p:spPr bwMode="auto">
          <a:xfrm>
            <a:off x="0" y="-123110"/>
            <a:ext cx="470000" cy="246221"/>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ea typeface="Helvetica Neue"/>
              </a:rPr>
              <a:t>的）</a:t>
            </a:r>
            <a:r>
              <a:rPr kumimoji="0" lang="zh-CN" altLang="zh-CN" sz="800" b="0" i="0" u="none" strike="noStrike" cap="none" normalizeH="0" baseline="0" dirty="0" smtClean="0">
                <a:ln>
                  <a:noFill/>
                </a:ln>
                <a:solidFill>
                  <a:schemeClr val="tx1"/>
                </a:solidFill>
                <a:effectLst/>
                <a:latin typeface="Arial" panose="020B0604020202020204" pitchFamily="34" charset="0"/>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2010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smtClean="0"/>
              <a:t>Watir</a:t>
            </a:r>
            <a:r>
              <a:rPr lang="zh-CN" altLang="en-US" dirty="0" smtClean="0"/>
              <a:t>全称是“</a:t>
            </a:r>
            <a:r>
              <a:rPr lang="en-US" altLang="zh-CN" dirty="0" smtClean="0"/>
              <a:t>Web Application Testing in Ruby”</a:t>
            </a:r>
            <a:r>
              <a:rPr lang="zh-CN" altLang="en-US" dirty="0" smtClean="0"/>
              <a:t>，是一种基于</a:t>
            </a:r>
            <a:r>
              <a:rPr lang="en-US" altLang="zh-CN" dirty="0" smtClean="0"/>
              <a:t>Web</a:t>
            </a:r>
            <a:r>
              <a:rPr lang="zh-CN" altLang="en-US" dirty="0" smtClean="0"/>
              <a:t>模式的自动化功能测试工具。</a:t>
            </a:r>
            <a:r>
              <a:rPr lang="en-US" altLang="zh-CN" dirty="0" err="1" smtClean="0"/>
              <a:t>Watir</a:t>
            </a:r>
            <a:r>
              <a:rPr lang="zh-CN" altLang="en-US" dirty="0" smtClean="0"/>
              <a:t>是一个</a:t>
            </a:r>
            <a:r>
              <a:rPr lang="en-US" altLang="zh-CN" dirty="0" smtClean="0"/>
              <a:t>Ruby</a:t>
            </a:r>
            <a:r>
              <a:rPr lang="zh-CN" altLang="en-US" dirty="0" smtClean="0"/>
              <a:t>语言库，使用</a:t>
            </a:r>
            <a:r>
              <a:rPr lang="en-US" altLang="zh-CN" dirty="0" smtClean="0"/>
              <a:t>Ruby </a:t>
            </a:r>
            <a:r>
              <a:rPr lang="zh-CN" altLang="en-US" dirty="0" smtClean="0"/>
              <a:t>语言进行脚本开发。</a:t>
            </a:r>
            <a:endParaRPr lang="en-US" altLang="zh-CN" dirty="0" smtClean="0"/>
          </a:p>
          <a:p>
            <a:r>
              <a:rPr lang="zh-CN" altLang="en-US" dirty="0" smtClean="0">
                <a:solidFill>
                  <a:srgbClr val="FF0000"/>
                </a:solidFill>
              </a:rPr>
              <a:t>原理</a:t>
            </a:r>
            <a:r>
              <a:rPr lang="zh-CN" altLang="en-US" dirty="0" smtClean="0"/>
              <a:t>：以</a:t>
            </a:r>
            <a:r>
              <a:rPr lang="zh-CN" altLang="en-US" dirty="0"/>
              <a:t>事件驱动</a:t>
            </a:r>
            <a:r>
              <a:rPr lang="zh-CN" altLang="en-US" dirty="0" smtClean="0"/>
              <a:t>，触发</a:t>
            </a:r>
            <a:r>
              <a:rPr lang="zh-CN" altLang="en-US" dirty="0"/>
              <a:t>一些如点击”链接”、填写表单、点击按钮。并能验证测试结果</a:t>
            </a:r>
          </a:p>
        </p:txBody>
      </p:sp>
      <p:sp>
        <p:nvSpPr>
          <p:cNvPr id="3" name="标题 2"/>
          <p:cNvSpPr>
            <a:spLocks noGrp="1"/>
          </p:cNvSpPr>
          <p:nvPr>
            <p:ph type="title"/>
          </p:nvPr>
        </p:nvSpPr>
        <p:spPr/>
        <p:txBody>
          <a:bodyPr/>
          <a:lstStyle/>
          <a:p>
            <a:r>
              <a:rPr lang="en-US" altLang="zh-CN" smtClean="0"/>
              <a:t>Watir</a:t>
            </a:r>
            <a:endParaRPr lang="zh-CN" altLang="en-US" dirty="0"/>
          </a:p>
        </p:txBody>
      </p:sp>
    </p:spTree>
    <p:extLst>
      <p:ext uri="{BB962C8B-B14F-4D97-AF65-F5344CB8AC3E}">
        <p14:creationId xmlns:p14="http://schemas.microsoft.com/office/powerpoint/2010/main" val="31324073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Robot Framework</a:t>
            </a:r>
            <a:r>
              <a:rPr lang="zh-CN" altLang="en-US" dirty="0" smtClean="0"/>
              <a:t>是一款基于</a:t>
            </a:r>
            <a:r>
              <a:rPr lang="en-US" altLang="zh-CN" dirty="0" smtClean="0"/>
              <a:t>Python</a:t>
            </a:r>
            <a:r>
              <a:rPr lang="zh-CN" altLang="en-US" dirty="0" smtClean="0"/>
              <a:t>语言编写的自动化测试框架，具备良好的可扩展性，支持关键字驱动，可以同时测试多种类型的客户端或者接口，可以进行分布式测试</a:t>
            </a:r>
            <a:endParaRPr lang="zh-CN" altLang="en-US" dirty="0"/>
          </a:p>
        </p:txBody>
      </p:sp>
      <p:sp>
        <p:nvSpPr>
          <p:cNvPr id="3" name="标题 2"/>
          <p:cNvSpPr>
            <a:spLocks noGrp="1"/>
          </p:cNvSpPr>
          <p:nvPr>
            <p:ph type="title"/>
          </p:nvPr>
        </p:nvSpPr>
        <p:spPr/>
        <p:txBody>
          <a:bodyPr/>
          <a:lstStyle/>
          <a:p>
            <a:r>
              <a:rPr lang="en-US" altLang="zh-CN" smtClean="0"/>
              <a:t>Robot Framework</a:t>
            </a:r>
            <a:endParaRPr lang="zh-CN" altLang="en-US" dirty="0"/>
          </a:p>
        </p:txBody>
      </p:sp>
    </p:spTree>
    <p:extLst>
      <p:ext uri="{BB962C8B-B14F-4D97-AF65-F5344CB8AC3E}">
        <p14:creationId xmlns:p14="http://schemas.microsoft.com/office/powerpoint/2010/main" val="2085654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15816" y="2492896"/>
            <a:ext cx="3384376" cy="1440160"/>
          </a:xfrm>
        </p:spPr>
        <p:txBody>
          <a:bodyPr>
            <a:noAutofit/>
          </a:bodyPr>
          <a:lstStyle/>
          <a:p>
            <a:pPr marL="0" indent="0">
              <a:buNone/>
            </a:pPr>
            <a:r>
              <a:rPr lang="zh-CN" altLang="en-US" sz="7200" dirty="0" smtClean="0"/>
              <a:t>谢谢</a:t>
            </a:r>
            <a:endParaRPr lang="zh-CN" altLang="en-US" sz="7200"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93781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457200" y="1628799"/>
            <a:ext cx="6203032" cy="3096345"/>
          </a:xfrm>
        </p:spPr>
        <p:txBody>
          <a:bodyPr>
            <a:normAutofit/>
          </a:bodyPr>
          <a:lstStyle/>
          <a:p>
            <a:pPr marL="457200" indent="-457200" eaLnBrk="0" fontAlgn="base" hangingPunct="0">
              <a:spcAft>
                <a:spcPct val="0"/>
              </a:spcAft>
              <a:buBlip>
                <a:blip r:embed="rId2"/>
              </a:buBlip>
            </a:pPr>
            <a:r>
              <a:rPr lang="zh-CN" altLang="en-US" dirty="0" smtClean="0"/>
              <a:t>自动化测试概述</a:t>
            </a:r>
            <a:endParaRPr lang="en-US" altLang="zh-CN" dirty="0" smtClean="0"/>
          </a:p>
          <a:p>
            <a:pPr marL="457200" indent="-457200" eaLnBrk="0" fontAlgn="base" hangingPunct="0">
              <a:spcAft>
                <a:spcPct val="0"/>
              </a:spcAft>
              <a:buBlip>
                <a:blip r:embed="rId2"/>
              </a:buBlip>
            </a:pPr>
            <a:r>
              <a:rPr lang="zh-CN" altLang="en-US" dirty="0" smtClean="0"/>
              <a:t>自动化测试</a:t>
            </a:r>
            <a:r>
              <a:rPr lang="zh-CN" altLang="en-US" dirty="0"/>
              <a:t>分类</a:t>
            </a:r>
            <a:endParaRPr lang="en-US" altLang="zh-CN" dirty="0" smtClean="0"/>
          </a:p>
          <a:p>
            <a:pPr marL="457200" indent="-457200" eaLnBrk="0" fontAlgn="base" hangingPunct="0">
              <a:spcAft>
                <a:spcPct val="0"/>
              </a:spcAft>
              <a:buBlip>
                <a:blip r:embed="rId2"/>
              </a:buBlip>
            </a:pPr>
            <a:r>
              <a:rPr lang="zh-CN" altLang="en-US" dirty="0" smtClean="0"/>
              <a:t>自动化测试工具</a:t>
            </a:r>
            <a:endParaRPr lang="en-US" altLang="zh-CN" dirty="0"/>
          </a:p>
        </p:txBody>
      </p:sp>
    </p:spTree>
    <p:extLst>
      <p:ext uri="{BB962C8B-B14F-4D97-AF65-F5344CB8AC3E}">
        <p14:creationId xmlns:p14="http://schemas.microsoft.com/office/powerpoint/2010/main" val="1747462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自动化</a:t>
            </a:r>
            <a:r>
              <a:rPr lang="zh-CN" altLang="en-US" dirty="0"/>
              <a:t>测试</a:t>
            </a:r>
            <a:r>
              <a:rPr lang="zh-CN" altLang="en-US" dirty="0" smtClean="0"/>
              <a:t>概述</a:t>
            </a:r>
            <a:endParaRPr lang="zh-CN" altLang="en-US" dirty="0"/>
          </a:p>
        </p:txBody>
      </p:sp>
      <p:sp>
        <p:nvSpPr>
          <p:cNvPr id="2" name="椭圆 1"/>
          <p:cNvSpPr/>
          <p:nvPr/>
        </p:nvSpPr>
        <p:spPr>
          <a:xfrm>
            <a:off x="251520" y="1196752"/>
            <a:ext cx="2736304"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手工</a:t>
            </a:r>
            <a:endParaRPr lang="en-US" altLang="zh-CN" sz="3600" dirty="0" smtClean="0"/>
          </a:p>
          <a:p>
            <a:pPr algn="ctr"/>
            <a:r>
              <a:rPr lang="zh-CN" altLang="en-US" sz="3600" dirty="0" smtClean="0"/>
              <a:t>测试</a:t>
            </a:r>
            <a:endParaRPr lang="zh-CN" altLang="en-US" sz="3600" dirty="0"/>
          </a:p>
        </p:txBody>
      </p:sp>
      <p:sp>
        <p:nvSpPr>
          <p:cNvPr id="5" name="椭圆 4"/>
          <p:cNvSpPr/>
          <p:nvPr/>
        </p:nvSpPr>
        <p:spPr>
          <a:xfrm>
            <a:off x="1619672" y="4545124"/>
            <a:ext cx="2736304"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自动化测试</a:t>
            </a:r>
            <a:endParaRPr lang="zh-CN" altLang="en-US" sz="3600" dirty="0"/>
          </a:p>
        </p:txBody>
      </p:sp>
      <p:sp>
        <p:nvSpPr>
          <p:cNvPr id="6" name="TextBox 5"/>
          <p:cNvSpPr txBox="1"/>
          <p:nvPr/>
        </p:nvSpPr>
        <p:spPr>
          <a:xfrm>
            <a:off x="1619672" y="3360767"/>
            <a:ext cx="1800200" cy="1015663"/>
          </a:xfrm>
          <a:prstGeom prst="rect">
            <a:avLst/>
          </a:prstGeom>
          <a:noFill/>
        </p:spPr>
        <p:txBody>
          <a:bodyPr wrap="square" rtlCol="0">
            <a:spAutoFit/>
          </a:bodyPr>
          <a:lstStyle/>
          <a:p>
            <a:r>
              <a:rPr lang="en-US" altLang="zh-CN" sz="6000" dirty="0" err="1" smtClean="0"/>
              <a:t>VS</a:t>
            </a:r>
            <a:endParaRPr lang="zh-CN" altLang="en-US" sz="6000" dirty="0"/>
          </a:p>
        </p:txBody>
      </p:sp>
      <p:sp>
        <p:nvSpPr>
          <p:cNvPr id="8" name="矩形 7"/>
          <p:cNvSpPr/>
          <p:nvPr/>
        </p:nvSpPr>
        <p:spPr>
          <a:xfrm>
            <a:off x="5508104" y="944724"/>
            <a:ext cx="324036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自动化测试的</a:t>
            </a:r>
            <a:r>
              <a:rPr lang="zh-CN" altLang="en-US" sz="2800" dirty="0" smtClean="0"/>
              <a:t>定义</a:t>
            </a:r>
            <a:endParaRPr lang="zh-CN" altLang="en-US" sz="2800" dirty="0"/>
          </a:p>
        </p:txBody>
      </p:sp>
      <p:sp>
        <p:nvSpPr>
          <p:cNvPr id="9" name="矩形 8"/>
          <p:cNvSpPr/>
          <p:nvPr/>
        </p:nvSpPr>
        <p:spPr>
          <a:xfrm>
            <a:off x="5529824" y="3104964"/>
            <a:ext cx="321864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为什么使用自动化测试？</a:t>
            </a:r>
          </a:p>
        </p:txBody>
      </p:sp>
      <p:sp>
        <p:nvSpPr>
          <p:cNvPr id="10" name="矩形 9"/>
          <p:cNvSpPr/>
          <p:nvPr/>
        </p:nvSpPr>
        <p:spPr>
          <a:xfrm>
            <a:off x="5436096" y="5265204"/>
            <a:ext cx="321864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自动化测试的特征</a:t>
            </a:r>
            <a:endParaRPr lang="zh-CN" altLang="en-US" sz="2800" dirty="0"/>
          </a:p>
        </p:txBody>
      </p:sp>
      <p:sp>
        <p:nvSpPr>
          <p:cNvPr id="11" name="下箭头 10"/>
          <p:cNvSpPr/>
          <p:nvPr/>
        </p:nvSpPr>
        <p:spPr>
          <a:xfrm>
            <a:off x="6876256" y="2024844"/>
            <a:ext cx="262888"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6865396" y="4185084"/>
            <a:ext cx="262888"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5292080" y="836712"/>
            <a:ext cx="3744416" cy="136815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1080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自动化测试的</a:t>
            </a:r>
            <a:r>
              <a:rPr lang="zh-CN" altLang="en-US" dirty="0">
                <a:solidFill>
                  <a:srgbClr val="FF0000"/>
                </a:solidFill>
              </a:rPr>
              <a:t>定义</a:t>
            </a:r>
            <a:endParaRPr lang="en-US" altLang="zh-CN" dirty="0">
              <a:solidFill>
                <a:srgbClr val="FF0000"/>
              </a:solidFill>
            </a:endParaRPr>
          </a:p>
          <a:p>
            <a:pPr lvl="1"/>
            <a:r>
              <a:rPr lang="zh-CN" altLang="en-US" dirty="0"/>
              <a:t>自动化测试是借助于测试工具、测试规范，从局部或全部代替人工进行测试及提高测试效率的过程。</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smtClean="0"/>
              <a:t>自动化测试概述</a:t>
            </a:r>
            <a:endParaRPr lang="zh-CN" altLang="en-US" dirty="0"/>
          </a:p>
        </p:txBody>
      </p:sp>
    </p:spTree>
    <p:extLst>
      <p:ext uri="{BB962C8B-B14F-4D97-AF65-F5344CB8AC3E}">
        <p14:creationId xmlns:p14="http://schemas.microsoft.com/office/powerpoint/2010/main" val="4131941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自动化</a:t>
            </a:r>
            <a:r>
              <a:rPr lang="zh-CN" altLang="en-US" dirty="0"/>
              <a:t>测试</a:t>
            </a:r>
            <a:r>
              <a:rPr lang="zh-CN" altLang="en-US" dirty="0" smtClean="0"/>
              <a:t>概述</a:t>
            </a:r>
            <a:endParaRPr lang="zh-CN" altLang="en-US" dirty="0"/>
          </a:p>
        </p:txBody>
      </p:sp>
      <p:sp>
        <p:nvSpPr>
          <p:cNvPr id="5" name="矩形 4"/>
          <p:cNvSpPr/>
          <p:nvPr/>
        </p:nvSpPr>
        <p:spPr>
          <a:xfrm>
            <a:off x="359783" y="2941038"/>
            <a:ext cx="2676495" cy="740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自动化测试的定义</a:t>
            </a:r>
          </a:p>
        </p:txBody>
      </p:sp>
      <p:sp>
        <p:nvSpPr>
          <p:cNvPr id="6" name="矩形 5"/>
          <p:cNvSpPr/>
          <p:nvPr/>
        </p:nvSpPr>
        <p:spPr>
          <a:xfrm>
            <a:off x="264124" y="4422013"/>
            <a:ext cx="2658555" cy="740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为什么使用自动化测试？</a:t>
            </a:r>
          </a:p>
        </p:txBody>
      </p:sp>
      <p:sp>
        <p:nvSpPr>
          <p:cNvPr id="7" name="矩形 6"/>
          <p:cNvSpPr/>
          <p:nvPr/>
        </p:nvSpPr>
        <p:spPr>
          <a:xfrm>
            <a:off x="199172" y="5888261"/>
            <a:ext cx="2658555" cy="740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自动化测试的特征</a:t>
            </a:r>
          </a:p>
        </p:txBody>
      </p:sp>
      <p:sp>
        <p:nvSpPr>
          <p:cNvPr id="8" name="下箭头 7"/>
          <p:cNvSpPr/>
          <p:nvPr/>
        </p:nvSpPr>
        <p:spPr>
          <a:xfrm>
            <a:off x="1419879" y="3681088"/>
            <a:ext cx="217142" cy="7409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下箭头 8"/>
          <p:cNvSpPr/>
          <p:nvPr/>
        </p:nvSpPr>
        <p:spPr>
          <a:xfrm>
            <a:off x="1398911" y="5188659"/>
            <a:ext cx="217142" cy="7409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843" y="4477794"/>
            <a:ext cx="21145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云形标注 10"/>
          <p:cNvSpPr/>
          <p:nvPr/>
        </p:nvSpPr>
        <p:spPr>
          <a:xfrm>
            <a:off x="1813611" y="908720"/>
            <a:ext cx="2088232" cy="1665206"/>
          </a:xfrm>
          <a:prstGeom prst="cloudCallout">
            <a:avLst>
              <a:gd name="adj1" fmla="val 107899"/>
              <a:gd name="adj2" fmla="val 1560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44"/>
              </a:lnSpc>
              <a:spcBef>
                <a:spcPct val="0"/>
              </a:spcBef>
              <a:spcAft>
                <a:spcPct val="0"/>
              </a:spcAft>
            </a:pPr>
            <a:r>
              <a:rPr lang="zh-CN" altLang="en-US" dirty="0"/>
              <a:t>这么多东西，</a:t>
            </a:r>
          </a:p>
          <a:p>
            <a:pPr algn="ctr">
              <a:lnSpc>
                <a:spcPts val="2444"/>
              </a:lnSpc>
              <a:spcBef>
                <a:spcPct val="0"/>
              </a:spcBef>
              <a:spcAft>
                <a:spcPct val="0"/>
              </a:spcAft>
            </a:pPr>
            <a:r>
              <a:rPr lang="zh-CN" altLang="en-US" dirty="0"/>
              <a:t>怎么能测得</a:t>
            </a:r>
          </a:p>
          <a:p>
            <a:pPr algn="ctr">
              <a:lnSpc>
                <a:spcPts val="2444"/>
              </a:lnSpc>
              <a:spcBef>
                <a:spcPct val="0"/>
              </a:spcBef>
              <a:spcAft>
                <a:spcPct val="0"/>
              </a:spcAft>
            </a:pPr>
            <a:r>
              <a:rPr lang="zh-CN" altLang="en-US" dirty="0"/>
              <a:t>完呀！</a:t>
            </a:r>
          </a:p>
        </p:txBody>
      </p:sp>
      <p:sp>
        <p:nvSpPr>
          <p:cNvPr id="13" name="云形标注 12"/>
          <p:cNvSpPr/>
          <p:nvPr/>
        </p:nvSpPr>
        <p:spPr>
          <a:xfrm>
            <a:off x="4552301" y="898877"/>
            <a:ext cx="2088232" cy="1665206"/>
          </a:xfrm>
          <a:prstGeom prst="cloudCallout">
            <a:avLst>
              <a:gd name="adj1" fmla="val -3204"/>
              <a:gd name="adj2" fmla="val 1437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48"/>
              </a:lnSpc>
              <a:spcBef>
                <a:spcPct val="0"/>
              </a:spcBef>
              <a:spcAft>
                <a:spcPct val="0"/>
              </a:spcAft>
            </a:pPr>
            <a:r>
              <a:rPr lang="zh-CN" altLang="en-US" dirty="0"/>
              <a:t>测了一遍又</a:t>
            </a:r>
          </a:p>
          <a:p>
            <a:pPr algn="ctr">
              <a:lnSpc>
                <a:spcPts val="2444"/>
              </a:lnSpc>
              <a:spcBef>
                <a:spcPct val="0"/>
              </a:spcBef>
              <a:spcAft>
                <a:spcPct val="0"/>
              </a:spcAft>
            </a:pPr>
            <a:r>
              <a:rPr lang="zh-CN" altLang="en-US" dirty="0"/>
              <a:t>一遍，快烦</a:t>
            </a:r>
          </a:p>
          <a:p>
            <a:pPr algn="ctr">
              <a:lnSpc>
                <a:spcPts val="2444"/>
              </a:lnSpc>
              <a:spcBef>
                <a:spcPct val="0"/>
              </a:spcBef>
              <a:spcAft>
                <a:spcPct val="0"/>
              </a:spcAft>
            </a:pPr>
            <a:r>
              <a:rPr lang="zh-CN" altLang="en-US" dirty="0"/>
              <a:t>死了！</a:t>
            </a:r>
          </a:p>
        </p:txBody>
      </p:sp>
      <p:sp>
        <p:nvSpPr>
          <p:cNvPr id="14" name="云形标注 13"/>
          <p:cNvSpPr/>
          <p:nvPr/>
        </p:nvSpPr>
        <p:spPr>
          <a:xfrm>
            <a:off x="6640533" y="1552027"/>
            <a:ext cx="2421954" cy="1759473"/>
          </a:xfrm>
          <a:prstGeom prst="cloudCallout">
            <a:avLst>
              <a:gd name="adj1" fmla="val -71238"/>
              <a:gd name="adj2" fmla="val 94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a:lnSpc>
                <a:spcPts val="2644"/>
              </a:lnSpc>
              <a:spcBef>
                <a:spcPct val="0"/>
              </a:spcBef>
              <a:spcAft>
                <a:spcPct val="0"/>
              </a:spcAft>
            </a:pPr>
            <a:r>
              <a:rPr lang="zh-CN" altLang="en-US" dirty="0"/>
              <a:t>让我这么高智</a:t>
            </a:r>
          </a:p>
          <a:p>
            <a:pPr algn="ctr">
              <a:lnSpc>
                <a:spcPts val="2444"/>
              </a:lnSpc>
              <a:spcBef>
                <a:spcPct val="0"/>
              </a:spcBef>
              <a:spcAft>
                <a:spcPct val="0"/>
              </a:spcAft>
            </a:pPr>
            <a:r>
              <a:rPr lang="zh-CN" altLang="en-US" dirty="0"/>
              <a:t>商的人做这个，</a:t>
            </a:r>
          </a:p>
          <a:p>
            <a:pPr marR="0" algn="ctr">
              <a:lnSpc>
                <a:spcPts val="2444"/>
              </a:lnSpc>
              <a:spcBef>
                <a:spcPct val="0"/>
              </a:spcBef>
              <a:spcAft>
                <a:spcPct val="0"/>
              </a:spcAft>
            </a:pPr>
            <a:r>
              <a:rPr lang="zh-CN" altLang="en-US" dirty="0" smtClean="0"/>
              <a:t>体力活啊！</a:t>
            </a:r>
          </a:p>
          <a:p>
            <a:pPr algn="ctr">
              <a:lnSpc>
                <a:spcPts val="2648"/>
              </a:lnSpc>
              <a:spcBef>
                <a:spcPct val="0"/>
              </a:spcBef>
              <a:spcAft>
                <a:spcPct val="0"/>
              </a:spcAft>
            </a:pPr>
            <a:endParaRPr lang="zh-CN" altLang="en-US" dirty="0"/>
          </a:p>
        </p:txBody>
      </p:sp>
      <p:sp>
        <p:nvSpPr>
          <p:cNvPr id="15" name="云形标注 14"/>
          <p:cNvSpPr/>
          <p:nvPr/>
        </p:nvSpPr>
        <p:spPr>
          <a:xfrm>
            <a:off x="6640533" y="3681963"/>
            <a:ext cx="2421954" cy="1665206"/>
          </a:xfrm>
          <a:prstGeom prst="cloudCallout">
            <a:avLst>
              <a:gd name="adj1" fmla="val -97316"/>
              <a:gd name="adj2" fmla="val 528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48"/>
              </a:lnSpc>
              <a:spcBef>
                <a:spcPct val="0"/>
              </a:spcBef>
              <a:spcAft>
                <a:spcPct val="0"/>
              </a:spcAft>
            </a:pPr>
            <a:r>
              <a:rPr lang="zh-CN" altLang="en-US" dirty="0"/>
              <a:t>测试结果还要</a:t>
            </a:r>
          </a:p>
          <a:p>
            <a:pPr algn="ctr">
              <a:lnSpc>
                <a:spcPts val="2444"/>
              </a:lnSpc>
              <a:spcBef>
                <a:spcPct val="0"/>
              </a:spcBef>
              <a:spcAft>
                <a:spcPct val="0"/>
              </a:spcAft>
            </a:pPr>
            <a:r>
              <a:rPr lang="zh-CN" altLang="en-US" dirty="0"/>
              <a:t>精确到秒？太</a:t>
            </a:r>
          </a:p>
          <a:p>
            <a:pPr algn="ctr">
              <a:lnSpc>
                <a:spcPts val="2444"/>
              </a:lnSpc>
              <a:spcBef>
                <a:spcPct val="0"/>
              </a:spcBef>
              <a:spcAft>
                <a:spcPct val="0"/>
              </a:spcAft>
            </a:pPr>
            <a:r>
              <a:rPr lang="zh-CN" altLang="en-US" dirty="0"/>
              <a:t>难为人了吧？</a:t>
            </a:r>
          </a:p>
          <a:p>
            <a:pPr algn="ctr">
              <a:lnSpc>
                <a:spcPts val="2648"/>
              </a:lnSpc>
              <a:spcBef>
                <a:spcPct val="0"/>
              </a:spcBef>
              <a:spcAft>
                <a:spcPct val="0"/>
              </a:spcAft>
            </a:pPr>
            <a:endParaRPr lang="zh-CN" altLang="en-US" dirty="0"/>
          </a:p>
        </p:txBody>
      </p:sp>
      <p:sp>
        <p:nvSpPr>
          <p:cNvPr id="16" name="圆角矩形 15"/>
          <p:cNvSpPr/>
          <p:nvPr/>
        </p:nvSpPr>
        <p:spPr>
          <a:xfrm>
            <a:off x="107504" y="4293096"/>
            <a:ext cx="3092839" cy="93850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409173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smtClean="0"/>
              <a:t>为什么使用自动化测试？</a:t>
            </a:r>
            <a:endParaRPr lang="en-US" altLang="zh-CN" dirty="0" smtClean="0"/>
          </a:p>
          <a:p>
            <a:pPr lvl="1"/>
            <a:r>
              <a:rPr lang="zh-CN" altLang="en-US" dirty="0" smtClean="0"/>
              <a:t>快速（</a:t>
            </a:r>
            <a:r>
              <a:rPr lang="en-US" altLang="zh-CN" dirty="0" smtClean="0"/>
              <a:t>Fast</a:t>
            </a:r>
            <a:r>
              <a:rPr lang="zh-CN" altLang="en-US" dirty="0" smtClean="0"/>
              <a:t>）</a:t>
            </a:r>
            <a:endParaRPr lang="en-US" altLang="zh-CN" dirty="0" smtClean="0"/>
          </a:p>
          <a:p>
            <a:pPr lvl="1"/>
            <a:r>
              <a:rPr lang="zh-CN" altLang="en-US" dirty="0" smtClean="0"/>
              <a:t>可靠（</a:t>
            </a:r>
            <a:r>
              <a:rPr lang="en-US" altLang="zh-CN" dirty="0" smtClean="0"/>
              <a:t>Reliable</a:t>
            </a:r>
            <a:r>
              <a:rPr lang="zh-CN" altLang="en-US" dirty="0" smtClean="0"/>
              <a:t>）</a:t>
            </a:r>
            <a:endParaRPr lang="en-US" altLang="zh-CN" dirty="0" smtClean="0"/>
          </a:p>
          <a:p>
            <a:pPr lvl="1"/>
            <a:r>
              <a:rPr lang="zh-CN" altLang="en-US" dirty="0" smtClean="0"/>
              <a:t>可重复（</a:t>
            </a:r>
            <a:r>
              <a:rPr lang="en-US" altLang="zh-CN" dirty="0" smtClean="0"/>
              <a:t>Repeatable</a:t>
            </a:r>
            <a:r>
              <a:rPr lang="zh-CN" altLang="en-US" dirty="0" smtClean="0"/>
              <a:t>）</a:t>
            </a:r>
            <a:endParaRPr lang="en-US" altLang="zh-CN" dirty="0" smtClean="0"/>
          </a:p>
          <a:p>
            <a:pPr lvl="1"/>
            <a:r>
              <a:rPr lang="zh-CN" altLang="en-US" dirty="0" smtClean="0"/>
              <a:t>可程序化（</a:t>
            </a:r>
            <a:r>
              <a:rPr lang="en-US" altLang="zh-CN" dirty="0" smtClean="0"/>
              <a:t>Programmable</a:t>
            </a:r>
            <a:r>
              <a:rPr lang="zh-CN" altLang="en-US" dirty="0" smtClean="0"/>
              <a:t>）</a:t>
            </a:r>
          </a:p>
          <a:p>
            <a:pPr lvl="1"/>
            <a:r>
              <a:rPr lang="zh-CN" altLang="en-US" dirty="0" smtClean="0"/>
              <a:t>广泛的（</a:t>
            </a:r>
            <a:r>
              <a:rPr lang="en-US" altLang="zh-CN" dirty="0" smtClean="0"/>
              <a:t>Comprehensive</a:t>
            </a:r>
            <a:r>
              <a:rPr lang="zh-CN" altLang="en-US" dirty="0" smtClean="0"/>
              <a:t>）</a:t>
            </a:r>
          </a:p>
          <a:p>
            <a:r>
              <a:rPr lang="zh-CN" altLang="en-US" dirty="0" smtClean="0"/>
              <a:t>自动化测试的特征：</a:t>
            </a:r>
          </a:p>
          <a:p>
            <a:pPr lvl="1"/>
            <a:r>
              <a:rPr lang="zh-CN" altLang="en-US" dirty="0" smtClean="0"/>
              <a:t>自动化测试过程就是通过模拟人工操作，完成对被测试系统的输入，并且对输出进行检验的过程</a:t>
            </a:r>
          </a:p>
          <a:p>
            <a:pPr lvl="1"/>
            <a:r>
              <a:rPr lang="zh-CN" altLang="en-US" dirty="0" smtClean="0"/>
              <a:t>自动化测试是由软件代替人工操作，对被测试系统的 </a:t>
            </a:r>
            <a:r>
              <a:rPr lang="en-US" altLang="zh-CN" dirty="0" smtClean="0"/>
              <a:t>GUI </a:t>
            </a:r>
            <a:r>
              <a:rPr lang="zh-CN" altLang="en-US" dirty="0" smtClean="0"/>
              <a:t>发出指令，模拟操作，完成自动测试过程</a:t>
            </a:r>
          </a:p>
          <a:p>
            <a:endParaRPr lang="zh-CN" altLang="en-US" dirty="0"/>
          </a:p>
        </p:txBody>
      </p:sp>
      <p:sp>
        <p:nvSpPr>
          <p:cNvPr id="3" name="标题 2"/>
          <p:cNvSpPr>
            <a:spLocks noGrp="1"/>
          </p:cNvSpPr>
          <p:nvPr>
            <p:ph type="title"/>
          </p:nvPr>
        </p:nvSpPr>
        <p:spPr/>
        <p:txBody>
          <a:bodyPr/>
          <a:lstStyle/>
          <a:p>
            <a:r>
              <a:rPr lang="zh-CN" altLang="en-US" smtClean="0"/>
              <a:t>自动化测试概述</a:t>
            </a:r>
            <a:endParaRPr lang="zh-CN" altLang="en-US" dirty="0"/>
          </a:p>
        </p:txBody>
      </p:sp>
    </p:spTree>
    <p:extLst>
      <p:ext uri="{BB962C8B-B14F-4D97-AF65-F5344CB8AC3E}">
        <p14:creationId xmlns:p14="http://schemas.microsoft.com/office/powerpoint/2010/main" val="302931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 calcmode="lin" valueType="num">
                                      <p:cBhvr additive="base">
                                        <p:cTn id="3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 calcmode="lin" valueType="num">
                                      <p:cBhvr additive="base">
                                        <p:cTn id="4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手工测试可以退出测试的舞台了？</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smtClean="0"/>
              <a:t> </a:t>
            </a:r>
            <a:r>
              <a:rPr lang="zh-CN" altLang="en-US" smtClean="0"/>
              <a:t>自动化测试概述</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772816"/>
            <a:ext cx="5688632" cy="4618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6933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自动化测试适用场合</a:t>
            </a:r>
            <a:endParaRPr lang="en-US" altLang="zh-CN" dirty="0" smtClean="0"/>
          </a:p>
          <a:p>
            <a:pPr lvl="1"/>
            <a:r>
              <a:rPr lang="zh-CN" altLang="en-US" dirty="0" smtClean="0"/>
              <a:t>回归测试</a:t>
            </a:r>
            <a:endParaRPr lang="en-US" altLang="zh-CN" dirty="0" smtClean="0"/>
          </a:p>
          <a:p>
            <a:pPr lvl="1"/>
            <a:r>
              <a:rPr lang="zh-CN" altLang="en-US" dirty="0" smtClean="0"/>
              <a:t>更多更频繁的测试</a:t>
            </a:r>
            <a:endParaRPr lang="en-US" altLang="zh-CN" dirty="0" smtClean="0"/>
          </a:p>
          <a:p>
            <a:pPr lvl="1"/>
            <a:r>
              <a:rPr lang="zh-CN" altLang="en-US" dirty="0" smtClean="0"/>
              <a:t>跨平台的测试</a:t>
            </a:r>
            <a:endParaRPr lang="en-US" altLang="zh-CN" dirty="0" smtClean="0"/>
          </a:p>
          <a:p>
            <a:pPr lvl="1"/>
            <a:r>
              <a:rPr lang="zh-CN" altLang="en-US" dirty="0" smtClean="0"/>
              <a:t>手工测试无法实现的工作</a:t>
            </a:r>
            <a:endParaRPr lang="en-US" altLang="zh-CN" dirty="0" smtClean="0"/>
          </a:p>
          <a:p>
            <a:pPr lvl="1"/>
            <a:r>
              <a:rPr lang="zh-CN" altLang="en-US" dirty="0" smtClean="0"/>
              <a:t>测试过程和验证点比较稳定</a:t>
            </a:r>
            <a:endParaRPr lang="en-US" altLang="zh-CN" dirty="0" smtClean="0"/>
          </a:p>
          <a:p>
            <a:pPr lvl="1"/>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smtClean="0"/>
              <a:t> </a:t>
            </a:r>
            <a:r>
              <a:rPr lang="zh-CN" altLang="en-US" smtClean="0"/>
              <a:t>自动化测试概述</a:t>
            </a:r>
            <a:endParaRPr lang="zh-CN" altLang="en-US" dirty="0"/>
          </a:p>
        </p:txBody>
      </p:sp>
    </p:spTree>
    <p:extLst>
      <p:ext uri="{BB962C8B-B14F-4D97-AF65-F5344CB8AC3E}">
        <p14:creationId xmlns:p14="http://schemas.microsoft.com/office/powerpoint/2010/main" val="1670148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自动化测试不适合的场合</a:t>
            </a:r>
            <a:endParaRPr lang="en-US" altLang="zh-CN" dirty="0" smtClean="0"/>
          </a:p>
          <a:p>
            <a:pPr lvl="1"/>
            <a:r>
              <a:rPr lang="zh-CN" altLang="en-US" dirty="0" smtClean="0"/>
              <a:t>随机性测试</a:t>
            </a:r>
            <a:endParaRPr lang="en-US" altLang="zh-CN" dirty="0" smtClean="0"/>
          </a:p>
          <a:p>
            <a:pPr lvl="1"/>
            <a:r>
              <a:rPr lang="zh-CN" altLang="en-US" dirty="0" smtClean="0"/>
              <a:t>时间短的项目</a:t>
            </a:r>
            <a:endParaRPr lang="en-US" altLang="zh-CN" dirty="0" smtClean="0"/>
          </a:p>
          <a:p>
            <a:pPr lvl="1"/>
            <a:r>
              <a:rPr lang="zh-CN" altLang="en-US" dirty="0" smtClean="0"/>
              <a:t>需求变化多的项目，软件版本不稳定</a:t>
            </a:r>
            <a:endParaRPr lang="en-US" altLang="zh-CN" dirty="0" smtClean="0"/>
          </a:p>
          <a:p>
            <a:pPr lvl="1"/>
            <a:r>
              <a:rPr lang="zh-CN" altLang="en-US" dirty="0" smtClean="0"/>
              <a:t>涉及与物理设备交互的测试</a:t>
            </a:r>
            <a:endParaRPr lang="en-US" altLang="zh-CN" dirty="0" smtClean="0"/>
          </a:p>
          <a:p>
            <a:endParaRPr lang="zh-CN" altLang="en-US" dirty="0"/>
          </a:p>
        </p:txBody>
      </p:sp>
      <p:sp>
        <p:nvSpPr>
          <p:cNvPr id="5" name="标题 2"/>
          <p:cNvSpPr>
            <a:spLocks noGrp="1"/>
          </p:cNvSpPr>
          <p:nvPr>
            <p:ph type="title"/>
          </p:nvPr>
        </p:nvSpPr>
        <p:spPr/>
        <p:txBody>
          <a:bodyPr/>
          <a:lstStyle/>
          <a:p>
            <a:r>
              <a:rPr lang="en-US" altLang="zh-CN" smtClean="0"/>
              <a:t> </a:t>
            </a:r>
            <a:r>
              <a:rPr lang="zh-CN" altLang="en-US" smtClean="0"/>
              <a:t>自动化测试概述</a:t>
            </a:r>
            <a:endParaRPr lang="zh-CN" altLang="en-US" dirty="0"/>
          </a:p>
        </p:txBody>
      </p:sp>
    </p:spTree>
    <p:extLst>
      <p:ext uri="{BB962C8B-B14F-4D97-AF65-F5344CB8AC3E}">
        <p14:creationId xmlns:p14="http://schemas.microsoft.com/office/powerpoint/2010/main" val="2089596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WebDriver API-定位元素</Template>
  <TotalTime>931</TotalTime>
  <Words>705</Words>
  <Application>Microsoft Office PowerPoint</Application>
  <PresentationFormat>全屏显示(4:3)</PresentationFormat>
  <Paragraphs>102</Paragraphs>
  <Slides>19</Slides>
  <Notes>11</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moban</vt:lpstr>
      <vt:lpstr>自动化测试基础</vt:lpstr>
      <vt:lpstr>本章大纲</vt:lpstr>
      <vt:lpstr>自动化测试概述</vt:lpstr>
      <vt:lpstr>自动化测试概述</vt:lpstr>
      <vt:lpstr>自动化测试概述</vt:lpstr>
      <vt:lpstr>自动化测试概述</vt:lpstr>
      <vt:lpstr> 自动化测试概述</vt:lpstr>
      <vt:lpstr> 自动化测试概述</vt:lpstr>
      <vt:lpstr> 自动化测试概述</vt:lpstr>
      <vt:lpstr>本章大纲</vt:lpstr>
      <vt:lpstr>自动化测试分类</vt:lpstr>
      <vt:lpstr>分层的自动化测试</vt:lpstr>
      <vt:lpstr>分层测试</vt:lpstr>
      <vt:lpstr>本章大纲</vt:lpstr>
      <vt:lpstr>UFT</vt:lpstr>
      <vt:lpstr>Selenium</vt:lpstr>
      <vt:lpstr>Watir</vt:lpstr>
      <vt:lpstr>Robot Framework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第01章 Linux系统安装和基本操作 </dc:title>
  <dc:creator>admin</dc:creator>
  <cp:lastModifiedBy>admin</cp:lastModifiedBy>
  <cp:revision>156</cp:revision>
  <dcterms:created xsi:type="dcterms:W3CDTF">2017-06-14T06:52:20Z</dcterms:created>
  <dcterms:modified xsi:type="dcterms:W3CDTF">2017-09-07T06:23:57Z</dcterms:modified>
</cp:coreProperties>
</file>