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60" r:id="rId2"/>
    <p:sldId id="261" r:id="rId3"/>
    <p:sldId id="262" r:id="rId4"/>
    <p:sldId id="263" r:id="rId5"/>
    <p:sldId id="264" r:id="rId6"/>
    <p:sldId id="265" r:id="rId7"/>
    <p:sldId id="266" r:id="rId8"/>
    <p:sldId id="267" r:id="rId9"/>
    <p:sldId id="268" r:id="rId10"/>
    <p:sldId id="270" r:id="rId11"/>
    <p:sldId id="271" r:id="rId12"/>
    <p:sldId id="272" r:id="rId13"/>
    <p:sldId id="273" r:id="rId14"/>
    <p:sldId id="274" r:id="rId15"/>
    <p:sldId id="275" r:id="rId16"/>
    <p:sldId id="276"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122" autoAdjust="0"/>
  </p:normalViewPr>
  <p:slideViewPr>
    <p:cSldViewPr>
      <p:cViewPr varScale="1">
        <p:scale>
          <a:sx n="54" d="100"/>
          <a:sy n="54" d="100"/>
        </p:scale>
        <p:origin x="-178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05B9E-BD77-4D0C-8B11-D405776170DD}" type="datetimeFigureOut">
              <a:rPr lang="zh-CN" altLang="en-US" smtClean="0"/>
              <a:t>2017/9/7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A49F1E-FCFC-4294-BD1A-5F44A2F8C2ED}" type="slidenum">
              <a:rPr lang="zh-CN" altLang="en-US" smtClean="0"/>
              <a:t>‹#›</a:t>
            </a:fld>
            <a:endParaRPr lang="zh-CN" altLang="en-US"/>
          </a:p>
        </p:txBody>
      </p:sp>
    </p:spTree>
    <p:extLst>
      <p:ext uri="{BB962C8B-B14F-4D97-AF65-F5344CB8AC3E}">
        <p14:creationId xmlns:p14="http://schemas.microsoft.com/office/powerpoint/2010/main" val="2941792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FDB426-A24A-41C9-9E1A-3BC462322D07}" type="slidenum">
              <a:rPr lang="zh-CN" altLang="en-US" smtClean="0"/>
              <a:t>1</a:t>
            </a:fld>
            <a:endParaRPr lang="zh-CN" altLang="en-US"/>
          </a:p>
        </p:txBody>
      </p:sp>
    </p:spTree>
    <p:extLst>
      <p:ext uri="{BB962C8B-B14F-4D97-AF65-F5344CB8AC3E}">
        <p14:creationId xmlns:p14="http://schemas.microsoft.com/office/powerpoint/2010/main" val="1855437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b="1"/>
            </a:lvl1pPr>
            <a:lvl2pPr>
              <a:defRPr b="1"/>
            </a:lvl2pPr>
            <a:lvl3pPr>
              <a:defRPr b="1"/>
            </a:lvl3pPr>
            <a:lvl4pPr>
              <a:defRPr b="1"/>
            </a:lvl4pPr>
            <a:lvl5pPr>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mj-ea"/>
                <a:ea typeface="+mj-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b="1"/>
            </a:lvl2pPr>
            <a:lvl3pPr>
              <a:lnSpc>
                <a:spcPct val="150000"/>
              </a:lnSpc>
              <a:defRPr sz="2000" b="1"/>
            </a:lvl3pPr>
            <a:lvl4pPr>
              <a:lnSpc>
                <a:spcPct val="150000"/>
              </a:lnSpc>
              <a:defRPr b="1"/>
            </a:lvl4pPr>
            <a:lvl5pPr>
              <a:lnSpc>
                <a:spcPct val="150000"/>
              </a:lnSpc>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b="1"/>
            </a:lvl2pPr>
            <a:lvl3pPr>
              <a:lnSpc>
                <a:spcPct val="150000"/>
              </a:lnSpc>
              <a:defRPr sz="2000" b="1"/>
            </a:lvl3pPr>
            <a:lvl4pPr>
              <a:lnSpc>
                <a:spcPct val="150000"/>
              </a:lnSpc>
              <a:defRPr b="1"/>
            </a:lvl4pPr>
            <a:lvl5pPr>
              <a:lnSpc>
                <a:spcPct val="150000"/>
              </a:lnSpc>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b="1"/>
            </a:lvl2pPr>
            <a:lvl3pPr>
              <a:lnSpc>
                <a:spcPct val="150000"/>
              </a:lnSpc>
              <a:defRPr sz="2000" b="1"/>
            </a:lvl3pPr>
            <a:lvl4pPr>
              <a:lnSpc>
                <a:spcPct val="150000"/>
              </a:lnSpc>
              <a:defRPr b="1"/>
            </a:lvl4pPr>
            <a:lvl5pPr>
              <a:lnSpc>
                <a:spcPct val="150000"/>
              </a:lnSpc>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UFT</a:t>
            </a:r>
            <a:r>
              <a:rPr lang="zh-CN" altLang="en-US" dirty="0" smtClean="0"/>
              <a:t>测试综合案例</a:t>
            </a:r>
            <a:endParaRPr lang="zh-CN" altLang="en-US" dirty="0"/>
          </a:p>
        </p:txBody>
      </p:sp>
      <p:sp>
        <p:nvSpPr>
          <p:cNvPr id="3" name="TextBox 2"/>
          <p:cNvSpPr txBox="1"/>
          <p:nvPr/>
        </p:nvSpPr>
        <p:spPr>
          <a:xfrm>
            <a:off x="4860032" y="6301743"/>
            <a:ext cx="3672408" cy="461665"/>
          </a:xfrm>
          <a:prstGeom prst="rect">
            <a:avLst/>
          </a:prstGeom>
          <a:noFill/>
        </p:spPr>
        <p:txBody>
          <a:bodyPr wrap="square" rtlCol="0">
            <a:spAutoFit/>
          </a:bodyPr>
          <a:lstStyle/>
          <a:p>
            <a:r>
              <a:rPr lang="zh-CN" altLang="en-US" sz="2400" b="1" dirty="0" smtClean="0">
                <a:solidFill>
                  <a:schemeClr val="bg1"/>
                </a:solidFill>
              </a:rPr>
              <a:t>河北师范大学软件学院</a:t>
            </a:r>
            <a:endParaRPr lang="zh-CN" altLang="en-US" sz="2400" b="1" dirty="0">
              <a:solidFill>
                <a:schemeClr val="bg1"/>
              </a:solidFill>
            </a:endParaRPr>
          </a:p>
        </p:txBody>
      </p:sp>
    </p:spTree>
    <p:extLst>
      <p:ext uri="{BB962C8B-B14F-4D97-AF65-F5344CB8AC3E}">
        <p14:creationId xmlns:p14="http://schemas.microsoft.com/office/powerpoint/2010/main" val="1235477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3" name="内容占位符 2"/>
          <p:cNvSpPr>
            <a:spLocks noGrp="1"/>
          </p:cNvSpPr>
          <p:nvPr>
            <p:ph idx="1"/>
          </p:nvPr>
        </p:nvSpPr>
        <p:spPr>
          <a:xfrm>
            <a:off x="457200" y="1628799"/>
            <a:ext cx="7355160" cy="3096345"/>
          </a:xfrm>
        </p:spPr>
        <p:txBody>
          <a:bodyPr>
            <a:normAutofit/>
          </a:bodyPr>
          <a:lstStyle/>
          <a:p>
            <a:pPr marL="457200" indent="-457200" eaLnBrk="0" fontAlgn="base" hangingPunct="0">
              <a:spcAft>
                <a:spcPct val="0"/>
              </a:spcAft>
              <a:buBlip>
                <a:blip r:embed="rId2"/>
              </a:buBlip>
            </a:pPr>
            <a:r>
              <a:rPr lang="zh-CN" altLang="en-US" dirty="0" smtClean="0"/>
              <a:t>测试的前期准备</a:t>
            </a:r>
            <a:endParaRPr lang="en-US" altLang="zh-CN" dirty="0" smtClean="0"/>
          </a:p>
          <a:p>
            <a:pPr marL="457200" indent="-457200" eaLnBrk="0" fontAlgn="base" hangingPunct="0">
              <a:spcAft>
                <a:spcPct val="0"/>
              </a:spcAft>
              <a:buBlip>
                <a:blip r:embed="rId2"/>
              </a:buBlip>
            </a:pPr>
            <a:r>
              <a:rPr lang="zh-CN" altLang="en-US" dirty="0"/>
              <a:t>登录脚本的加工</a:t>
            </a:r>
            <a:endParaRPr lang="en-US" altLang="zh-CN" dirty="0"/>
          </a:p>
          <a:p>
            <a:pPr marL="457200" indent="-457200" eaLnBrk="0" fontAlgn="base" hangingPunct="0">
              <a:spcAft>
                <a:spcPct val="0"/>
              </a:spcAft>
              <a:buBlip>
                <a:blip r:embed="rId2"/>
              </a:buBlip>
            </a:pPr>
            <a:r>
              <a:rPr lang="zh-CN" altLang="en-US" dirty="0" smtClean="0">
                <a:solidFill>
                  <a:srgbClr val="FF0000"/>
                </a:solidFill>
              </a:rPr>
              <a:t>深度加工</a:t>
            </a:r>
            <a:r>
              <a:rPr lang="en-US" altLang="zh-CN" dirty="0" err="1" smtClean="0">
                <a:solidFill>
                  <a:srgbClr val="FF0000"/>
                </a:solidFill>
              </a:rPr>
              <a:t>ReadExcel</a:t>
            </a:r>
            <a:r>
              <a:rPr lang="zh-CN" altLang="en-US" dirty="0" smtClean="0">
                <a:solidFill>
                  <a:srgbClr val="FF0000"/>
                </a:solidFill>
              </a:rPr>
              <a:t>和</a:t>
            </a:r>
            <a:r>
              <a:rPr lang="en-US" altLang="zh-CN" dirty="0" err="1">
                <a:solidFill>
                  <a:srgbClr val="FF0000"/>
                </a:solidFill>
              </a:rPr>
              <a:t>WriteExcel</a:t>
            </a:r>
            <a:endParaRPr lang="en-US" altLang="zh-CN" dirty="0">
              <a:solidFill>
                <a:srgbClr val="FF0000"/>
              </a:solidFill>
            </a:endParaRPr>
          </a:p>
          <a:p>
            <a:pPr marL="457200" indent="-457200" eaLnBrk="0" fontAlgn="base" hangingPunct="0">
              <a:spcAft>
                <a:spcPct val="0"/>
              </a:spcAft>
              <a:buBlip>
                <a:blip r:embed="rId2"/>
              </a:buBlip>
            </a:pPr>
            <a:r>
              <a:rPr lang="zh-CN" altLang="en-US" dirty="0"/>
              <a:t>借助</a:t>
            </a:r>
            <a:r>
              <a:rPr lang="en-US" altLang="zh-CN" dirty="0"/>
              <a:t>Excel</a:t>
            </a:r>
            <a:r>
              <a:rPr lang="zh-CN" altLang="en-US" dirty="0"/>
              <a:t>判断测试用例的运行</a:t>
            </a:r>
            <a:r>
              <a:rPr lang="zh-CN" altLang="en-US" dirty="0" smtClean="0"/>
              <a:t>结果</a:t>
            </a:r>
            <a:endParaRPr lang="en-US" altLang="zh-CN" dirty="0" smtClean="0"/>
          </a:p>
        </p:txBody>
      </p:sp>
    </p:spTree>
    <p:extLst>
      <p:ext uri="{BB962C8B-B14F-4D97-AF65-F5344CB8AC3E}">
        <p14:creationId xmlns:p14="http://schemas.microsoft.com/office/powerpoint/2010/main" val="252917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514350" indent="-514350">
              <a:buFont typeface="+mj-lt"/>
              <a:buAutoNum type="arabicPeriod"/>
            </a:pPr>
            <a:r>
              <a:rPr lang="zh-CN" altLang="en-US" dirty="0" smtClean="0"/>
              <a:t>定义</a:t>
            </a:r>
            <a:r>
              <a:rPr lang="en-US" altLang="zh-CN" dirty="0" smtClean="0"/>
              <a:t>login.vbs</a:t>
            </a:r>
            <a:r>
              <a:rPr lang="zh-CN" altLang="en-US" dirty="0" smtClean="0"/>
              <a:t>定义函数</a:t>
            </a:r>
            <a:r>
              <a:rPr lang="en-US" altLang="zh-CN" dirty="0" err="1" smtClean="0"/>
              <a:t>ReadExcel</a:t>
            </a:r>
            <a:r>
              <a:rPr lang="zh-CN" altLang="en-US" dirty="0" smtClean="0"/>
              <a:t>，能够从</a:t>
            </a:r>
            <a:r>
              <a:rPr lang="en-US" altLang="zh-CN" dirty="0" smtClean="0"/>
              <a:t>excel</a:t>
            </a:r>
            <a:r>
              <a:rPr lang="zh-CN" altLang="en-US" dirty="0" smtClean="0"/>
              <a:t>中读取数据</a:t>
            </a:r>
            <a:endParaRPr lang="en-US" altLang="zh-CN" dirty="0" smtClean="0"/>
          </a:p>
          <a:p>
            <a:pPr marL="514350" indent="-514350">
              <a:buFont typeface="+mj-lt"/>
              <a:buAutoNum type="arabicPeriod"/>
            </a:pPr>
            <a:r>
              <a:rPr lang="zh-CN" altLang="en-US" dirty="0" smtClean="0"/>
              <a:t>修改原有测试脚本，加载外部</a:t>
            </a:r>
            <a:r>
              <a:rPr lang="en-US" altLang="zh-CN" dirty="0" smtClean="0"/>
              <a:t>login.vbs</a:t>
            </a:r>
            <a:endParaRPr lang="en-US" altLang="zh-CN" dirty="0"/>
          </a:p>
          <a:p>
            <a:pPr marL="514350" indent="-514350">
              <a:buFont typeface="+mj-lt"/>
              <a:buAutoNum type="arabicPeriod"/>
            </a:pPr>
            <a:r>
              <a:rPr lang="zh-CN" altLang="en-US" dirty="0" smtClean="0"/>
              <a:t>回放，查看结果</a:t>
            </a:r>
            <a:endParaRPr lang="zh-CN" altLang="en-US" dirty="0"/>
          </a:p>
        </p:txBody>
      </p:sp>
      <p:sp>
        <p:nvSpPr>
          <p:cNvPr id="3" name="标题 2"/>
          <p:cNvSpPr>
            <a:spLocks noGrp="1"/>
          </p:cNvSpPr>
          <p:nvPr>
            <p:ph type="title"/>
          </p:nvPr>
        </p:nvSpPr>
        <p:spPr/>
        <p:txBody>
          <a:bodyPr>
            <a:normAutofit/>
          </a:bodyPr>
          <a:lstStyle/>
          <a:p>
            <a:r>
              <a:rPr lang="zh-CN" altLang="en-US" dirty="0"/>
              <a:t>深度加工</a:t>
            </a:r>
            <a:r>
              <a:rPr lang="en-US" altLang="zh-CN" dirty="0" err="1"/>
              <a:t>ReadExcel</a:t>
            </a:r>
            <a:r>
              <a:rPr lang="zh-CN" altLang="en-US" dirty="0"/>
              <a:t>和</a:t>
            </a:r>
            <a:r>
              <a:rPr lang="en-US" altLang="zh-CN" dirty="0" err="1"/>
              <a:t>WriteExcel</a:t>
            </a:r>
            <a:endParaRPr lang="zh-CN" altLang="en-US" dirty="0"/>
          </a:p>
        </p:txBody>
      </p:sp>
    </p:spTree>
    <p:extLst>
      <p:ext uri="{BB962C8B-B14F-4D97-AF65-F5344CB8AC3E}">
        <p14:creationId xmlns:p14="http://schemas.microsoft.com/office/powerpoint/2010/main" val="1670746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514350" indent="-514350">
              <a:buFont typeface="+mj-lt"/>
              <a:buAutoNum type="arabicPeriod"/>
            </a:pPr>
            <a:r>
              <a:rPr lang="zh-CN" altLang="en-US" dirty="0"/>
              <a:t>定义</a:t>
            </a:r>
            <a:r>
              <a:rPr lang="en-US" altLang="zh-CN" dirty="0"/>
              <a:t>login.vbs</a:t>
            </a:r>
            <a:r>
              <a:rPr lang="zh-CN" altLang="en-US" dirty="0"/>
              <a:t>定义</a:t>
            </a:r>
            <a:r>
              <a:rPr lang="zh-CN" altLang="en-US" dirty="0" smtClean="0"/>
              <a:t>函数</a:t>
            </a:r>
            <a:r>
              <a:rPr lang="en-US" altLang="zh-CN" dirty="0" err="1" smtClean="0"/>
              <a:t>WriteExcel</a:t>
            </a:r>
            <a:r>
              <a:rPr lang="zh-CN" altLang="en-US" dirty="0"/>
              <a:t>，能够从</a:t>
            </a:r>
            <a:r>
              <a:rPr lang="en-US" altLang="zh-CN" dirty="0"/>
              <a:t>excel</a:t>
            </a:r>
            <a:r>
              <a:rPr lang="zh-CN" altLang="en-US" dirty="0" smtClean="0"/>
              <a:t>中写入数据</a:t>
            </a:r>
            <a:endParaRPr lang="en-US" altLang="zh-CN" dirty="0"/>
          </a:p>
          <a:p>
            <a:pPr marL="514350" indent="-514350">
              <a:buFont typeface="+mj-lt"/>
              <a:buAutoNum type="arabicPeriod"/>
            </a:pPr>
            <a:r>
              <a:rPr lang="zh-CN" altLang="en-US" dirty="0"/>
              <a:t>修改原有测试脚本</a:t>
            </a:r>
            <a:r>
              <a:rPr lang="zh-CN" altLang="en-US" dirty="0" smtClean="0"/>
              <a:t>，验证登录后界面是否存在，如果存在，则向</a:t>
            </a:r>
            <a:r>
              <a:rPr lang="en-US" altLang="zh-CN" dirty="0" smtClean="0"/>
              <a:t>Excel</a:t>
            </a:r>
            <a:r>
              <a:rPr lang="zh-CN" altLang="en-US" dirty="0" smtClean="0"/>
              <a:t>写入</a:t>
            </a:r>
            <a:r>
              <a:rPr lang="zh-CN" altLang="en-US" dirty="0"/>
              <a:t>实际结果</a:t>
            </a:r>
            <a:endParaRPr lang="en-US" altLang="zh-CN" dirty="0" smtClean="0"/>
          </a:p>
          <a:p>
            <a:pPr marL="514350" indent="-514350">
              <a:buFont typeface="+mj-lt"/>
              <a:buAutoNum type="arabicPeriod"/>
            </a:pPr>
            <a:r>
              <a:rPr lang="zh-CN" altLang="en-US" dirty="0" smtClean="0"/>
              <a:t>回放</a:t>
            </a:r>
            <a:r>
              <a:rPr lang="zh-CN" altLang="en-US" dirty="0"/>
              <a:t>，</a:t>
            </a:r>
            <a:r>
              <a:rPr lang="zh-CN" altLang="en-US" dirty="0" smtClean="0"/>
              <a:t>查看</a:t>
            </a:r>
            <a:r>
              <a:rPr lang="en-US" altLang="zh-CN" dirty="0" smtClean="0"/>
              <a:t>Excel</a:t>
            </a:r>
            <a:r>
              <a:rPr lang="zh-CN" altLang="en-US" dirty="0" smtClean="0"/>
              <a:t>结果</a:t>
            </a:r>
            <a:endParaRPr lang="zh-CN" altLang="en-US" dirty="0"/>
          </a:p>
          <a:p>
            <a:pPr marL="0" indent="0">
              <a:buNone/>
            </a:pPr>
            <a:endParaRPr lang="zh-CN" altLang="en-US" dirty="0"/>
          </a:p>
        </p:txBody>
      </p:sp>
      <p:sp>
        <p:nvSpPr>
          <p:cNvPr id="4" name="标题 2"/>
          <p:cNvSpPr txBox="1">
            <a:spLocks/>
          </p:cNvSpPr>
          <p:nvPr/>
        </p:nvSpPr>
        <p:spPr>
          <a:xfrm>
            <a:off x="166665" y="44624"/>
            <a:ext cx="9022231" cy="81886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mj-ea"/>
                <a:ea typeface="+mj-ea"/>
                <a:cs typeface="+mj-cs"/>
              </a:defRPr>
            </a:lvl1pPr>
          </a:lstStyle>
          <a:p>
            <a:r>
              <a:rPr lang="zh-CN" altLang="en-US" dirty="0" smtClean="0"/>
              <a:t>深度加工</a:t>
            </a:r>
            <a:r>
              <a:rPr lang="en-US" altLang="zh-CN" dirty="0" err="1" smtClean="0"/>
              <a:t>ReadExcel</a:t>
            </a:r>
            <a:r>
              <a:rPr lang="zh-CN" altLang="en-US" dirty="0" smtClean="0"/>
              <a:t>和</a:t>
            </a:r>
            <a:r>
              <a:rPr lang="en-US" altLang="zh-CN" dirty="0" err="1" smtClean="0"/>
              <a:t>WriteExcel</a:t>
            </a:r>
            <a:endParaRPr lang="zh-CN" altLang="en-US" dirty="0"/>
          </a:p>
        </p:txBody>
      </p:sp>
    </p:spTree>
    <p:extLst>
      <p:ext uri="{BB962C8B-B14F-4D97-AF65-F5344CB8AC3E}">
        <p14:creationId xmlns:p14="http://schemas.microsoft.com/office/powerpoint/2010/main" val="3039924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3" name="内容占位符 2"/>
          <p:cNvSpPr>
            <a:spLocks noGrp="1"/>
          </p:cNvSpPr>
          <p:nvPr>
            <p:ph idx="1"/>
          </p:nvPr>
        </p:nvSpPr>
        <p:spPr>
          <a:xfrm>
            <a:off x="457200" y="1628799"/>
            <a:ext cx="7355160" cy="3096345"/>
          </a:xfrm>
        </p:spPr>
        <p:txBody>
          <a:bodyPr>
            <a:normAutofit/>
          </a:bodyPr>
          <a:lstStyle/>
          <a:p>
            <a:pPr marL="457200" indent="-457200" eaLnBrk="0" fontAlgn="base" hangingPunct="0">
              <a:spcAft>
                <a:spcPct val="0"/>
              </a:spcAft>
              <a:buBlip>
                <a:blip r:embed="rId2"/>
              </a:buBlip>
            </a:pPr>
            <a:r>
              <a:rPr lang="zh-CN" altLang="en-US" dirty="0" smtClean="0"/>
              <a:t>测试的前期准备</a:t>
            </a:r>
            <a:endParaRPr lang="en-US" altLang="zh-CN" dirty="0" smtClean="0"/>
          </a:p>
          <a:p>
            <a:pPr marL="457200" indent="-457200" eaLnBrk="0" fontAlgn="base" hangingPunct="0">
              <a:spcAft>
                <a:spcPct val="0"/>
              </a:spcAft>
              <a:buBlip>
                <a:blip r:embed="rId2"/>
              </a:buBlip>
            </a:pPr>
            <a:r>
              <a:rPr lang="zh-CN" altLang="en-US" dirty="0"/>
              <a:t>登录脚本的加工</a:t>
            </a:r>
            <a:endParaRPr lang="en-US" altLang="zh-CN" dirty="0"/>
          </a:p>
          <a:p>
            <a:pPr marL="457200" indent="-457200" eaLnBrk="0" fontAlgn="base" hangingPunct="0">
              <a:spcAft>
                <a:spcPct val="0"/>
              </a:spcAft>
              <a:buBlip>
                <a:blip r:embed="rId2"/>
              </a:buBlip>
            </a:pPr>
            <a:r>
              <a:rPr lang="zh-CN" altLang="en-US" dirty="0" smtClean="0"/>
              <a:t>深度加工</a:t>
            </a:r>
            <a:r>
              <a:rPr lang="en-US" altLang="zh-CN" dirty="0" err="1" smtClean="0"/>
              <a:t>ReadExcel</a:t>
            </a:r>
            <a:r>
              <a:rPr lang="zh-CN" altLang="en-US" dirty="0" smtClean="0"/>
              <a:t>和</a:t>
            </a:r>
            <a:r>
              <a:rPr lang="en-US" altLang="zh-CN" dirty="0" err="1"/>
              <a:t>WriteExcel</a:t>
            </a:r>
            <a:endParaRPr lang="en-US" altLang="zh-CN" dirty="0"/>
          </a:p>
          <a:p>
            <a:pPr marL="457200" indent="-457200" eaLnBrk="0" fontAlgn="base" hangingPunct="0">
              <a:spcAft>
                <a:spcPct val="0"/>
              </a:spcAft>
              <a:buBlip>
                <a:blip r:embed="rId2"/>
              </a:buBlip>
            </a:pPr>
            <a:r>
              <a:rPr lang="zh-CN" altLang="en-US" dirty="0">
                <a:solidFill>
                  <a:srgbClr val="FF0000"/>
                </a:solidFill>
              </a:rPr>
              <a:t>借助</a:t>
            </a:r>
            <a:r>
              <a:rPr lang="en-US" altLang="zh-CN" dirty="0">
                <a:solidFill>
                  <a:srgbClr val="FF0000"/>
                </a:solidFill>
              </a:rPr>
              <a:t>Excel</a:t>
            </a:r>
            <a:r>
              <a:rPr lang="zh-CN" altLang="en-US" dirty="0">
                <a:solidFill>
                  <a:srgbClr val="FF0000"/>
                </a:solidFill>
              </a:rPr>
              <a:t>判断测试用例的运行</a:t>
            </a:r>
            <a:r>
              <a:rPr lang="zh-CN" altLang="en-US" dirty="0" smtClean="0">
                <a:solidFill>
                  <a:srgbClr val="FF0000"/>
                </a:solidFill>
              </a:rPr>
              <a:t>结果</a:t>
            </a:r>
            <a:endParaRPr lang="en-US" altLang="zh-CN" dirty="0" smtClean="0">
              <a:solidFill>
                <a:srgbClr val="FF0000"/>
              </a:solidFill>
            </a:endParaRPr>
          </a:p>
        </p:txBody>
      </p:sp>
    </p:spTree>
    <p:extLst>
      <p:ext uri="{BB962C8B-B14F-4D97-AF65-F5344CB8AC3E}">
        <p14:creationId xmlns:p14="http://schemas.microsoft.com/office/powerpoint/2010/main" val="30756324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normAutofit/>
          </a:bodyPr>
          <a:lstStyle/>
          <a:p>
            <a:r>
              <a:rPr lang="zh-CN" altLang="en-US" dirty="0"/>
              <a:t>借助</a:t>
            </a:r>
            <a:r>
              <a:rPr lang="en-US" altLang="zh-CN" dirty="0"/>
              <a:t>Excel</a:t>
            </a:r>
            <a:r>
              <a:rPr lang="zh-CN" altLang="en-US" dirty="0"/>
              <a:t>判断测试用例的运行结果</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50" y="1196752"/>
            <a:ext cx="7418387"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4260967"/>
            <a:ext cx="5003031" cy="257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8962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smtClean="0"/>
              <a:t>运行的最终结果</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413" y="2747963"/>
            <a:ext cx="7113587"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7280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15816" y="2492896"/>
            <a:ext cx="3384376" cy="1440160"/>
          </a:xfrm>
        </p:spPr>
        <p:txBody>
          <a:bodyPr>
            <a:noAutofit/>
          </a:bodyPr>
          <a:lstStyle/>
          <a:p>
            <a:pPr marL="0" indent="0">
              <a:buNone/>
            </a:pPr>
            <a:r>
              <a:rPr lang="zh-CN" altLang="en-US" sz="7200" b="1" dirty="0"/>
              <a:t>谢谢</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785289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3" name="内容占位符 2"/>
          <p:cNvSpPr>
            <a:spLocks noGrp="1"/>
          </p:cNvSpPr>
          <p:nvPr>
            <p:ph idx="1"/>
          </p:nvPr>
        </p:nvSpPr>
        <p:spPr>
          <a:xfrm>
            <a:off x="971600" y="1628800"/>
            <a:ext cx="7355160" cy="3096345"/>
          </a:xfrm>
        </p:spPr>
        <p:txBody>
          <a:bodyPr>
            <a:normAutofit/>
          </a:bodyPr>
          <a:lstStyle/>
          <a:p>
            <a:pPr marL="457200" indent="-457200" eaLnBrk="0" fontAlgn="base" hangingPunct="0">
              <a:spcAft>
                <a:spcPct val="0"/>
              </a:spcAft>
              <a:buBlip>
                <a:blip r:embed="rId2"/>
              </a:buBlip>
            </a:pPr>
            <a:r>
              <a:rPr lang="zh-CN" altLang="en-US" dirty="0" smtClean="0">
                <a:solidFill>
                  <a:srgbClr val="FF0000"/>
                </a:solidFill>
              </a:rPr>
              <a:t>测试的前期准备</a:t>
            </a:r>
            <a:endParaRPr lang="en-US" altLang="zh-CN" dirty="0" smtClean="0">
              <a:solidFill>
                <a:srgbClr val="FF0000"/>
              </a:solidFill>
            </a:endParaRPr>
          </a:p>
          <a:p>
            <a:pPr marL="457200" indent="-457200" eaLnBrk="0" fontAlgn="base" hangingPunct="0">
              <a:spcAft>
                <a:spcPct val="0"/>
              </a:spcAft>
              <a:buBlip>
                <a:blip r:embed="rId2"/>
              </a:buBlip>
            </a:pPr>
            <a:r>
              <a:rPr lang="zh-CN" altLang="en-US" dirty="0" smtClean="0"/>
              <a:t>登录脚本的加工</a:t>
            </a:r>
            <a:endParaRPr lang="en-US" altLang="zh-CN" dirty="0" smtClean="0"/>
          </a:p>
          <a:p>
            <a:pPr marL="457200" indent="-457200" eaLnBrk="0" fontAlgn="base" hangingPunct="0">
              <a:spcAft>
                <a:spcPct val="0"/>
              </a:spcAft>
              <a:buBlip>
                <a:blip r:embed="rId2"/>
              </a:buBlip>
            </a:pPr>
            <a:r>
              <a:rPr lang="en-US" altLang="zh-CN" dirty="0" err="1" smtClean="0"/>
              <a:t>ReadExcel</a:t>
            </a:r>
            <a:endParaRPr lang="en-US" altLang="zh-CN" dirty="0"/>
          </a:p>
          <a:p>
            <a:pPr marL="457200" indent="-457200" eaLnBrk="0" fontAlgn="base" hangingPunct="0">
              <a:spcAft>
                <a:spcPct val="0"/>
              </a:spcAft>
              <a:buBlip>
                <a:blip r:embed="rId2"/>
              </a:buBlip>
            </a:pPr>
            <a:r>
              <a:rPr lang="zh-CN" altLang="en-US" dirty="0"/>
              <a:t>借助</a:t>
            </a:r>
            <a:r>
              <a:rPr lang="en-US" altLang="zh-CN" dirty="0"/>
              <a:t>Excel</a:t>
            </a:r>
            <a:r>
              <a:rPr lang="zh-CN" altLang="en-US" dirty="0"/>
              <a:t>判断测试用例的运行</a:t>
            </a:r>
            <a:r>
              <a:rPr lang="zh-CN" altLang="en-US" dirty="0" smtClean="0"/>
              <a:t>结果</a:t>
            </a:r>
            <a:endParaRPr lang="en-US" altLang="zh-CN" dirty="0" smtClean="0"/>
          </a:p>
        </p:txBody>
      </p:sp>
    </p:spTree>
    <p:extLst>
      <p:ext uri="{BB962C8B-B14F-4D97-AF65-F5344CB8AC3E}">
        <p14:creationId xmlns:p14="http://schemas.microsoft.com/office/powerpoint/2010/main" val="17474626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案例分析</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908720"/>
            <a:ext cx="5572645" cy="550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81371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83459" y="1196752"/>
            <a:ext cx="5704765" cy="4525963"/>
          </a:xfrm>
        </p:spPr>
        <p:txBody>
          <a:bodyPr>
            <a:normAutofit fontScale="40000" lnSpcReduction="20000"/>
          </a:bodyPr>
          <a:lstStyle/>
          <a:p>
            <a:pPr marL="342900" lvl="1" indent="-342900" fontAlgn="base">
              <a:lnSpc>
                <a:spcPct val="120000"/>
              </a:lnSpc>
              <a:spcAft>
                <a:spcPct val="0"/>
              </a:spcAft>
              <a:buClr>
                <a:schemeClr val="tx2"/>
              </a:buClr>
              <a:buFont typeface="Wingdings" panose="05000000000000000000" pitchFamily="2" charset="2"/>
              <a:buChar char="n"/>
              <a:defRPr/>
            </a:pPr>
            <a:r>
              <a:rPr lang="zh-CN" altLang="en-US" sz="8000" dirty="0" smtClean="0">
                <a:latin typeface="Calibri" pitchFamily="34" charset="0"/>
                <a:ea typeface="宋体" pitchFamily="2" charset="-122"/>
              </a:rPr>
              <a:t>引言 </a:t>
            </a:r>
            <a:endParaRPr lang="zh-CN" altLang="en-US" sz="8000" dirty="0">
              <a:latin typeface="Calibri" pitchFamily="34" charset="0"/>
              <a:ea typeface="宋体" pitchFamily="2" charset="-122"/>
            </a:endParaRPr>
          </a:p>
          <a:p>
            <a:pPr marL="0" lvl="1" indent="0" fontAlgn="base">
              <a:lnSpc>
                <a:spcPct val="120000"/>
              </a:lnSpc>
              <a:spcAft>
                <a:spcPct val="0"/>
              </a:spcAft>
              <a:buClr>
                <a:schemeClr val="tx2"/>
              </a:buClr>
              <a:buNone/>
              <a:defRPr/>
            </a:pPr>
            <a:r>
              <a:rPr lang="en-US" altLang="zh-CN" sz="8000" dirty="0">
                <a:latin typeface="Calibri" pitchFamily="34" charset="0"/>
                <a:ea typeface="宋体" pitchFamily="2" charset="-122"/>
              </a:rPr>
              <a:t>	</a:t>
            </a:r>
            <a:r>
              <a:rPr lang="zh-CN" altLang="en-US" sz="8000" dirty="0" smtClean="0">
                <a:latin typeface="Calibri" pitchFamily="34" charset="0"/>
                <a:ea typeface="宋体" pitchFamily="2" charset="-122"/>
              </a:rPr>
              <a:t>编写</a:t>
            </a:r>
            <a:r>
              <a:rPr lang="zh-CN" altLang="en-US" sz="8000" dirty="0">
                <a:latin typeface="Calibri" pitchFamily="34" charset="0"/>
                <a:ea typeface="宋体" pitchFamily="2" charset="-122"/>
              </a:rPr>
              <a:t>目的 </a:t>
            </a:r>
          </a:p>
          <a:p>
            <a:pPr marL="0" lvl="1" indent="0" fontAlgn="base">
              <a:lnSpc>
                <a:spcPct val="120000"/>
              </a:lnSpc>
              <a:spcAft>
                <a:spcPct val="0"/>
              </a:spcAft>
              <a:buClr>
                <a:schemeClr val="tx2"/>
              </a:buClr>
              <a:buNone/>
              <a:defRPr/>
            </a:pPr>
            <a:r>
              <a:rPr lang="en-US" altLang="zh-CN" sz="8000" dirty="0">
                <a:latin typeface="Calibri" pitchFamily="34" charset="0"/>
                <a:ea typeface="宋体" pitchFamily="2" charset="-122"/>
              </a:rPr>
              <a:t>	</a:t>
            </a:r>
            <a:r>
              <a:rPr lang="zh-CN" altLang="en-US" sz="8000" dirty="0" smtClean="0">
                <a:latin typeface="Calibri" pitchFamily="34" charset="0"/>
                <a:ea typeface="宋体" pitchFamily="2" charset="-122"/>
              </a:rPr>
              <a:t>背景 </a:t>
            </a:r>
            <a:endParaRPr lang="zh-CN" altLang="en-US" sz="8000" dirty="0">
              <a:latin typeface="Calibri" pitchFamily="34" charset="0"/>
              <a:ea typeface="宋体" pitchFamily="2" charset="-122"/>
            </a:endParaRPr>
          </a:p>
          <a:p>
            <a:pPr marL="342900" lvl="1" indent="-342900" fontAlgn="base">
              <a:lnSpc>
                <a:spcPct val="120000"/>
              </a:lnSpc>
              <a:spcAft>
                <a:spcPct val="0"/>
              </a:spcAft>
              <a:buClr>
                <a:schemeClr val="tx2"/>
              </a:buClr>
              <a:buFont typeface="Wingdings" panose="05000000000000000000" pitchFamily="2" charset="2"/>
              <a:buChar char="n"/>
              <a:defRPr/>
            </a:pPr>
            <a:r>
              <a:rPr lang="zh-CN" altLang="en-US" sz="8000" smtClean="0">
                <a:latin typeface="Calibri" pitchFamily="34" charset="0"/>
                <a:ea typeface="宋体" pitchFamily="2" charset="-122"/>
              </a:rPr>
              <a:t>错误</a:t>
            </a:r>
            <a:r>
              <a:rPr lang="zh-CN" altLang="en-US" sz="8000" dirty="0">
                <a:latin typeface="Calibri" pitchFamily="34" charset="0"/>
                <a:ea typeface="宋体" pitchFamily="2" charset="-122"/>
              </a:rPr>
              <a:t>级别与优先级 </a:t>
            </a:r>
          </a:p>
          <a:p>
            <a:pPr marL="342900" lvl="1" indent="-342900" fontAlgn="base">
              <a:lnSpc>
                <a:spcPct val="120000"/>
              </a:lnSpc>
              <a:spcAft>
                <a:spcPct val="0"/>
              </a:spcAft>
              <a:buClr>
                <a:schemeClr val="tx2"/>
              </a:buClr>
              <a:buFont typeface="Wingdings" panose="05000000000000000000" pitchFamily="2" charset="2"/>
              <a:buChar char="n"/>
              <a:defRPr/>
            </a:pPr>
            <a:r>
              <a:rPr lang="zh-CN" altLang="en-US" sz="8000" dirty="0">
                <a:latin typeface="Calibri" pitchFamily="34" charset="0"/>
                <a:ea typeface="宋体" pitchFamily="2" charset="-122"/>
              </a:rPr>
              <a:t>测试需求与任务 </a:t>
            </a:r>
          </a:p>
          <a:p>
            <a:pPr marL="342900" lvl="1" indent="-342900" fontAlgn="base">
              <a:lnSpc>
                <a:spcPct val="120000"/>
              </a:lnSpc>
              <a:spcAft>
                <a:spcPct val="0"/>
              </a:spcAft>
              <a:buClr>
                <a:schemeClr val="tx2"/>
              </a:buClr>
              <a:buFont typeface="Wingdings" panose="05000000000000000000" pitchFamily="2" charset="2"/>
              <a:buChar char="n"/>
              <a:defRPr/>
            </a:pPr>
            <a:r>
              <a:rPr lang="zh-CN" altLang="en-US" sz="8000" dirty="0">
                <a:latin typeface="Calibri" pitchFamily="34" charset="0"/>
                <a:ea typeface="宋体" pitchFamily="2" charset="-122"/>
              </a:rPr>
              <a:t>测试策略 </a:t>
            </a:r>
          </a:p>
          <a:p>
            <a:pPr marL="342900" lvl="1" indent="-342900" fontAlgn="base">
              <a:lnSpc>
                <a:spcPct val="120000"/>
              </a:lnSpc>
              <a:spcAft>
                <a:spcPct val="0"/>
              </a:spcAft>
              <a:buClr>
                <a:schemeClr val="tx2"/>
              </a:buClr>
              <a:buFont typeface="Wingdings" panose="05000000000000000000" pitchFamily="2" charset="2"/>
              <a:buChar char="n"/>
              <a:defRPr/>
            </a:pPr>
            <a:r>
              <a:rPr lang="zh-CN" altLang="en-US" sz="8000" dirty="0">
                <a:latin typeface="Calibri" pitchFamily="34" charset="0"/>
                <a:ea typeface="宋体" pitchFamily="2" charset="-122"/>
              </a:rPr>
              <a:t>资源 </a:t>
            </a:r>
          </a:p>
          <a:p>
            <a:pPr marL="0" indent="0" eaLnBrk="0" fontAlgn="base" hangingPunct="0">
              <a:spcAft>
                <a:spcPct val="0"/>
              </a:spcAft>
              <a:buNone/>
            </a:pPr>
            <a:endParaRPr lang="zh-CN" altLang="en-US" sz="5800" dirty="0"/>
          </a:p>
        </p:txBody>
      </p:sp>
      <p:sp>
        <p:nvSpPr>
          <p:cNvPr id="3" name="标题 2"/>
          <p:cNvSpPr>
            <a:spLocks noGrp="1"/>
          </p:cNvSpPr>
          <p:nvPr>
            <p:ph type="title"/>
          </p:nvPr>
        </p:nvSpPr>
        <p:spPr/>
        <p:txBody>
          <a:bodyPr/>
          <a:lstStyle/>
          <a:p>
            <a:r>
              <a:rPr lang="zh-CN" altLang="en-US" dirty="0" smtClean="0"/>
              <a:t>设计测试计划</a:t>
            </a:r>
            <a:endParaRPr lang="zh-CN" altLang="en-US" dirty="0"/>
          </a:p>
        </p:txBody>
      </p:sp>
      <p:sp>
        <p:nvSpPr>
          <p:cNvPr id="4" name="矩形 3"/>
          <p:cNvSpPr/>
          <p:nvPr/>
        </p:nvSpPr>
        <p:spPr>
          <a:xfrm>
            <a:off x="5580112" y="1479719"/>
            <a:ext cx="5328592" cy="4181529"/>
          </a:xfrm>
          <a:prstGeom prst="rect">
            <a:avLst/>
          </a:prstGeom>
        </p:spPr>
        <p:txBody>
          <a:bodyPr wrap="square">
            <a:spAutoFit/>
          </a:bodyPr>
          <a:lstStyle/>
          <a:p>
            <a:pPr marL="342900" lvl="1" indent="-342900" fontAlgn="base">
              <a:lnSpc>
                <a:spcPct val="120000"/>
              </a:lnSpc>
              <a:spcAft>
                <a:spcPct val="0"/>
              </a:spcAft>
              <a:buClr>
                <a:schemeClr val="tx2"/>
              </a:buClr>
              <a:buFont typeface="Wingdings" panose="05000000000000000000" pitchFamily="2" charset="2"/>
              <a:buChar char="n"/>
              <a:defRPr/>
            </a:pPr>
            <a:r>
              <a:rPr lang="zh-CN" altLang="en-US" sz="3200" dirty="0">
                <a:latin typeface="Calibri" pitchFamily="34" charset="0"/>
                <a:ea typeface="宋体" pitchFamily="2" charset="-122"/>
              </a:rPr>
              <a:t>人力资源 </a:t>
            </a:r>
          </a:p>
          <a:p>
            <a:pPr marL="342900" lvl="1" indent="-342900" fontAlgn="base">
              <a:lnSpc>
                <a:spcPct val="120000"/>
              </a:lnSpc>
              <a:spcAft>
                <a:spcPct val="0"/>
              </a:spcAft>
              <a:buClr>
                <a:schemeClr val="tx2"/>
              </a:buClr>
              <a:buFont typeface="Wingdings" panose="05000000000000000000" pitchFamily="2" charset="2"/>
              <a:buChar char="n"/>
              <a:defRPr/>
            </a:pPr>
            <a:r>
              <a:rPr lang="zh-CN" altLang="en-US" sz="3200" dirty="0">
                <a:latin typeface="Calibri" pitchFamily="34" charset="0"/>
                <a:ea typeface="宋体" pitchFamily="2" charset="-122"/>
              </a:rPr>
              <a:t>系统资源 </a:t>
            </a:r>
          </a:p>
          <a:p>
            <a:pPr marL="342900" lvl="1" indent="-342900" fontAlgn="base">
              <a:lnSpc>
                <a:spcPct val="120000"/>
              </a:lnSpc>
              <a:spcAft>
                <a:spcPct val="0"/>
              </a:spcAft>
              <a:buClr>
                <a:schemeClr val="tx2"/>
              </a:buClr>
              <a:buFont typeface="Wingdings" panose="05000000000000000000" pitchFamily="2" charset="2"/>
              <a:buChar char="n"/>
              <a:defRPr/>
            </a:pPr>
            <a:r>
              <a:rPr lang="zh-CN" altLang="en-US" sz="3200" dirty="0">
                <a:latin typeface="Calibri" pitchFamily="34" charset="0"/>
                <a:ea typeface="宋体" pitchFamily="2" charset="-122"/>
              </a:rPr>
              <a:t>测试工具 </a:t>
            </a:r>
          </a:p>
          <a:p>
            <a:pPr marL="342900" lvl="1" indent="-342900" fontAlgn="base">
              <a:lnSpc>
                <a:spcPct val="120000"/>
              </a:lnSpc>
              <a:spcAft>
                <a:spcPct val="0"/>
              </a:spcAft>
              <a:buClr>
                <a:schemeClr val="tx2"/>
              </a:buClr>
              <a:buFont typeface="Wingdings" panose="05000000000000000000" pitchFamily="2" charset="2"/>
              <a:buChar char="n"/>
              <a:defRPr/>
            </a:pPr>
            <a:r>
              <a:rPr lang="zh-CN" altLang="en-US" sz="3200" dirty="0">
                <a:latin typeface="Calibri" pitchFamily="34" charset="0"/>
                <a:ea typeface="宋体" pitchFamily="2" charset="-122"/>
              </a:rPr>
              <a:t>暂停准则 </a:t>
            </a:r>
          </a:p>
          <a:p>
            <a:pPr marL="342900" lvl="1" indent="-342900" fontAlgn="base">
              <a:lnSpc>
                <a:spcPct val="120000"/>
              </a:lnSpc>
              <a:spcAft>
                <a:spcPct val="0"/>
              </a:spcAft>
              <a:buClr>
                <a:schemeClr val="tx2"/>
              </a:buClr>
              <a:buFont typeface="Wingdings" panose="05000000000000000000" pitchFamily="2" charset="2"/>
              <a:buChar char="n"/>
              <a:defRPr/>
            </a:pPr>
            <a:r>
              <a:rPr lang="zh-CN" altLang="en-US" sz="3200" dirty="0">
                <a:latin typeface="Calibri" pitchFamily="34" charset="0"/>
                <a:ea typeface="宋体" pitchFamily="2" charset="-122"/>
              </a:rPr>
              <a:t>通过准则 </a:t>
            </a:r>
          </a:p>
          <a:p>
            <a:pPr marL="342900" lvl="1" indent="-342900" fontAlgn="base">
              <a:lnSpc>
                <a:spcPct val="120000"/>
              </a:lnSpc>
              <a:spcAft>
                <a:spcPct val="0"/>
              </a:spcAft>
              <a:buClr>
                <a:schemeClr val="tx2"/>
              </a:buClr>
              <a:buFont typeface="Wingdings" panose="05000000000000000000" pitchFamily="2" charset="2"/>
              <a:buChar char="n"/>
              <a:defRPr/>
            </a:pPr>
            <a:r>
              <a:rPr lang="zh-CN" altLang="en-US" sz="3200" dirty="0">
                <a:latin typeface="Calibri" pitchFamily="34" charset="0"/>
                <a:ea typeface="宋体" pitchFamily="2" charset="-122"/>
              </a:rPr>
              <a:t>测试任务 </a:t>
            </a:r>
          </a:p>
          <a:p>
            <a:pPr marL="342900" lvl="1" indent="-342900" fontAlgn="base">
              <a:lnSpc>
                <a:spcPct val="120000"/>
              </a:lnSpc>
              <a:spcAft>
                <a:spcPct val="0"/>
              </a:spcAft>
              <a:buClr>
                <a:schemeClr val="tx2"/>
              </a:buClr>
              <a:buFont typeface="Wingdings" panose="05000000000000000000" pitchFamily="2" charset="2"/>
              <a:buChar char="n"/>
              <a:defRPr/>
            </a:pPr>
            <a:r>
              <a:rPr lang="zh-CN" altLang="en-US" sz="3200" dirty="0">
                <a:latin typeface="Calibri" pitchFamily="34" charset="0"/>
                <a:ea typeface="宋体" pitchFamily="2" charset="-122"/>
              </a:rPr>
              <a:t>测试进度 </a:t>
            </a:r>
          </a:p>
        </p:txBody>
      </p:sp>
    </p:spTree>
    <p:extLst>
      <p:ext uri="{BB962C8B-B14F-4D97-AF65-F5344CB8AC3E}">
        <p14:creationId xmlns:p14="http://schemas.microsoft.com/office/powerpoint/2010/main" val="409310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设计测试计划</a:t>
            </a:r>
            <a:endParaRPr lang="zh-CN" alt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8248"/>
          <a:stretch/>
        </p:blipFill>
        <p:spPr bwMode="auto">
          <a:xfrm>
            <a:off x="539552" y="1844823"/>
            <a:ext cx="8215775" cy="3698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6077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smtClean="0"/>
              <a:t>操作</a:t>
            </a:r>
            <a:r>
              <a:rPr lang="zh-CN" altLang="en-US" dirty="0"/>
              <a:t>步骤、输入数据、期望</a:t>
            </a:r>
            <a:r>
              <a:rPr lang="zh-CN" altLang="en-US" dirty="0" smtClean="0"/>
              <a:t>结果</a:t>
            </a:r>
            <a:endParaRPr lang="en-US" altLang="zh-CN" dirty="0"/>
          </a:p>
          <a:p>
            <a:pPr marL="0" indent="0">
              <a:buNone/>
            </a:pPr>
            <a:endParaRPr lang="zh-CN" altLang="en-US" dirty="0"/>
          </a:p>
          <a:p>
            <a:endParaRPr lang="zh-CN" altLang="en-US" dirty="0"/>
          </a:p>
        </p:txBody>
      </p:sp>
      <p:sp>
        <p:nvSpPr>
          <p:cNvPr id="3" name="标题 2"/>
          <p:cNvSpPr>
            <a:spLocks noGrp="1"/>
          </p:cNvSpPr>
          <p:nvPr>
            <p:ph type="title"/>
          </p:nvPr>
        </p:nvSpPr>
        <p:spPr/>
        <p:txBody>
          <a:bodyPr/>
          <a:lstStyle/>
          <a:p>
            <a:r>
              <a:rPr lang="zh-CN" altLang="en-US" dirty="0" smtClean="0"/>
              <a:t>设计测试用例</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2747963"/>
            <a:ext cx="7686675"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6052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382042"/>
            <a:ext cx="8229600" cy="4525963"/>
          </a:xfrm>
        </p:spPr>
        <p:txBody>
          <a:bodyPr/>
          <a:lstStyle/>
          <a:p>
            <a:pPr marL="0" indent="0">
              <a:buNone/>
            </a:pPr>
            <a:r>
              <a:rPr lang="zh-CN" altLang="en-US" dirty="0" smtClean="0"/>
              <a:t>自动化</a:t>
            </a:r>
            <a:r>
              <a:rPr lang="zh-CN" altLang="en-US" dirty="0"/>
              <a:t>测试计划、自动化测试用例确定后，测试组就需要安排自动化测试工程师根据自动化测试脚本及测试场景的需求来开发自动化测试</a:t>
            </a:r>
            <a:r>
              <a:rPr lang="zh-CN" altLang="en-US" dirty="0" smtClean="0"/>
              <a:t>脚本。</a:t>
            </a:r>
            <a:endParaRPr lang="zh-CN" altLang="en-US" dirty="0"/>
          </a:p>
          <a:p>
            <a:endParaRPr lang="zh-CN" altLang="en-US" dirty="0"/>
          </a:p>
        </p:txBody>
      </p:sp>
      <p:sp>
        <p:nvSpPr>
          <p:cNvPr id="3" name="标题 2"/>
          <p:cNvSpPr>
            <a:spLocks noGrp="1"/>
          </p:cNvSpPr>
          <p:nvPr>
            <p:ph type="title"/>
          </p:nvPr>
        </p:nvSpPr>
        <p:spPr/>
        <p:txBody>
          <a:bodyPr/>
          <a:lstStyle/>
          <a:p>
            <a:r>
              <a:rPr lang="zh-CN" altLang="en-US" dirty="0" smtClean="0"/>
              <a:t>设计自动化测试场景</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645024"/>
            <a:ext cx="6361113"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7390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3" name="内容占位符 2"/>
          <p:cNvSpPr>
            <a:spLocks noGrp="1"/>
          </p:cNvSpPr>
          <p:nvPr>
            <p:ph idx="1"/>
          </p:nvPr>
        </p:nvSpPr>
        <p:spPr>
          <a:xfrm>
            <a:off x="457200" y="1628799"/>
            <a:ext cx="7355160" cy="3096345"/>
          </a:xfrm>
        </p:spPr>
        <p:txBody>
          <a:bodyPr>
            <a:normAutofit/>
          </a:bodyPr>
          <a:lstStyle/>
          <a:p>
            <a:pPr marL="457200" indent="-457200" eaLnBrk="0" fontAlgn="base" hangingPunct="0">
              <a:spcAft>
                <a:spcPct val="0"/>
              </a:spcAft>
              <a:buBlip>
                <a:blip r:embed="rId2"/>
              </a:buBlip>
            </a:pPr>
            <a:r>
              <a:rPr lang="zh-CN" altLang="en-US" dirty="0" smtClean="0"/>
              <a:t>测试的前期准备</a:t>
            </a:r>
            <a:endParaRPr lang="en-US" altLang="zh-CN" dirty="0" smtClean="0"/>
          </a:p>
          <a:p>
            <a:pPr marL="457200" indent="-457200" eaLnBrk="0" fontAlgn="base" hangingPunct="0">
              <a:spcAft>
                <a:spcPct val="0"/>
              </a:spcAft>
              <a:buBlip>
                <a:blip r:embed="rId2"/>
              </a:buBlip>
            </a:pPr>
            <a:r>
              <a:rPr lang="zh-CN" altLang="en-US" dirty="0" smtClean="0">
                <a:solidFill>
                  <a:srgbClr val="FF0000"/>
                </a:solidFill>
              </a:rPr>
              <a:t>登录脚本的加工</a:t>
            </a:r>
            <a:endParaRPr lang="en-US" altLang="zh-CN" dirty="0" smtClean="0">
              <a:solidFill>
                <a:srgbClr val="FF0000"/>
              </a:solidFill>
            </a:endParaRPr>
          </a:p>
          <a:p>
            <a:pPr marL="457200" indent="-457200" eaLnBrk="0" fontAlgn="base" hangingPunct="0">
              <a:spcAft>
                <a:spcPct val="0"/>
              </a:spcAft>
              <a:buBlip>
                <a:blip r:embed="rId2"/>
              </a:buBlip>
            </a:pPr>
            <a:r>
              <a:rPr lang="en-US" altLang="zh-CN" dirty="0" err="1" smtClean="0"/>
              <a:t>ReadExcel</a:t>
            </a:r>
            <a:endParaRPr lang="en-US" altLang="zh-CN" dirty="0"/>
          </a:p>
          <a:p>
            <a:pPr marL="457200" indent="-457200" eaLnBrk="0" fontAlgn="base" hangingPunct="0">
              <a:spcAft>
                <a:spcPct val="0"/>
              </a:spcAft>
              <a:buBlip>
                <a:blip r:embed="rId2"/>
              </a:buBlip>
            </a:pPr>
            <a:r>
              <a:rPr lang="zh-CN" altLang="en-US" dirty="0"/>
              <a:t>借助</a:t>
            </a:r>
            <a:r>
              <a:rPr lang="en-US" altLang="zh-CN" dirty="0"/>
              <a:t>Excel</a:t>
            </a:r>
            <a:r>
              <a:rPr lang="zh-CN" altLang="en-US" dirty="0"/>
              <a:t>判断测试用例的运行</a:t>
            </a:r>
            <a:r>
              <a:rPr lang="zh-CN" altLang="en-US" dirty="0" smtClean="0"/>
              <a:t>结果</a:t>
            </a:r>
            <a:endParaRPr lang="en-US" altLang="zh-CN" dirty="0" smtClean="0"/>
          </a:p>
        </p:txBody>
      </p:sp>
    </p:spTree>
    <p:extLst>
      <p:ext uri="{BB962C8B-B14F-4D97-AF65-F5344CB8AC3E}">
        <p14:creationId xmlns:p14="http://schemas.microsoft.com/office/powerpoint/2010/main" val="3467701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514350" indent="-514350">
              <a:buFont typeface="+mj-lt"/>
              <a:buAutoNum type="arabicPeriod"/>
            </a:pPr>
            <a:r>
              <a:rPr lang="zh-CN" altLang="en-US" dirty="0" smtClean="0"/>
              <a:t>录制正确的用户名、密码登录</a:t>
            </a:r>
            <a:endParaRPr lang="en-US" altLang="zh-CN" dirty="0" smtClean="0"/>
          </a:p>
          <a:p>
            <a:pPr marL="514350" indent="-514350">
              <a:buFont typeface="+mj-lt"/>
              <a:buAutoNum type="arabicPeriod"/>
            </a:pPr>
            <a:r>
              <a:rPr lang="zh-CN" altLang="en-US" dirty="0" smtClean="0"/>
              <a:t>使用</a:t>
            </a:r>
            <a:r>
              <a:rPr lang="en-US" altLang="zh-CN" dirty="0" smtClean="0"/>
              <a:t>Description</a:t>
            </a:r>
            <a:r>
              <a:rPr lang="zh-CN" altLang="en-US" dirty="0" smtClean="0"/>
              <a:t>描述性编程进行描述对象（放在外部的</a:t>
            </a:r>
            <a:r>
              <a:rPr lang="en-US" altLang="zh-CN" dirty="0" smtClean="0"/>
              <a:t>Object.vbs</a:t>
            </a:r>
            <a:r>
              <a:rPr lang="zh-CN" altLang="en-US" dirty="0" smtClean="0"/>
              <a:t>）</a:t>
            </a:r>
            <a:endParaRPr lang="en-US" altLang="zh-CN" dirty="0" smtClean="0"/>
          </a:p>
          <a:p>
            <a:pPr marL="514350" indent="-514350">
              <a:buFont typeface="+mj-lt"/>
              <a:buAutoNum type="arabicPeriod"/>
            </a:pPr>
            <a:r>
              <a:rPr lang="zh-CN" altLang="en-US" dirty="0" smtClean="0"/>
              <a:t>使用</a:t>
            </a:r>
            <a:r>
              <a:rPr lang="en-US" altLang="zh-CN" dirty="0" smtClean="0"/>
              <a:t>With</a:t>
            </a:r>
            <a:r>
              <a:rPr lang="zh-CN" altLang="en-US" dirty="0" smtClean="0"/>
              <a:t>加工现有脚本</a:t>
            </a:r>
            <a:endParaRPr lang="en-US" altLang="zh-CN" dirty="0" smtClean="0"/>
          </a:p>
        </p:txBody>
      </p:sp>
      <p:sp>
        <p:nvSpPr>
          <p:cNvPr id="3" name="标题 2"/>
          <p:cNvSpPr>
            <a:spLocks noGrp="1"/>
          </p:cNvSpPr>
          <p:nvPr>
            <p:ph type="title"/>
          </p:nvPr>
        </p:nvSpPr>
        <p:spPr/>
        <p:txBody>
          <a:bodyPr/>
          <a:lstStyle/>
          <a:p>
            <a:r>
              <a:rPr lang="zh-CN" altLang="en-US" dirty="0" smtClean="0"/>
              <a:t>登录脚本的加工</a:t>
            </a:r>
            <a:endParaRPr lang="zh-CN" altLang="en-US" dirty="0"/>
          </a:p>
        </p:txBody>
      </p:sp>
    </p:spTree>
    <p:extLst>
      <p:ext uri="{BB962C8B-B14F-4D97-AF65-F5344CB8AC3E}">
        <p14:creationId xmlns:p14="http://schemas.microsoft.com/office/powerpoint/2010/main" val="1685780566"/>
      </p:ext>
    </p:extLst>
  </p:cSld>
  <p:clrMapOvr>
    <a:masterClrMapping/>
  </p:clrMapOvr>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 WebDriver API-定位元素</Template>
  <TotalTime>769</TotalTime>
  <Words>259</Words>
  <Application>Microsoft Office PowerPoint</Application>
  <PresentationFormat>全屏显示(4:3)</PresentationFormat>
  <Paragraphs>59</Paragraphs>
  <Slides>16</Slides>
  <Notes>1</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moban</vt:lpstr>
      <vt:lpstr>UFT测试综合案例</vt:lpstr>
      <vt:lpstr>本章大纲</vt:lpstr>
      <vt:lpstr>案例分析</vt:lpstr>
      <vt:lpstr>设计测试计划</vt:lpstr>
      <vt:lpstr>设计测试计划</vt:lpstr>
      <vt:lpstr>设计测试用例</vt:lpstr>
      <vt:lpstr>设计自动化测试场景</vt:lpstr>
      <vt:lpstr>本章大纲</vt:lpstr>
      <vt:lpstr>登录脚本的加工</vt:lpstr>
      <vt:lpstr>本章大纲</vt:lpstr>
      <vt:lpstr>深度加工ReadExcel和WriteExcel</vt:lpstr>
      <vt:lpstr>PowerPoint 演示文稿</vt:lpstr>
      <vt:lpstr>本章大纲</vt:lpstr>
      <vt:lpstr>借助Excel判断测试用例的运行结果</vt:lpstr>
      <vt:lpstr>运行的最终结果</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第01章 Linux系统安装和基本操作 </dc:title>
  <dc:creator>admin</dc:creator>
  <cp:lastModifiedBy>admin</cp:lastModifiedBy>
  <cp:revision>54</cp:revision>
  <dcterms:created xsi:type="dcterms:W3CDTF">2017-06-14T06:52:20Z</dcterms:created>
  <dcterms:modified xsi:type="dcterms:W3CDTF">2017-09-07T06:15:31Z</dcterms:modified>
</cp:coreProperties>
</file>