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5" r:id="rId4"/>
    <p:sldId id="285" r:id="rId5"/>
    <p:sldId id="326" r:id="rId6"/>
    <p:sldId id="260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40" r:id="rId17"/>
    <p:sldId id="336" r:id="rId18"/>
    <p:sldId id="337" r:id="rId19"/>
    <p:sldId id="338" r:id="rId20"/>
    <p:sldId id="339" r:id="rId21"/>
    <p:sldId id="341" r:id="rId22"/>
    <p:sldId id="342" r:id="rId23"/>
    <p:sldId id="343" r:id="rId24"/>
    <p:sldId id="344" r:id="rId25"/>
    <p:sldId id="346" r:id="rId26"/>
    <p:sldId id="345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97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66" y="18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D9D2DDA-69D8-473F-A583-B6774B31A77B}" type="datetimeFigureOut">
              <a:rPr lang="en-US" altLang="zh-CN"/>
              <a:t>9/27/2017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2392CCB-FF08-4D29-8DA3-E1FD8604480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01F6DFB-6833-46E4-B515-70E0D9178056}" type="datetimeFigureOut">
              <a:t>2017/9/27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8706C7-F2C3-48B6-8A22-C484D800B5D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xt-based_user_interface" TargetMode="External"/><Relationship Id="rId13" Type="http://schemas.openxmlformats.org/officeDocument/2006/relationships/hyperlink" Target="https://en.wikipedia.org/wiki/Graphical_user_interface#cite_note-blogs.technet.com_2-3" TargetMode="External"/><Relationship Id="rId18" Type="http://schemas.openxmlformats.org/officeDocument/2006/relationships/hyperlink" Target="https://en.wikipedia.org/wiki/Programmer" TargetMode="External"/><Relationship Id="rId26" Type="http://schemas.openxmlformats.org/officeDocument/2006/relationships/hyperlink" Target="https://en.wikipedia.org/wiki/Remote_procedure_call" TargetMode="External"/><Relationship Id="rId3" Type="http://schemas.openxmlformats.org/officeDocument/2006/relationships/hyperlink" Target="https://en.wikipedia.org/wiki/Help:IPA_for_English" TargetMode="External"/><Relationship Id="rId21" Type="http://schemas.openxmlformats.org/officeDocument/2006/relationships/hyperlink" Target="https://en.wikipedia.org/wiki/Computer_hardware" TargetMode="External"/><Relationship Id="rId7" Type="http://schemas.openxmlformats.org/officeDocument/2006/relationships/hyperlink" Target="https://en.wikipedia.org/wiki/Computer_icon" TargetMode="External"/><Relationship Id="rId12" Type="http://schemas.openxmlformats.org/officeDocument/2006/relationships/hyperlink" Target="https://en.wikipedia.org/wiki/Graphical_user_interface#cite_note-blogs.technet.com-2" TargetMode="External"/><Relationship Id="rId17" Type="http://schemas.openxmlformats.org/officeDocument/2006/relationships/hyperlink" Target="https://en.wikipedia.org/wiki/Computer_program" TargetMode="External"/><Relationship Id="rId25" Type="http://schemas.openxmlformats.org/officeDocument/2006/relationships/hyperlink" Target="https://en.wikipedia.org/wiki/Variable_(computer_science)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en.wikipedia.org/wiki/Application_software" TargetMode="External"/><Relationship Id="rId20" Type="http://schemas.openxmlformats.org/officeDocument/2006/relationships/hyperlink" Target="https://en.wikipedia.org/wiki/Database_system" TargetMode="External"/><Relationship Id="rId29" Type="http://schemas.openxmlformats.org/officeDocument/2006/relationships/hyperlink" Target="https://en.wikipedia.org/wiki/Windows_API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uman%E2%80%93computer_interaction" TargetMode="External"/><Relationship Id="rId11" Type="http://schemas.openxmlformats.org/officeDocument/2006/relationships/hyperlink" Target="https://en.wikipedia.org/wiki/Graphical_user_interface#cite_note-computerhope.com-1" TargetMode="External"/><Relationship Id="rId24" Type="http://schemas.openxmlformats.org/officeDocument/2006/relationships/hyperlink" Target="https://en.wikipedia.org/wiki/Class_(computer_programming)" TargetMode="External"/><Relationship Id="rId32" Type="http://schemas.openxmlformats.org/officeDocument/2006/relationships/hyperlink" Target="https://en.wikipedia.org/wiki/List_of_Java_APIs" TargetMode="External"/><Relationship Id="rId5" Type="http://schemas.openxmlformats.org/officeDocument/2006/relationships/hyperlink" Target="https://en.wikipedia.org/wiki/User_(computing)" TargetMode="External"/><Relationship Id="rId15" Type="http://schemas.openxmlformats.org/officeDocument/2006/relationships/hyperlink" Target="https://en.wikipedia.org/wiki/Subroutine" TargetMode="External"/><Relationship Id="rId23" Type="http://schemas.openxmlformats.org/officeDocument/2006/relationships/hyperlink" Target="https://en.wikipedia.org/wiki/Data_structure" TargetMode="External"/><Relationship Id="rId28" Type="http://schemas.openxmlformats.org/officeDocument/2006/relationships/hyperlink" Target="https://en.wikipedia.org/wiki/Microsoft" TargetMode="External"/><Relationship Id="rId10" Type="http://schemas.openxmlformats.org/officeDocument/2006/relationships/hyperlink" Target="https://en.wikipedia.org/wiki/Command-line_interface" TargetMode="External"/><Relationship Id="rId19" Type="http://schemas.openxmlformats.org/officeDocument/2006/relationships/hyperlink" Target="https://en.wikipedia.org/wiki/Operating_system" TargetMode="External"/><Relationship Id="rId31" Type="http://schemas.openxmlformats.org/officeDocument/2006/relationships/hyperlink" Target="https://en.wikipedia.org/wiki/Standard_Template_Library" TargetMode="External"/><Relationship Id="rId4" Type="http://schemas.openxmlformats.org/officeDocument/2006/relationships/hyperlink" Target="https://en.wikipedia.org/wiki/User_interface" TargetMode="External"/><Relationship Id="rId9" Type="http://schemas.openxmlformats.org/officeDocument/2006/relationships/hyperlink" Target="https://en.wikipedia.org/wiki/Learning_curve" TargetMode="External"/><Relationship Id="rId14" Type="http://schemas.openxmlformats.org/officeDocument/2006/relationships/hyperlink" Target="https://en.wikipedia.org/wiki/Computer_keyboard" TargetMode="External"/><Relationship Id="rId22" Type="http://schemas.openxmlformats.org/officeDocument/2006/relationships/hyperlink" Target="https://en.wikipedia.org/wiki/Library_(computing)" TargetMode="External"/><Relationship Id="rId27" Type="http://schemas.openxmlformats.org/officeDocument/2006/relationships/hyperlink" Target="https://en.wikipedia.org/wiki/POSIX" TargetMode="External"/><Relationship Id="rId30" Type="http://schemas.openxmlformats.org/officeDocument/2006/relationships/hyperlink" Target="https://en.wikipedia.org/wiki/C++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user interface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ɡuːi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ː/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is a type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ser interface"/>
              </a:rPr>
              <a:t>user interface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allows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ser (computing)"/>
              </a:rPr>
              <a:t>users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uman–computer interaction"/>
              </a:rPr>
              <a:t>interact with electronic devices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through graphical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mputer icon"/>
              </a:rPr>
              <a:t>icons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visual indicators such as secondary notation, instead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Text-based user interface"/>
              </a:rPr>
              <a:t>text-based user interfaces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typed command labels or text navigation. GUIs were introduced in reaction to the perceived steep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Learning curve"/>
              </a:rPr>
              <a:t>learning curve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mand-line interface"/>
              </a:rPr>
              <a:t>command-line interfaces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(CLIs),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[1]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[2]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[3]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require commands to be typed on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Computer keyboard"/>
              </a:rPr>
              <a:t>computer keyboard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API(Application programming interface)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Programming Interface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set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Subroutine"/>
              </a:rPr>
              <a:t>subroutine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definitions, protocols, and tools for building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Application software"/>
              </a:rPr>
              <a:t>application software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general terms, it is a set of clearly defined methods of communication between various software components. A good API makes it easier to develop a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Computer program"/>
              </a:rPr>
              <a:t>computer program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providing all the building blocks, which are then put together by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Programmer"/>
              </a:rPr>
              <a:t>programmer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API may be for a web-based system,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Operating system"/>
              </a:rPr>
              <a:t>operating system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Database system"/>
              </a:rPr>
              <a:t>database system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Computer hardware"/>
              </a:rPr>
              <a:t>computer hardware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Library (computing)"/>
              </a:rPr>
              <a:t>software library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API specification can take many forms, but often includes specifications for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Subroutine"/>
              </a:rPr>
              <a:t>routines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 tooltip="Data structure"/>
              </a:rPr>
              <a:t>data structures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 tooltip="Class (computer programming)"/>
              </a:rPr>
              <a:t>object classes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 tooltip="Variable (computer science)"/>
              </a:rPr>
              <a:t>variables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 tooltip="Remote procedure call"/>
              </a:rPr>
              <a:t>remote calls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 tooltip="POSIX"/>
              </a:rPr>
              <a:t>POSIX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8" tooltip="Microsoft"/>
              </a:rPr>
              <a:t>Microsoft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9" tooltip="Windows API"/>
              </a:rPr>
              <a:t>Windows API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0" tooltip="C++"/>
              </a:rPr>
              <a:t>C++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1" tooltip="Standard Template Library"/>
              </a:rPr>
              <a:t>Standard Template Library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2" tooltip="List of Java APIs"/>
              </a:rPr>
              <a:t>Java APIs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examples of different forms of APIs. Documentation for the API is usually provided to facilitate usage.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3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9177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2156012"/>
            <a:ext cx="7200900" cy="1724092"/>
          </a:xfrm>
        </p:spPr>
        <p:txBody>
          <a:bodyPr anchor="b"/>
          <a:lstStyle>
            <a:lvl1pPr algn="ctr" latinLnBrk="0">
              <a:defRPr lang="zh-CN" sz="405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pic>
        <p:nvPicPr>
          <p:cNvPr id="8" name="图片 7" descr="学院－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0" y="6381750"/>
            <a:ext cx="202168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109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15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19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latinLnBrk="0">
              <a:defRPr lang="zh-CN"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代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" indent="0">
              <a:buFontTx/>
              <a:buNone/>
              <a:defRPr sz="2100" baseline="0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274320" indent="0">
              <a:buFontTx/>
              <a:buNone/>
              <a:defRPr sz="1950" baseline="0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514350" indent="0">
              <a:buFontTx/>
              <a:buNone/>
              <a:defRPr sz="1800" baseline="0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754380" indent="0">
              <a:buFontTx/>
              <a:buNone/>
              <a:defRPr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 marL="994410" indent="0" latinLnBrk="0">
              <a:buFontTx/>
              <a:buNone/>
              <a:defRPr lang="zh-CN"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40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25066" y="1203452"/>
            <a:ext cx="3613785" cy="4702048"/>
          </a:xfrm>
        </p:spPr>
        <p:txBody>
          <a:bodyPr>
            <a:normAutofit/>
          </a:bodyPr>
          <a:lstStyle>
            <a:lvl1pPr latinLnBrk="0">
              <a:defRPr lang="zh-CN" sz="2100"/>
            </a:lvl1pPr>
            <a:lvl2pPr latinLnBrk="0">
              <a:defRPr lang="zh-CN" sz="2100"/>
            </a:lvl2pPr>
            <a:lvl3pPr latinLnBrk="0">
              <a:defRPr lang="zh-CN" sz="2100"/>
            </a:lvl3pPr>
            <a:lvl4pPr latinLnBrk="0">
              <a:defRPr lang="zh-CN" sz="2100"/>
            </a:lvl4pPr>
            <a:lvl5pPr latinLnBrk="0">
              <a:defRPr lang="zh-CN" sz="21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    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 smtClean="0"/>
              <a:t>
            </a:t>
            </a:r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此处编辑母版文本样式
         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 marL="248603" indent="-214313" latinLnBrk="0">
              <a:buFont typeface="Arial" panose="020B0604020202020204" pitchFamily="34" charset="0"/>
              <a:buChar char="•"/>
              <a:defRPr lang="zh-CN" sz="1500"/>
            </a:lvl1pPr>
            <a:lvl2pPr marL="488633" indent="-214313" latinLnBrk="0">
              <a:buFont typeface="Arial" panose="020B0604020202020204" pitchFamily="34" charset="0"/>
              <a:buChar char="•"/>
              <a:defRPr lang="zh-CN" sz="1350"/>
            </a:lvl2pPr>
            <a:lvl3pPr marL="728663" indent="-214313" latinLnBrk="0">
              <a:buFont typeface="Arial" panose="020B0604020202020204" pitchFamily="34" charset="0"/>
              <a:buChar char="•"/>
              <a:defRPr lang="zh-CN" sz="1200" baseline="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/>
              <a:t>
</a:t>
            </a:r>
            <a:r>
              <a:rPr lang="zh-CN" dirty="0" smtClean="0"/>
              <a:t> </a:t>
            </a:r>
            <a:r>
              <a:rPr lang="zh-CN" dirty="0"/>
              <a:t>单击此处编辑母版文本样式
      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0B277187-C200-495F-A386-621319EADA8F}" type="datetimeFigureOut">
              <a:t>2017/9/27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FC749032-2A07-4AE8-BA90-74324CAE0C87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590" y="2806700"/>
            <a:ext cx="7132320" cy="79908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>
            <a:off x="1" y="6480048"/>
            <a:ext cx="9141620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1491" y="114300"/>
            <a:ext cx="8261985" cy="79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1" y="1066803"/>
            <a:ext cx="8261985" cy="47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zh-CN" sz="2700" b="1" i="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50000"/>
        </a:lnSpc>
        <a:spcBef>
          <a:spcPts val="1350"/>
        </a:spcBef>
        <a:buSzPct val="102000"/>
        <a:buFont typeface="Wingdings" panose="05000000000000000000" pitchFamily="2" charset="2"/>
        <a:buChar char="l"/>
        <a:defRPr lang="zh-CN" sz="21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445770" indent="-171450" algn="l" defTabSz="685800" rtl="0" eaLnBrk="1" latinLnBrk="0" hangingPunct="1">
        <a:lnSpc>
          <a:spcPct val="150000"/>
        </a:lnSpc>
        <a:spcBef>
          <a:spcPts val="750"/>
        </a:spcBef>
        <a:buSzPct val="100000"/>
        <a:buFont typeface="Wingdings" panose="05000000000000000000" pitchFamily="2" charset="2"/>
        <a:buChar char="Ø"/>
        <a:defRPr lang="zh-CN" sz="19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68580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Wingdings" panose="05000000000000000000" pitchFamily="2" charset="2"/>
        <a:buChar char="u"/>
        <a:defRPr lang="zh-CN" sz="18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92583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6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16586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5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4 VBS</a:t>
            </a:r>
            <a:r>
              <a:rPr lang="zh-CN" altLang="en-US" dirty="0" smtClean="0"/>
              <a:t>自定义函数和数据池使用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参数化（</a:t>
            </a:r>
            <a:r>
              <a:rPr lang="en-US" altLang="zh-CN" smtClean="0"/>
              <a:t>DataTable</a:t>
            </a:r>
            <a:r>
              <a:rPr lang="zh-CN" altLang="en-US" smtClean="0"/>
              <a:t>）的使用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为什么进行参数化</a:t>
            </a:r>
            <a:endParaRPr lang="en-US" altLang="zh-CN" smtClean="0"/>
          </a:p>
          <a:p>
            <a:pPr lvl="1"/>
            <a:r>
              <a:rPr lang="zh-CN" altLang="en-US" smtClean="0"/>
              <a:t>如果测试百度搜索功能，需要每次输入不同的数据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4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参数化的使用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将常量换做其他通用表达式的方式，叫参数化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参数化的使用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怎样数据分离？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将数据写在表格中</a:t>
            </a:r>
            <a:endParaRPr lang="en-US" altLang="zh-CN" dirty="0" smtClean="0"/>
          </a:p>
          <a:p>
            <a:r>
              <a:rPr lang="zh-CN" altLang="en-US" dirty="0" smtClean="0"/>
              <a:t>怎样为数据建造“家”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修改表格列标题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引用单元格数据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DataTable.Value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ParameterID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SheetID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DataTable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ParameterID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SheetID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4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Sheet VS Action 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00" y="1092561"/>
            <a:ext cx="8261985" cy="47976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Global Sheet </a:t>
            </a:r>
            <a:r>
              <a:rPr lang="zh-CN" altLang="en-US" dirty="0" smtClean="0"/>
              <a:t>是一个全局变量，有几行数据，程序回放几次</a:t>
            </a:r>
            <a:endParaRPr lang="en-US" altLang="zh-CN" dirty="0" smtClean="0"/>
          </a:p>
          <a:p>
            <a:r>
              <a:rPr lang="en-US" altLang="zh-CN" dirty="0" smtClean="0"/>
              <a:t>Global Sheet</a:t>
            </a:r>
            <a:r>
              <a:rPr lang="zh-CN" altLang="en-US" dirty="0" smtClean="0"/>
              <a:t>全局变量受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 iteration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2352382"/>
            <a:ext cx="2866667" cy="39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01" y="2395471"/>
            <a:ext cx="4693479" cy="36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Sheet VS Action 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LocalSheet</a:t>
            </a:r>
            <a:r>
              <a:rPr lang="zh-CN" altLang="en-US" dirty="0" smtClean="0"/>
              <a:t>是局部变量，不受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 iteration</a:t>
            </a:r>
            <a:r>
              <a:rPr lang="zh-CN" altLang="en-US" dirty="0" smtClean="0"/>
              <a:t>控制，无论多少行，只运行一次（前提是</a:t>
            </a:r>
            <a:r>
              <a:rPr lang="en-US" altLang="zh-CN" dirty="0" smtClean="0"/>
              <a:t>Global Sheet</a:t>
            </a:r>
            <a:r>
              <a:rPr lang="zh-CN" altLang="en-US" dirty="0" smtClean="0"/>
              <a:t>没有数据，或只有一行数据，或设置为只运行一次）</a:t>
            </a:r>
            <a:endParaRPr lang="en-US" altLang="zh-CN" dirty="0" smtClean="0"/>
          </a:p>
          <a:p>
            <a:r>
              <a:rPr lang="en-US" altLang="zh-CN" dirty="0" err="1" smtClean="0"/>
              <a:t>LocalSheet</a:t>
            </a:r>
            <a:r>
              <a:rPr lang="zh-CN" altLang="en-US" dirty="0" smtClean="0"/>
              <a:t>中数据运行行数受 </a:t>
            </a:r>
            <a:r>
              <a:rPr lang="en-US" altLang="zh-CN" dirty="0" smtClean="0"/>
              <a:t>Action Call Properties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8" y="3204641"/>
            <a:ext cx="2771429" cy="2928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75" y="3306886"/>
            <a:ext cx="4334168" cy="21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Sheet VS Action Sheet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Sheet</a:t>
            </a:r>
            <a:r>
              <a:rPr lang="zh-CN" altLang="en-US" dirty="0" smtClean="0"/>
              <a:t>多脚本共享时使用，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只能单脚本使用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都设置运行次数，执行过程相当于两层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循环结构，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相当于外层循环，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相当于内层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0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Test DataTable  VS  Run-time DataTable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里事先准备好的、固定的测试数据，它是一组静态数据，是由自动化测试工程师人为事先填写进去的</a:t>
            </a:r>
            <a:endParaRPr lang="en-US" altLang="zh-CN" dirty="0" smtClean="0"/>
          </a:p>
          <a:p>
            <a:r>
              <a:rPr lang="en-US" altLang="zh-CN" dirty="0" smtClean="0"/>
              <a:t>Run-time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/>
              <a:t>UFT</a:t>
            </a:r>
            <a:r>
              <a:rPr lang="zh-CN" altLang="en-US" dirty="0" smtClean="0"/>
              <a:t>执行</a:t>
            </a:r>
            <a:r>
              <a:rPr lang="zh-CN" altLang="en-US" dirty="0"/>
              <a:t>过程中，将测试数据填写到</a:t>
            </a:r>
            <a:r>
              <a:rPr lang="en-US" altLang="zh-CN" dirty="0"/>
              <a:t>Data </a:t>
            </a:r>
            <a:r>
              <a:rPr lang="en-US" altLang="zh-CN" dirty="0" smtClean="0"/>
              <a:t>Table</a:t>
            </a:r>
            <a:r>
              <a:rPr lang="zh-CN" altLang="en-US" dirty="0"/>
              <a:t>里，</a:t>
            </a:r>
            <a:r>
              <a:rPr lang="en-US" altLang="zh-CN" dirty="0"/>
              <a:t>QTP</a:t>
            </a:r>
            <a:r>
              <a:rPr lang="zh-CN" altLang="en-US" dirty="0"/>
              <a:t>运行结束，测试数据就消失（不会保存在</a:t>
            </a:r>
            <a:r>
              <a:rPr lang="en-US" altLang="zh-CN" dirty="0" err="1" smtClean="0"/>
              <a:t>DataTable</a:t>
            </a:r>
            <a:r>
              <a:rPr lang="zh-CN" altLang="en-US" dirty="0"/>
              <a:t>里），但是可以在测试报告中看到它</a:t>
            </a:r>
            <a:endParaRPr lang="en-US" altLang="zh-CN" dirty="0" smtClean="0"/>
          </a:p>
          <a:p>
            <a:endParaRPr lang="en-US" altLang="zh-CN" dirty="0"/>
          </a:p>
          <a:p>
            <a:pPr marL="34290" indent="0" algn="r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见：实例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与实例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动态地在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中添加新列并为第一个单元格赋值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Global sheet</a:t>
            </a:r>
            <a:r>
              <a:rPr lang="zh-CN" altLang="en-US" dirty="0" smtClean="0"/>
              <a:t>中增加列名为“</a:t>
            </a:r>
            <a:r>
              <a:rPr lang="en-US" altLang="zh-CN" dirty="0" smtClean="0"/>
              <a:t>Column1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该列第一个单元格的值设置为“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err="1" smtClean="0"/>
              <a:t>DataTable.GlobalSheet.AddParameter</a:t>
            </a:r>
            <a:r>
              <a:rPr lang="en-US" altLang="zh-CN" dirty="0" smtClean="0"/>
              <a:t> "Column1","Value1"</a:t>
            </a:r>
          </a:p>
          <a:p>
            <a:r>
              <a:rPr lang="en-US" altLang="zh-CN" dirty="0" err="1" smtClean="0"/>
              <a:t>DataTable.GlobalSheet.AddParameter</a:t>
            </a:r>
            <a:r>
              <a:rPr lang="en-US" altLang="zh-CN" dirty="0" smtClean="0"/>
              <a:t> "Column2","Value2"</a:t>
            </a:r>
          </a:p>
          <a:p>
            <a:r>
              <a:rPr lang="en-US" altLang="zh-CN" dirty="0" err="1" smtClean="0"/>
              <a:t>DataTable.LocalSheet.AddParameter</a:t>
            </a:r>
            <a:r>
              <a:rPr lang="en-US" altLang="zh-CN" dirty="0" smtClean="0"/>
              <a:t> "Column3","Value3"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动态地在</a:t>
            </a:r>
            <a:r>
              <a:rPr lang="en-US" altLang="zh-CN" smtClean="0"/>
              <a:t>DataTable</a:t>
            </a:r>
            <a:r>
              <a:rPr lang="zh-CN" altLang="en-US" smtClean="0"/>
              <a:t>里增加新行并赋值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</a:t>
            </a:r>
            <a:r>
              <a:rPr lang="zh-CN" altLang="en-US" dirty="0" smtClean="0"/>
              <a:t>将光标定位到第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err="1" smtClean="0"/>
              <a:t>DataTable.GetSheet</a:t>
            </a:r>
            <a:r>
              <a:rPr lang="en-US" altLang="zh-CN" dirty="0" smtClean="0"/>
              <a:t>("Action1").</a:t>
            </a:r>
            <a:r>
              <a:rPr lang="en-US" altLang="zh-CN" dirty="0" err="1" smtClean="0"/>
              <a:t>SetCurrentRow</a:t>
            </a:r>
            <a:r>
              <a:rPr lang="en-US" altLang="zh-CN" dirty="0" smtClean="0"/>
              <a:t> (2) </a:t>
            </a:r>
          </a:p>
          <a:p>
            <a:r>
              <a:rPr lang="zh-CN" altLang="en-US" dirty="0" smtClean="0"/>
              <a:t>‘在</a:t>
            </a:r>
            <a:r>
              <a:rPr lang="en-US" altLang="zh-CN" dirty="0" smtClean="0"/>
              <a:t>Action1</a:t>
            </a:r>
            <a:r>
              <a:rPr lang="zh-CN" altLang="en-US" dirty="0" smtClean="0"/>
              <a:t>中的列标题等于</a:t>
            </a:r>
            <a:r>
              <a:rPr lang="en-US" altLang="zh-CN" dirty="0" smtClean="0"/>
              <a:t>column1</a:t>
            </a:r>
            <a:r>
              <a:rPr lang="zh-CN" altLang="en-US" dirty="0" smtClean="0"/>
              <a:t>中第一个单元格赋值</a:t>
            </a:r>
            <a:endParaRPr lang="en-US" altLang="zh-CN" dirty="0" smtClean="0"/>
          </a:p>
          <a:p>
            <a:r>
              <a:rPr lang="en-US" altLang="zh-CN" dirty="0" err="1" smtClean="0"/>
              <a:t>DataTable.Value</a:t>
            </a:r>
            <a:r>
              <a:rPr lang="en-US" altLang="zh-CN" dirty="0" smtClean="0"/>
              <a:t>("Column1","Action1") = "Row2" </a:t>
            </a:r>
          </a:p>
          <a:p>
            <a:r>
              <a:rPr lang="en-US" altLang="zh-CN" dirty="0" smtClean="0"/>
              <a:t>'</a:t>
            </a:r>
            <a:r>
              <a:rPr lang="zh-CN" altLang="en-US" dirty="0" smtClean="0"/>
              <a:t>或者也可以是： </a:t>
            </a:r>
          </a:p>
          <a:p>
            <a:r>
              <a:rPr lang="en-US" altLang="zh-CN" dirty="0" err="1" smtClean="0"/>
              <a:t>DataTable.Value</a:t>
            </a:r>
            <a:r>
              <a:rPr lang="en-US" altLang="zh-CN" dirty="0" smtClean="0"/>
              <a:t>(1,2) =  “Row2”</a:t>
            </a:r>
          </a:p>
          <a:p>
            <a:r>
              <a:rPr lang="zh-CN" altLang="en-US" dirty="0" smtClean="0"/>
              <a:t>’代表在第二个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个单元格中</a:t>
            </a:r>
            <a:r>
              <a:rPr lang="zh-CN" altLang="en-US" dirty="0"/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26062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动态获取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中指定列的值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获取该列第一个单元格的值</a:t>
            </a:r>
            <a:endParaRPr lang="en-US" altLang="zh-CN" dirty="0" smtClean="0"/>
          </a:p>
          <a:p>
            <a:r>
              <a:rPr lang="en-US" altLang="zh-CN" dirty="0" smtClean="0"/>
              <a:t>GetValue1 =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("Column5","Global")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 GetValue1</a:t>
            </a:r>
          </a:p>
          <a:p>
            <a:r>
              <a:rPr lang="en-US" altLang="zh-CN" dirty="0" smtClean="0"/>
              <a:t>GetValue2 =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("Column6","Action1")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 GetValue2</a:t>
            </a:r>
          </a:p>
          <a:p>
            <a:r>
              <a:rPr lang="zh-CN" altLang="en-US" dirty="0" smtClean="0"/>
              <a:t>或：使用列号获取该列第一个单元格的值</a:t>
            </a:r>
            <a:endParaRPr lang="en-US" altLang="zh-CN" dirty="0" smtClean="0"/>
          </a:p>
          <a:p>
            <a:r>
              <a:rPr lang="en-US" altLang="zh-CN" dirty="0" smtClean="0"/>
              <a:t>GetValue3 =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(1, "Action1")</a:t>
            </a:r>
          </a:p>
          <a:p>
            <a:r>
              <a:rPr lang="en-US" altLang="zh-CN" dirty="0" err="1" smtClean="0"/>
              <a:t>msgbox</a:t>
            </a:r>
            <a:r>
              <a:rPr lang="en-US" altLang="zh-CN" dirty="0" smtClean="0"/>
              <a:t> GetValue3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对象库编程</a:t>
            </a:r>
            <a:endParaRPr lang="en-US" altLang="zh-CN" smtClean="0"/>
          </a:p>
          <a:p>
            <a:pPr lvl="1"/>
            <a:r>
              <a:rPr lang="zh-CN" altLang="en-US" smtClean="0"/>
              <a:t>对象库管理</a:t>
            </a:r>
            <a:endParaRPr lang="en-US" altLang="zh-CN" smtClean="0"/>
          </a:p>
          <a:p>
            <a:pPr lvl="1"/>
            <a:r>
              <a:rPr lang="zh-CN" altLang="en-US" smtClean="0"/>
              <a:t>对象库共享</a:t>
            </a:r>
            <a:endParaRPr lang="en-US" altLang="zh-CN" smtClean="0"/>
          </a:p>
          <a:p>
            <a:pPr lvl="1"/>
            <a:r>
              <a:rPr lang="zh-CN" altLang="en-US" smtClean="0"/>
              <a:t>封装对象模型</a:t>
            </a:r>
            <a:endParaRPr lang="en-US" altLang="zh-CN" smtClean="0"/>
          </a:p>
          <a:p>
            <a:pPr lvl="2"/>
            <a:r>
              <a:rPr lang="en-US" altLang="zh-CN" smtClean="0"/>
              <a:t>GetROProperty      GetTOProperty        GetTOProperties</a:t>
            </a:r>
          </a:p>
          <a:p>
            <a:pPr lvl="1"/>
            <a:endParaRPr lang="en-US" altLang="zh-CN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循环获取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 To N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print </a:t>
            </a:r>
            <a:r>
              <a:rPr lang="en-US" altLang="zh-CN" dirty="0" err="1"/>
              <a:t>DataTable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"Action1") </a:t>
            </a:r>
          </a:p>
          <a:p>
            <a:r>
              <a:rPr lang="en-US" altLang="zh-CN" dirty="0" smtClean="0"/>
              <a:t>Next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algn="r"/>
            <a:r>
              <a:rPr lang="en-US" altLang="zh-CN" dirty="0" smtClean="0"/>
              <a:t>demo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7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动态获取</a:t>
            </a:r>
            <a:r>
              <a:rPr lang="en-US" altLang="zh-CN" dirty="0" err="1"/>
              <a:t>DataTable</a:t>
            </a:r>
            <a:r>
              <a:rPr lang="zh-CN" altLang="en-US" dirty="0"/>
              <a:t>中指</a:t>
            </a:r>
            <a:r>
              <a:rPr lang="zh-CN" altLang="en-US" dirty="0" smtClean="0"/>
              <a:t>定单元格的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2" y="1066803"/>
            <a:ext cx="8169820" cy="4797679"/>
          </a:xfrm>
        </p:spPr>
        <p:txBody>
          <a:bodyPr/>
          <a:lstStyle/>
          <a:p>
            <a:r>
              <a:rPr lang="zh-CN" altLang="en-US" dirty="0" smtClean="0"/>
              <a:t>‘动态获取指定单元格的值</a:t>
            </a:r>
            <a:endParaRPr lang="en-US" altLang="zh-CN" dirty="0" smtClean="0"/>
          </a:p>
          <a:p>
            <a:r>
              <a:rPr lang="en-US" altLang="zh-CN" dirty="0" err="1" smtClean="0"/>
              <a:t>getValueByRow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DataTable.GetSheet</a:t>
            </a:r>
            <a:r>
              <a:rPr lang="en-US" altLang="zh-CN" dirty="0"/>
              <a:t>("Action1").</a:t>
            </a:r>
            <a:r>
              <a:rPr lang="en-US" altLang="zh-CN" dirty="0" err="1"/>
              <a:t>GetParameter</a:t>
            </a:r>
            <a:r>
              <a:rPr lang="en-US" altLang="zh-CN" dirty="0"/>
              <a:t>("Column7").</a:t>
            </a:r>
            <a:r>
              <a:rPr lang="en-US" altLang="zh-CN" dirty="0" err="1" smtClean="0"/>
              <a:t>ValueByRow</a:t>
            </a:r>
            <a:r>
              <a:rPr lang="en-US" altLang="zh-CN" dirty="0" smtClean="0"/>
              <a:t>(2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msgbox</a:t>
            </a:r>
            <a:r>
              <a:rPr lang="en-US" altLang="zh-CN" dirty="0"/>
              <a:t> </a:t>
            </a:r>
            <a:r>
              <a:rPr lang="en-US" altLang="zh-CN" dirty="0" err="1" smtClean="0"/>
              <a:t>getValueByRow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 </a:t>
            </a:r>
            <a:r>
              <a:rPr lang="zh-CN" altLang="en-US" dirty="0" smtClean="0"/>
              <a:t>见实例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动态获取</a:t>
            </a:r>
            <a:r>
              <a:rPr lang="en-US" altLang="zh-CN" dirty="0" err="1"/>
              <a:t>DataTable</a:t>
            </a:r>
            <a:r>
              <a:rPr lang="zh-CN" altLang="en-US" dirty="0"/>
              <a:t>中当前行和设置当前行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‘</a:t>
            </a:r>
            <a:r>
              <a:rPr lang="zh-CN" altLang="en-US" dirty="0" smtClean="0"/>
              <a:t>获取</a:t>
            </a:r>
            <a:r>
              <a:rPr lang="zh-CN" altLang="en-US" dirty="0"/>
              <a:t>当前行</a:t>
            </a:r>
          </a:p>
          <a:p>
            <a:r>
              <a:rPr lang="en-US" altLang="zh-CN" dirty="0" err="1"/>
              <a:t>CurrentRow</a:t>
            </a:r>
            <a:r>
              <a:rPr lang="en-US" altLang="zh-CN" dirty="0"/>
              <a:t> = </a:t>
            </a:r>
            <a:r>
              <a:rPr lang="en-US" altLang="zh-CN" dirty="0" err="1"/>
              <a:t>DataTable.GetSheet</a:t>
            </a:r>
            <a:r>
              <a:rPr lang="en-US" altLang="zh-CN" dirty="0"/>
              <a:t>("Action1").</a:t>
            </a:r>
            <a:r>
              <a:rPr lang="en-US" altLang="zh-CN" dirty="0" err="1"/>
              <a:t>GetCurrentRow</a:t>
            </a:r>
            <a:endParaRPr lang="en-US" altLang="zh-CN" dirty="0"/>
          </a:p>
          <a:p>
            <a:r>
              <a:rPr lang="en-US" altLang="zh-CN" dirty="0"/>
              <a:t>'</a:t>
            </a:r>
            <a:r>
              <a:rPr lang="en-US" altLang="zh-CN" dirty="0" err="1"/>
              <a:t>msgbox</a:t>
            </a:r>
            <a:r>
              <a:rPr lang="en-US" altLang="zh-CN" dirty="0"/>
              <a:t> </a:t>
            </a:r>
            <a:r>
              <a:rPr lang="en-US" altLang="zh-CN" dirty="0" err="1"/>
              <a:t>CurrentRow</a:t>
            </a:r>
            <a:endParaRPr lang="en-US" altLang="zh-CN" dirty="0"/>
          </a:p>
          <a:p>
            <a:r>
              <a:rPr lang="en-US" altLang="zh-CN" dirty="0" smtClean="0"/>
              <a:t>‘</a:t>
            </a:r>
            <a:r>
              <a:rPr lang="zh-CN" altLang="en-US" dirty="0" smtClean="0"/>
              <a:t>设置</a:t>
            </a:r>
            <a:r>
              <a:rPr lang="zh-CN" altLang="en-US" dirty="0"/>
              <a:t>当前行</a:t>
            </a:r>
          </a:p>
          <a:p>
            <a:r>
              <a:rPr lang="en-US" altLang="zh-CN" dirty="0" err="1"/>
              <a:t>DataTable.GetSheet</a:t>
            </a:r>
            <a:r>
              <a:rPr lang="en-US" altLang="zh-CN" dirty="0"/>
              <a:t>("Action2").</a:t>
            </a:r>
            <a:r>
              <a:rPr lang="en-US" altLang="zh-CN" dirty="0" err="1"/>
              <a:t>SetCurrentRow</a:t>
            </a:r>
            <a:r>
              <a:rPr lang="en-US" altLang="zh-CN" dirty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1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获取</a:t>
            </a:r>
            <a:r>
              <a:rPr lang="zh-CN" altLang="en-US" dirty="0"/>
              <a:t>得到</a:t>
            </a:r>
            <a:r>
              <a:rPr lang="en-US" altLang="zh-CN" dirty="0" err="1"/>
              <a:t>DataTable</a:t>
            </a:r>
            <a:r>
              <a:rPr lang="zh-CN" altLang="en-US" dirty="0"/>
              <a:t>总行数的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AllRowCount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DataTable.GetSheet</a:t>
            </a:r>
            <a:r>
              <a:rPr lang="en-US" altLang="zh-CN" dirty="0"/>
              <a:t>("Action1").</a:t>
            </a:r>
            <a:r>
              <a:rPr lang="en-US" altLang="zh-CN" dirty="0" err="1"/>
              <a:t>GetRowCount</a:t>
            </a:r>
            <a:endParaRPr lang="en-US" altLang="zh-CN" dirty="0"/>
          </a:p>
          <a:p>
            <a:r>
              <a:rPr lang="en-US" altLang="zh-CN" dirty="0" err="1"/>
              <a:t>msgbox</a:t>
            </a:r>
            <a:r>
              <a:rPr lang="en-US" altLang="zh-CN" dirty="0"/>
              <a:t> </a:t>
            </a:r>
            <a:r>
              <a:rPr lang="en-US" altLang="zh-CN" dirty="0" err="1"/>
              <a:t>AllRowCount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手动设置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Action1</a:t>
            </a:r>
            <a:r>
              <a:rPr lang="zh-CN" altLang="en-US" dirty="0" smtClean="0"/>
              <a:t>中的数据，填入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列数据，循环读取第一行中的数据，打印出来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动态添加列，并</a:t>
            </a:r>
            <a:r>
              <a:rPr lang="zh-CN" altLang="en-US" dirty="0" smtClean="0"/>
              <a:t>添加该列第一个单元格的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动态获取当前行，并设置当前行的值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动态获取行数和列数，并且打印出来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/>
              <a:t>	</a:t>
            </a:r>
            <a:r>
              <a:rPr lang="en-US" altLang="zh-CN" dirty="0" smtClean="0"/>
              <a:t>Sub    Function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化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9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VBS </a:t>
            </a:r>
            <a:r>
              <a:rPr lang="zh-CN" altLang="en-US" smtClean="0"/>
              <a:t>语法基础</a:t>
            </a:r>
            <a:endParaRPr lang="en-US" altLang="zh-CN" smtClean="0"/>
          </a:p>
          <a:p>
            <a:pPr lvl="1"/>
            <a:r>
              <a:rPr lang="zh-CN" altLang="en-US" smtClean="0"/>
              <a:t>定义变量</a:t>
            </a:r>
            <a:endParaRPr lang="en-US" altLang="zh-CN" smtClean="0"/>
          </a:p>
          <a:p>
            <a:pPr lvl="2"/>
            <a:r>
              <a:rPr lang="zh-CN" altLang="en-US" smtClean="0"/>
              <a:t>规范：不区分大小写，但是命名规则须统一，按每个单词打头字母大写的方式；全部小写；第二个单词打头字母大写</a:t>
            </a:r>
            <a:endParaRPr lang="en-US" altLang="zh-CN" smtClean="0"/>
          </a:p>
          <a:p>
            <a:pPr lvl="1"/>
            <a:r>
              <a:rPr lang="zh-CN" altLang="en-US" smtClean="0"/>
              <a:t>定义数组</a:t>
            </a:r>
            <a:endParaRPr lang="en-US" altLang="zh-CN" smtClean="0"/>
          </a:p>
          <a:p>
            <a:pPr lvl="2"/>
            <a:r>
              <a:rPr lang="zh-CN" altLang="en-US" smtClean="0"/>
              <a:t>定长数组       动态数组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8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求平方（</a:t>
            </a:r>
            <a:r>
              <a:rPr lang="en-US" altLang="zh-CN" dirty="0" smtClean="0"/>
              <a:t>^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取余（</a:t>
            </a:r>
            <a:r>
              <a:rPr lang="en-US" altLang="zh-CN" dirty="0" smtClean="0"/>
              <a:t>mod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判等（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），不等于（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r>
              <a:rPr lang="zh-CN" altLang="en-US" dirty="0" smtClean="0"/>
              <a:t>循环控制语句</a:t>
            </a:r>
            <a:endParaRPr lang="en-US" altLang="zh-CN" dirty="0" smtClean="0"/>
          </a:p>
          <a:p>
            <a:r>
              <a:rPr lang="zh-CN" altLang="en-US" dirty="0" smtClean="0"/>
              <a:t>常用函数解析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3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中自定义函数</a:t>
            </a:r>
            <a:endParaRPr lang="en-US" altLang="zh-CN" dirty="0" smtClean="0"/>
          </a:p>
          <a:p>
            <a:r>
              <a:rPr lang="zh-CN" altLang="en-US" dirty="0" smtClean="0"/>
              <a:t>数据池（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）的应用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VBS</a:t>
            </a:r>
            <a:r>
              <a:rPr lang="zh-CN" altLang="en-US" smtClean="0"/>
              <a:t>中自定义函数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在编写公共函数库经常会用到的两个函数</a:t>
            </a:r>
            <a:endParaRPr lang="en-US" altLang="zh-CN" smtClean="0"/>
          </a:p>
          <a:p>
            <a:pPr lvl="1"/>
            <a:r>
              <a:rPr lang="en-US" altLang="zh-CN" smtClean="0"/>
              <a:t>Sub </a:t>
            </a:r>
            <a:r>
              <a:rPr lang="zh-CN" altLang="en-US" smtClean="0"/>
              <a:t>过程，过程复用，没有返回值</a:t>
            </a:r>
            <a:endParaRPr lang="en-US" altLang="zh-CN" smtClean="0"/>
          </a:p>
          <a:p>
            <a:pPr lvl="1"/>
            <a:r>
              <a:rPr lang="zh-CN" altLang="en-US" smtClean="0"/>
              <a:t>可以使用参数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Sub</a:t>
            </a:r>
            <a:r>
              <a:rPr lang="zh-CN" altLang="en-US" smtClean="0"/>
              <a:t>过程无任何参数，则</a:t>
            </a:r>
            <a:r>
              <a:rPr lang="en-US" altLang="zh-CN" smtClean="0"/>
              <a:t>Sub</a:t>
            </a:r>
            <a:r>
              <a:rPr lang="zh-CN" altLang="en-US" smtClean="0"/>
              <a:t>语句必须包括空括号</a:t>
            </a:r>
            <a:endParaRPr lang="en-US" altLang="zh-CN" smtClean="0"/>
          </a:p>
          <a:p>
            <a:pPr lvl="1"/>
            <a:r>
              <a:rPr lang="zh-CN" altLang="en-US" smtClean="0"/>
              <a:t>必须包含在</a:t>
            </a:r>
            <a:r>
              <a:rPr lang="en-US" altLang="zh-CN" smtClean="0"/>
              <a:t>Sub</a:t>
            </a:r>
            <a:r>
              <a:rPr lang="zh-CN" altLang="en-US" smtClean="0"/>
              <a:t>和</a:t>
            </a:r>
            <a:r>
              <a:rPr lang="en-US" altLang="zh-CN" smtClean="0"/>
              <a:t>End Sub</a:t>
            </a:r>
            <a:r>
              <a:rPr lang="zh-CN" altLang="en-US" smtClean="0"/>
              <a:t>中间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1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Sub</a:t>
            </a:r>
            <a:r>
              <a:rPr lang="zh-CN" altLang="en-US" smtClean="0"/>
              <a:t>过程调用实例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Call GetName() '</a:t>
            </a:r>
            <a:r>
              <a:rPr lang="zh-CN" altLang="en-US" smtClean="0"/>
              <a:t>调用</a:t>
            </a:r>
            <a:r>
              <a:rPr lang="en-US" altLang="zh-CN" smtClean="0"/>
              <a:t>Sub</a:t>
            </a:r>
            <a:r>
              <a:rPr lang="zh-CN" altLang="en-US" smtClean="0"/>
              <a:t>过程</a:t>
            </a:r>
          </a:p>
          <a:p>
            <a:r>
              <a:rPr lang="en-US" altLang="zh-CN" smtClean="0"/>
              <a:t>Sub GetName()</a:t>
            </a:r>
          </a:p>
          <a:p>
            <a:r>
              <a:rPr lang="en-US" altLang="zh-CN" smtClean="0"/>
              <a:t>    MsgBox "</a:t>
            </a:r>
            <a:r>
              <a:rPr lang="zh-CN" altLang="en-US" smtClean="0"/>
              <a:t>我是</a:t>
            </a:r>
            <a:r>
              <a:rPr lang="en-US" altLang="zh-CN" smtClean="0"/>
              <a:t>Cassie" '</a:t>
            </a:r>
            <a:r>
              <a:rPr lang="zh-CN" altLang="en-US" smtClean="0"/>
              <a:t>输出字符串</a:t>
            </a:r>
          </a:p>
          <a:p>
            <a:r>
              <a:rPr lang="en-US" altLang="zh-CN" smtClean="0"/>
              <a:t>End Sub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函数语法规定：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可以有返回值，也有参数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如果没有参数，必须包含</a:t>
            </a:r>
            <a:r>
              <a:rPr lang="en-US" altLang="zh-CN" dirty="0" smtClean="0"/>
              <a:t>( )</a:t>
            </a:r>
          </a:p>
          <a:p>
            <a:pPr lvl="1"/>
            <a:r>
              <a:rPr lang="zh-CN" altLang="en-US" dirty="0" smtClean="0"/>
              <a:t>必须包含在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 Function</a:t>
            </a:r>
            <a:r>
              <a:rPr lang="zh-CN" altLang="en-US" dirty="0" smtClean="0"/>
              <a:t>中间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</a:t>
            </a:r>
            <a:r>
              <a:rPr lang="zh-CN" altLang="en-US" dirty="0" smtClean="0"/>
              <a:t>通过函数名返回一个值，这个值在过程语句中赋给函数名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</a:t>
            </a:r>
            <a:r>
              <a:rPr lang="zh-CN" altLang="en-US" dirty="0" smtClean="0"/>
              <a:t>返回值的数据类型总是</a:t>
            </a:r>
            <a:r>
              <a:rPr lang="en-US" altLang="zh-CN" dirty="0" smtClean="0"/>
              <a:t>Variant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1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函数实例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Call GetName("</a:t>
            </a:r>
            <a:r>
              <a:rPr lang="zh-CN" altLang="en-US" smtClean="0"/>
              <a:t>我是</a:t>
            </a:r>
            <a:r>
              <a:rPr lang="en-US" altLang="zh-CN" smtClean="0"/>
              <a:t>Cassie") '</a:t>
            </a:r>
            <a:r>
              <a:rPr lang="zh-CN" altLang="en-US" smtClean="0"/>
              <a:t>调用</a:t>
            </a:r>
            <a:r>
              <a:rPr lang="en-US" altLang="zh-CN" smtClean="0"/>
              <a:t>Function</a:t>
            </a:r>
            <a:br>
              <a:rPr lang="en-US" altLang="zh-CN" smtClean="0"/>
            </a:br>
            <a:r>
              <a:rPr lang="en-US" altLang="zh-CN" smtClean="0"/>
              <a:t>Function GetName(name)</a:t>
            </a:r>
            <a:br>
              <a:rPr lang="en-US" altLang="zh-CN" smtClean="0"/>
            </a:br>
            <a:r>
              <a:rPr lang="en-US" altLang="zh-CN" smtClean="0"/>
              <a:t>    MsgBox name '</a:t>
            </a:r>
            <a:r>
              <a:rPr lang="zh-CN" altLang="en-US" smtClean="0"/>
              <a:t>输出字符串</a:t>
            </a:r>
            <a:br>
              <a:rPr lang="zh-CN" altLang="en-US" smtClean="0"/>
            </a:br>
            <a:r>
              <a:rPr lang="en-US" altLang="zh-CN" smtClean="0"/>
              <a:t>End Function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8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黄色镶边设计演示文稿（宽屏）</Template>
  <TotalTime>0</TotalTime>
  <Words>917</Words>
  <Application>Microsoft Office PowerPoint</Application>
  <PresentationFormat>全屏显示(4:3)</PresentationFormat>
  <Paragraphs>135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Microsoft YaHei UI</vt:lpstr>
      <vt:lpstr>楷体</vt:lpstr>
      <vt:lpstr>Arial</vt:lpstr>
      <vt:lpstr>Book Antiqua</vt:lpstr>
      <vt:lpstr>Consolas</vt:lpstr>
      <vt:lpstr>Times New Roman</vt:lpstr>
      <vt:lpstr>Wingdings</vt:lpstr>
      <vt:lpstr>Banded Design Yellow 16x9</vt:lpstr>
      <vt:lpstr>UFT基础知识</vt:lpstr>
      <vt:lpstr>内容回顾</vt:lpstr>
      <vt:lpstr>内容回顾</vt:lpstr>
      <vt:lpstr>内容回顾</vt:lpstr>
      <vt:lpstr>目 录</vt:lpstr>
      <vt:lpstr>VBS中自定义函数</vt:lpstr>
      <vt:lpstr>Sub过程调用实例</vt:lpstr>
      <vt:lpstr>Function函数</vt:lpstr>
      <vt:lpstr>Function函数实例</vt:lpstr>
      <vt:lpstr>参数化（DataTable）的使用</vt:lpstr>
      <vt:lpstr>参数化的使用</vt:lpstr>
      <vt:lpstr>参数化的使用</vt:lpstr>
      <vt:lpstr>Global Sheet VS Action Sheet</vt:lpstr>
      <vt:lpstr>Global Sheet VS Action Sheet</vt:lpstr>
      <vt:lpstr>Global Sheet VS Action Sheet</vt:lpstr>
      <vt:lpstr>Test DataTable  VS  Run-time DataTable</vt:lpstr>
      <vt:lpstr>动态地在DataTable中添加新列并为第一个单元格赋值</vt:lpstr>
      <vt:lpstr>动态地在DataTable里增加新行并赋值</vt:lpstr>
      <vt:lpstr>动态获取DataTable中指定列的值</vt:lpstr>
      <vt:lpstr>循环获取N列的值</vt:lpstr>
      <vt:lpstr>动态获取DataTable中指定单元格的值</vt:lpstr>
      <vt:lpstr>动态获取DataTable中当前行和设置当前行</vt:lpstr>
      <vt:lpstr> 获取得到DataTable总行数的命令</vt:lpstr>
      <vt:lpstr>Practice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2017-07-13T21:26:10Z</dcterms:created>
  <dcterms:modified xsi:type="dcterms:W3CDTF">2017-09-27T06:54:43Z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